
<file path=[Content_Types].xml><?xml version="1.0" encoding="utf-8"?>
<Types xmlns="http://schemas.openxmlformats.org/package/2006/content-types">
  <Override PartName="/ppt/slideMasters/slideMaster3.xml" ContentType="application/vnd.openxmlformats-officedocument.presentationml.slideMaster+xml"/>
  <Override PartName="/ppt/notesSlides/notesSlide2.xml" ContentType="application/vnd.openxmlformats-officedocument.presentationml.notesSlide+xml"/>
  <Override PartName="/ppt/diagrams/drawing2.xml" ContentType="application/vnd.ms-office.drawingml.diagramDrawing+xml"/>
  <Override PartName="/ppt/slides/slide4.xml" ContentType="application/vnd.openxmlformats-officedocument.presentationml.slide+xml"/>
  <Override PartName="/ppt/slides/slide18.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diagrams/quickStyle2.xml" ContentType="application/vnd.openxmlformats-officedocument.drawingml.diagramStyle+xml"/>
  <Override PartName="/customXml/itemProps1.xml" ContentType="application/vnd.openxmlformats-officedocument.customXmlProperties+xml"/>
  <Override PartName="/ppt/theme/theme1.xml" ContentType="application/vnd.openxmlformats-officedocument.them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4.xml" ContentType="application/vnd.openxmlformats-officedocument.presentationml.slideLayout+xml"/>
  <Override PartName="/ppt/notesSlides/notesSlide16.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20.xml" ContentType="application/vnd.openxmlformats-officedocument.presentationml.slideLayout+xml"/>
  <Override PartName="/ppt/slideLayouts/slideLayout31.xml" ContentType="application/vnd.openxmlformats-officedocument.presentationml.slideLayout+xml"/>
  <Override PartName="/docProps/custom.xml" ContentType="application/vnd.openxmlformats-officedocument.custom-properties+xml"/>
  <Override PartName="/ppt/notesSlides/notesSlide12.xml" ContentType="application/vnd.openxmlformats-officedocument.presentationml.notesSlide+xml"/>
  <Override PartName="/ppt/notesSlides/notesSlide7.xml" ContentType="application/vnd.openxmlformats-officedocument.presentationml.notesSlide+xml"/>
  <Override PartName="/ppt/diagrams/layout1.xml" ContentType="application/vnd.openxmlformats-officedocument.drawingml.diagramLayout+xml"/>
  <Override PartName="/ppt/diagrams/data2.xml" ContentType="application/vnd.openxmlformats-officedocument.drawingml.diagramData+xml"/>
  <Override PartName="/ppt/slides/slide9.xml" ContentType="application/vnd.openxmlformats-officedocument.presentationml.slide+xml"/>
  <Override PartName="/ppt/viewProps.xml" ContentType="application/vnd.openxmlformats-officedocument.presentationml.viewProps+xml"/>
  <Default Extension="png" ContentType="image/png"/>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29.xml" ContentType="application/vnd.openxmlformats-officedocument.presentationml.slideLayout+xml"/>
  <Override PartName="/ppt/notesSlides/notesSlide3.xml" ContentType="application/vnd.openxmlformats-officedocument.presentationml.notesSlide+xml"/>
  <Override PartName="/customXml/itemProps2.xml" ContentType="application/vnd.openxmlformats-officedocument.customXmlProperties+xml"/>
  <Override PartName="/ppt/presProps.xml" ContentType="application/vnd.openxmlformats-officedocument.presentationml.presProps+xml"/>
  <Override PartName="/ppt/slideLayouts/slideLayout18.xml" ContentType="application/vnd.openxmlformats-officedocument.presentationml.slideLayout+xml"/>
  <Override PartName="/ppt/theme/theme2.xml" ContentType="application/vnd.openxmlformats-officedocument.theme+xml"/>
  <Default Extension="emf" ContentType="image/x-emf"/>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Override PartName="/ppt/slideLayouts/slideLayout25.xml" ContentType="application/vnd.openxmlformats-officedocument.presentationml.slideLayout+xml"/>
  <Override PartName="/ppt/notesSlides/notesSlide1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slideLayouts/slideLayout23.xml" ContentType="application/vnd.openxmlformats-officedocument.presentationml.slideLayout+xml"/>
  <Override PartName="/ppt/slideLayouts/slideLayout32.xml" ContentType="application/vnd.openxmlformats-officedocument.presentationml.slideLayout+xml"/>
  <Override PartName="/ppt/notesSlides/notesSlide1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slideLayouts/slideLayout30.xml" ContentType="application/vnd.openxmlformats-officedocument.presentationml.slideLayout+xml"/>
  <Override PartName="/ppt/notesSlides/notesSlide13.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diagrams/layout2.xml" ContentType="application/vnd.openxmlformats-officedocument.drawingml.diagramLayout+xml"/>
  <Override PartName="/ppt/notesSlides/notesSlide6.xml" ContentType="application/vnd.openxmlformats-officedocument.presentationml.notesSlide+xml"/>
  <Override PartName="/ppt/slides/slide8.xml" ContentType="application/vnd.openxmlformats-officedocument.presentationml.slide+xml"/>
  <Override PartName="/ppt/notesSlides/notesSlide4.xml" ContentType="application/vnd.openxmlformats-officedocument.presentationml.notesSlide+xml"/>
  <Override PartName="/ppt/diagrams/data1.xml" ContentType="application/vnd.openxmlformats-officedocument.drawingml.diagramData+xml"/>
  <Override PartName="/docProps/core.xml" ContentType="application/vnd.openxmlformats-package.core-properties+xml"/>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diagrams/colors1.xml" ContentType="application/vnd.openxmlformats-officedocument.drawingml.diagramColors+xml"/>
  <Override PartName="/customXml/itemProps3.xml" ContentType="application/vnd.openxmlformats-officedocument.customXmlProperties+xml"/>
  <Override PartName="/ppt/slideMasters/slideMaster1.xml" ContentType="application/vnd.openxmlformats-officedocument.presentationml.slideMaster+xml"/>
  <Override PartName="/ppt/slideLayouts/slideLayout4.xml" ContentType="application/vnd.openxmlformats-officedocument.presentationml.slideLayout+xml"/>
  <Override PartName="/ppt/theme/theme3.xml" ContentType="application/vnd.openxmlformats-officedocument.theme+xml"/>
  <Default Extension="rels" ContentType="application/vnd.openxmlformats-package.relationships+xml"/>
  <Override PartName="/ppt/slides/slide2.xml" ContentType="application/vnd.openxmlformats-officedocument.presentationml.slide+xml"/>
  <Override PartName="/ppt/slides/slide16.xml" ContentType="application/vnd.openxmlformats-officedocument.presentationml.slide+xml"/>
  <Override PartName="/ppt/slideLayouts/slideLayout15.xml" ContentType="application/vnd.openxmlformats-officedocument.presentationml.slideLayout+xml"/>
  <Override PartName="/ppt/slideLayouts/slideLayout26.xml" ContentType="application/vnd.openxmlformats-officedocument.presentationml.slideLayout+xml"/>
  <Override PartName="/ppt/notesSlides/notesSlide18.xml" ContentType="application/vnd.openxmlformats-officedocument.presentationml.notesSlide+xml"/>
  <Override PartName="/ppt/slideLayouts/slideLayout22.xml" ContentType="application/vnd.openxmlformats-officedocument.presentationml.slideLayout+xml"/>
  <Override PartName="/ppt/slideLayouts/slideLayout33.xml" ContentType="application/vnd.openxmlformats-officedocument.presentationml.slideLayout+xml"/>
  <Override PartName="/ppt/slides/slide12.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Masters/slideMaster2.xml" ContentType="application/vnd.openxmlformats-officedocument.presentationml.slideMaster+xml"/>
  <Override PartName="/ppt/theme/theme4.xml" ContentType="application/vnd.openxmlformats-officedocument.theme+xml"/>
  <Override PartName="/ppt/notesSlides/notesSlide1.xml" ContentType="application/vnd.openxmlformats-officedocument.presentationml.notesSlide+xml"/>
  <Override PartName="/ppt/diagrams/colors2.xml" ContentType="application/vnd.openxmlformats-officedocument.drawingml.diagramColors+xml"/>
  <Override PartName="/ppt/slides/slide3.xml" ContentType="application/vnd.openxmlformats-officedocument.presentationml.slide+xml"/>
  <Override PartName="/ppt/slides/slide17.xml" ContentType="application/vnd.openxmlformats-officedocument.presentationml.slide+xml"/>
  <Override PartName="/ppt/slideLayouts/slideLayout5.xml" ContentType="application/vnd.openxmlformats-officedocument.presentationml.slideLayout+xml"/>
  <Override PartName="/ppt/slideLayouts/slideLayout27.xml" ContentType="application/vnd.openxmlformats-officedocument.presentationml.slideLayout+xml"/>
  <Override PartName="/ppt/diagrams/drawing1.xml" ContentType="application/vnd.ms-office.drawingml.diagramDrawing+xml"/>
  <Override PartName="/ppt/notesSlides/notesSlide19.xml" ContentType="application/vnd.openxmlformats-officedocument.presentationml.notesSlide+xml"/>
  <Default Extension="jpeg" ContentType="image/jpeg"/>
  <Override PartName="/ppt/slideLayouts/slideLayout16.xml" ContentType="application/vnd.openxmlformats-officedocument.presentationml.slideLayout+xml"/>
  <Override PartName="/ppt/diagrams/quickStyle1.xml" ContentType="application/vnd.openxmlformats-officedocument.drawingml.diagramStyle+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0" r:id="rId1"/>
    <p:sldMasterId id="2147483703" r:id="rId2"/>
    <p:sldMasterId id="2147483716" r:id="rId3"/>
  </p:sldMasterIdLst>
  <p:notesMasterIdLst>
    <p:notesMasterId r:id="rId25"/>
  </p:notesMasterIdLst>
  <p:sldIdLst>
    <p:sldId id="447" r:id="rId4"/>
    <p:sldId id="449" r:id="rId5"/>
    <p:sldId id="428" r:id="rId6"/>
    <p:sldId id="427" r:id="rId7"/>
    <p:sldId id="376" r:id="rId8"/>
    <p:sldId id="413" r:id="rId9"/>
    <p:sldId id="443" r:id="rId10"/>
    <p:sldId id="438" r:id="rId11"/>
    <p:sldId id="450" r:id="rId12"/>
    <p:sldId id="425" r:id="rId13"/>
    <p:sldId id="429" r:id="rId14"/>
    <p:sldId id="439" r:id="rId15"/>
    <p:sldId id="441" r:id="rId16"/>
    <p:sldId id="431" r:id="rId17"/>
    <p:sldId id="440" r:id="rId18"/>
    <p:sldId id="442" r:id="rId19"/>
    <p:sldId id="445" r:id="rId20"/>
    <p:sldId id="422" r:id="rId21"/>
    <p:sldId id="451" r:id="rId22"/>
    <p:sldId id="448" r:id="rId23"/>
    <p:sldId id="446" r:id="rId24"/>
  </p:sldIdLst>
  <p:sldSz cx="9144000" cy="6858000" type="screen4x3"/>
  <p:notesSz cx="7010400" cy="9236075"/>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BBD5AB"/>
    <a:srgbClr val="FFFFFF"/>
    <a:srgbClr val="CC0000"/>
    <a:srgbClr val="F1E8F8"/>
    <a:srgbClr val="F99810"/>
    <a:srgbClr val="E88D06"/>
    <a:srgbClr val="3C7668"/>
    <a:srgbClr val="FBFBFB"/>
    <a:srgbClr val="F7F7F7"/>
    <a:srgbClr val="BD342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2205" autoAdjust="0"/>
    <p:restoredTop sz="69967" autoAdjust="0"/>
  </p:normalViewPr>
  <p:slideViewPr>
    <p:cSldViewPr>
      <p:cViewPr varScale="1">
        <p:scale>
          <a:sx n="61" d="100"/>
          <a:sy n="61" d="100"/>
        </p:scale>
        <p:origin x="-1915" y="-77"/>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varScale="1">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presProps" Target="presProps.xml"/><Relationship Id="rId3" Type="http://schemas.openxmlformats.org/officeDocument/2006/relationships/slideMaster" Target="slideMasters/slideMaster3.xml"/><Relationship Id="rId21" Type="http://schemas.openxmlformats.org/officeDocument/2006/relationships/slide" Target="slides/slide18.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customXml" Target="../customXml/item3.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theme" Target="theme/theme1.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customXml" Target="../customXml/item2.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viewProps" Target="viewProps.xml"/><Relationship Id="rId30" Type="http://schemas.openxmlformats.org/officeDocument/2006/relationships/customXml" Target="../customXml/item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A1EAEC7C-3513-4996-AA3B-86A34B3C9821}" type="doc">
      <dgm:prSet loTypeId="urn:microsoft.com/office/officeart/2005/8/layout/chevron1" loCatId="process" qsTypeId="urn:microsoft.com/office/officeart/2005/8/quickstyle/simple4" qsCatId="simple" csTypeId="urn:microsoft.com/office/officeart/2005/8/colors/accent1_2" csCatId="accent1" phldr="1"/>
      <dgm:spPr/>
      <dgm:t>
        <a:bodyPr/>
        <a:lstStyle/>
        <a:p>
          <a:endParaRPr lang="en-US"/>
        </a:p>
      </dgm:t>
    </dgm:pt>
    <dgm:pt modelId="{74C936FC-7497-467F-B075-40A9DE85DF2C}">
      <dgm:prSet phldrT="[Text]"/>
      <dgm:spPr/>
      <dgm:t>
        <a:bodyPr/>
        <a:lstStyle/>
        <a:p>
          <a:r>
            <a:rPr lang="en-US" dirty="0" smtClean="0">
              <a:latin typeface="Arial Narrow" panose="020B0606020202030204" pitchFamily="34" charset="0"/>
            </a:rPr>
            <a:t>File letter/ with Regulation Division for Beds</a:t>
          </a:r>
          <a:endParaRPr lang="en-US" dirty="0">
            <a:latin typeface="Arial Narrow" panose="020B0606020202030204" pitchFamily="34" charset="0"/>
          </a:endParaRPr>
        </a:p>
      </dgm:t>
    </dgm:pt>
    <dgm:pt modelId="{E511B507-7C8B-4350-ABD4-482A2E8FDA49}" type="parTrans" cxnId="{7F57825C-9491-4ECB-A530-7E5BB2A3409E}">
      <dgm:prSet/>
      <dgm:spPr/>
      <dgm:t>
        <a:bodyPr/>
        <a:lstStyle/>
        <a:p>
          <a:endParaRPr lang="en-US">
            <a:latin typeface="Arial Narrow" panose="020B0606020202030204" pitchFamily="34" charset="0"/>
          </a:endParaRPr>
        </a:p>
      </dgm:t>
    </dgm:pt>
    <dgm:pt modelId="{B8DE5544-B521-4AC7-BE98-CC43A106D747}" type="sibTrans" cxnId="{7F57825C-9491-4ECB-A530-7E5BB2A3409E}">
      <dgm:prSet/>
      <dgm:spPr/>
      <dgm:t>
        <a:bodyPr/>
        <a:lstStyle/>
        <a:p>
          <a:endParaRPr lang="en-US">
            <a:latin typeface="Arial Narrow" panose="020B0606020202030204" pitchFamily="34" charset="0"/>
          </a:endParaRPr>
        </a:p>
      </dgm:t>
    </dgm:pt>
    <dgm:pt modelId="{D7F4DD5F-558B-4453-A26B-40F14A00D1B7}">
      <dgm:prSet phldrT="[Text]" custT="1"/>
      <dgm:spPr/>
      <dgm:t>
        <a:bodyPr/>
        <a:lstStyle/>
        <a:p>
          <a:endParaRPr lang="en-US" sz="1600" b="1" dirty="0">
            <a:latin typeface="Arial Narrow" panose="020B0606020202030204" pitchFamily="34" charset="0"/>
          </a:endParaRPr>
        </a:p>
      </dgm:t>
    </dgm:pt>
    <dgm:pt modelId="{4F74F65F-0B54-4C5C-8C77-EFD10EFB6990}" type="parTrans" cxnId="{70CE5E75-B286-4877-A112-0BA751A8EC92}">
      <dgm:prSet/>
      <dgm:spPr/>
      <dgm:t>
        <a:bodyPr/>
        <a:lstStyle/>
        <a:p>
          <a:endParaRPr lang="en-US">
            <a:latin typeface="Arial Narrow" panose="020B0606020202030204" pitchFamily="34" charset="0"/>
          </a:endParaRPr>
        </a:p>
      </dgm:t>
    </dgm:pt>
    <dgm:pt modelId="{B358ECA6-4FF2-4CD0-864B-8976A65EFA55}" type="sibTrans" cxnId="{70CE5E75-B286-4877-A112-0BA751A8EC92}">
      <dgm:prSet/>
      <dgm:spPr/>
      <dgm:t>
        <a:bodyPr/>
        <a:lstStyle/>
        <a:p>
          <a:endParaRPr lang="en-US">
            <a:latin typeface="Arial Narrow" panose="020B0606020202030204" pitchFamily="34" charset="0"/>
          </a:endParaRPr>
        </a:p>
      </dgm:t>
    </dgm:pt>
    <dgm:pt modelId="{7DA6FF6D-3864-4532-BB2C-7ECFD8BDCDE6}">
      <dgm:prSet phldrT="[Text]"/>
      <dgm:spPr/>
      <dgm:t>
        <a:bodyPr/>
        <a:lstStyle/>
        <a:p>
          <a:endParaRPr lang="en-US" dirty="0">
            <a:latin typeface="Arial Narrow" panose="020B0606020202030204" pitchFamily="34" charset="0"/>
          </a:endParaRPr>
        </a:p>
      </dgm:t>
    </dgm:pt>
    <dgm:pt modelId="{3CDC7614-0A31-4E07-8C81-EC8CDC5C5CD8}" type="parTrans" cxnId="{6CA37EA7-2987-44B4-B10F-930F786B1B76}">
      <dgm:prSet/>
      <dgm:spPr/>
      <dgm:t>
        <a:bodyPr/>
        <a:lstStyle/>
        <a:p>
          <a:endParaRPr lang="en-US">
            <a:latin typeface="Arial Narrow" panose="020B0606020202030204" pitchFamily="34" charset="0"/>
          </a:endParaRPr>
        </a:p>
      </dgm:t>
    </dgm:pt>
    <dgm:pt modelId="{C3FE5214-4F35-40DA-99B6-5E970C6D4E2D}" type="sibTrans" cxnId="{6CA37EA7-2987-44B4-B10F-930F786B1B76}">
      <dgm:prSet/>
      <dgm:spPr/>
      <dgm:t>
        <a:bodyPr/>
        <a:lstStyle/>
        <a:p>
          <a:endParaRPr lang="en-US">
            <a:latin typeface="Arial Narrow" panose="020B0606020202030204" pitchFamily="34" charset="0"/>
          </a:endParaRPr>
        </a:p>
      </dgm:t>
    </dgm:pt>
    <dgm:pt modelId="{8B88F9FD-B7F6-47A2-9C70-7002208C2D45}">
      <dgm:prSet phldrT="[Text]"/>
      <dgm:spPr/>
      <dgm:t>
        <a:bodyPr/>
        <a:lstStyle/>
        <a:p>
          <a:r>
            <a:rPr lang="en-US" dirty="0" smtClean="0">
              <a:latin typeface="Arial Narrow" panose="020B0606020202030204" pitchFamily="34" charset="0"/>
            </a:rPr>
            <a:t>File application with State Board of Pharmacy, </a:t>
          </a:r>
          <a:endParaRPr lang="en-US" dirty="0">
            <a:latin typeface="Arial Narrow" panose="020B0606020202030204" pitchFamily="34" charset="0"/>
          </a:endParaRPr>
        </a:p>
      </dgm:t>
    </dgm:pt>
    <dgm:pt modelId="{A793962D-C19D-4086-97D0-97D34CB1B883}" type="parTrans" cxnId="{947008A4-BEF0-4800-B93C-C2414F78C176}">
      <dgm:prSet/>
      <dgm:spPr/>
      <dgm:t>
        <a:bodyPr/>
        <a:lstStyle/>
        <a:p>
          <a:endParaRPr lang="en-US">
            <a:latin typeface="Arial Narrow" panose="020B0606020202030204" pitchFamily="34" charset="0"/>
          </a:endParaRPr>
        </a:p>
      </dgm:t>
    </dgm:pt>
    <dgm:pt modelId="{0D39A309-DA2D-4B2A-B2DB-E4602F94085C}" type="sibTrans" cxnId="{947008A4-BEF0-4800-B93C-C2414F78C176}">
      <dgm:prSet/>
      <dgm:spPr/>
      <dgm:t>
        <a:bodyPr/>
        <a:lstStyle/>
        <a:p>
          <a:endParaRPr lang="en-US">
            <a:latin typeface="Arial Narrow" panose="020B0606020202030204" pitchFamily="34" charset="0"/>
          </a:endParaRPr>
        </a:p>
      </dgm:t>
    </dgm:pt>
    <dgm:pt modelId="{064D270F-70A8-4F35-BB2F-C94C47DFC372}">
      <dgm:prSet phldrT="[Text]"/>
      <dgm:spPr/>
      <dgm:t>
        <a:bodyPr/>
        <a:lstStyle/>
        <a:p>
          <a:r>
            <a:rPr lang="en-US" smtClean="0">
              <a:latin typeface="Arial Narrow" panose="020B0606020202030204" pitchFamily="34" charset="0"/>
            </a:rPr>
            <a:t>Opening Date</a:t>
          </a:r>
          <a:endParaRPr lang="en-US" dirty="0">
            <a:latin typeface="Arial Narrow" panose="020B0606020202030204" pitchFamily="34" charset="0"/>
          </a:endParaRPr>
        </a:p>
      </dgm:t>
    </dgm:pt>
    <dgm:pt modelId="{58C3378B-5EE0-4AF0-85F4-CCD3B139CEFF}" type="parTrans" cxnId="{C39C124F-DF80-43B7-8507-FD551BBC3D4E}">
      <dgm:prSet/>
      <dgm:spPr/>
      <dgm:t>
        <a:bodyPr/>
        <a:lstStyle/>
        <a:p>
          <a:endParaRPr lang="en-US">
            <a:latin typeface="Arial Narrow" panose="020B0606020202030204" pitchFamily="34" charset="0"/>
          </a:endParaRPr>
        </a:p>
      </dgm:t>
    </dgm:pt>
    <dgm:pt modelId="{AE522F10-6248-44E7-8914-DFD4ACB9E7D6}" type="sibTrans" cxnId="{C39C124F-DF80-43B7-8507-FD551BBC3D4E}">
      <dgm:prSet/>
      <dgm:spPr/>
      <dgm:t>
        <a:bodyPr/>
        <a:lstStyle/>
        <a:p>
          <a:endParaRPr lang="en-US">
            <a:latin typeface="Arial Narrow" panose="020B0606020202030204" pitchFamily="34" charset="0"/>
          </a:endParaRPr>
        </a:p>
      </dgm:t>
    </dgm:pt>
    <dgm:pt modelId="{79C5B479-61BF-4FBF-A6A9-BE9989D14077}">
      <dgm:prSet phldrT="[Text]"/>
      <dgm:spPr/>
      <dgm:t>
        <a:bodyPr/>
        <a:lstStyle/>
        <a:p>
          <a:r>
            <a:rPr lang="en-US" dirty="0" smtClean="0">
              <a:latin typeface="Arial Narrow" panose="020B0606020202030204" pitchFamily="34" charset="0"/>
            </a:rPr>
            <a:t>DCH Fire Marshall &amp; Architect to approve architectural plans</a:t>
          </a:r>
          <a:endParaRPr lang="en-US" dirty="0">
            <a:latin typeface="Arial Narrow" panose="020B0606020202030204" pitchFamily="34" charset="0"/>
          </a:endParaRPr>
        </a:p>
      </dgm:t>
    </dgm:pt>
    <dgm:pt modelId="{4BA3A33F-9B18-4EBA-8729-ECFAB513C943}" type="parTrans" cxnId="{64D8801F-D5E3-4D93-BAB3-B4D24E781CCB}">
      <dgm:prSet/>
      <dgm:spPr/>
      <dgm:t>
        <a:bodyPr/>
        <a:lstStyle/>
        <a:p>
          <a:endParaRPr lang="en-US">
            <a:latin typeface="Arial Narrow" panose="020B0606020202030204" pitchFamily="34" charset="0"/>
          </a:endParaRPr>
        </a:p>
      </dgm:t>
    </dgm:pt>
    <dgm:pt modelId="{3EB8ECD2-AB40-45C8-A2C0-EDFE967891E6}" type="sibTrans" cxnId="{64D8801F-D5E3-4D93-BAB3-B4D24E781CCB}">
      <dgm:prSet/>
      <dgm:spPr/>
      <dgm:t>
        <a:bodyPr/>
        <a:lstStyle/>
        <a:p>
          <a:endParaRPr lang="en-US">
            <a:latin typeface="Arial Narrow" panose="020B0606020202030204" pitchFamily="34" charset="0"/>
          </a:endParaRPr>
        </a:p>
      </dgm:t>
    </dgm:pt>
    <dgm:pt modelId="{233B6E9B-E61A-47AC-9EBA-6C3693B7827F}">
      <dgm:prSet phldrT="[Text]" custT="1"/>
      <dgm:spPr/>
      <dgm:t>
        <a:bodyPr/>
        <a:lstStyle/>
        <a:p>
          <a:endParaRPr lang="en-US" sz="1400" b="1" dirty="0">
            <a:latin typeface="Arial Narrow" panose="020B0606020202030204" pitchFamily="34" charset="0"/>
          </a:endParaRPr>
        </a:p>
      </dgm:t>
    </dgm:pt>
    <dgm:pt modelId="{93CC5592-36E7-469B-A23C-DF1E8833679F}" type="parTrans" cxnId="{4CB625FF-2EEC-423C-BECF-7C0AC3BF442B}">
      <dgm:prSet/>
      <dgm:spPr/>
      <dgm:t>
        <a:bodyPr/>
        <a:lstStyle/>
        <a:p>
          <a:endParaRPr lang="en-US">
            <a:latin typeface="Arial Narrow" panose="020B0606020202030204" pitchFamily="34" charset="0"/>
          </a:endParaRPr>
        </a:p>
      </dgm:t>
    </dgm:pt>
    <dgm:pt modelId="{692B8A98-5394-41D2-9401-DAC0E727F9CE}" type="sibTrans" cxnId="{4CB625FF-2EEC-423C-BECF-7C0AC3BF442B}">
      <dgm:prSet/>
      <dgm:spPr/>
      <dgm:t>
        <a:bodyPr/>
        <a:lstStyle/>
        <a:p>
          <a:endParaRPr lang="en-US">
            <a:latin typeface="Arial Narrow" panose="020B0606020202030204" pitchFamily="34" charset="0"/>
          </a:endParaRPr>
        </a:p>
      </dgm:t>
    </dgm:pt>
    <dgm:pt modelId="{B6405F32-01C3-40BA-B696-D26E4386A3B0}">
      <dgm:prSet phldrT="[Text]"/>
      <dgm:spPr/>
      <dgm:t>
        <a:bodyPr/>
        <a:lstStyle/>
        <a:p>
          <a:r>
            <a:rPr lang="en-US" dirty="0" smtClean="0">
              <a:latin typeface="Arial Narrow" panose="020B0606020202030204" pitchFamily="34" charset="0"/>
            </a:rPr>
            <a:t>File letter with Cahaba /CMS refusing provider number/ agreement</a:t>
          </a:r>
          <a:endParaRPr lang="en-US" dirty="0">
            <a:latin typeface="Arial Narrow" panose="020B0606020202030204" pitchFamily="34" charset="0"/>
          </a:endParaRPr>
        </a:p>
      </dgm:t>
    </dgm:pt>
    <dgm:pt modelId="{34A6ADBB-EF90-403A-89B2-550DB5AA91A7}" type="parTrans" cxnId="{A1F5BA8F-DF97-49CE-AFAB-ED1B0B9413F0}">
      <dgm:prSet/>
      <dgm:spPr/>
      <dgm:t>
        <a:bodyPr/>
        <a:lstStyle/>
        <a:p>
          <a:endParaRPr lang="en-US">
            <a:latin typeface="Arial Narrow" panose="020B0606020202030204" pitchFamily="34" charset="0"/>
          </a:endParaRPr>
        </a:p>
      </dgm:t>
    </dgm:pt>
    <dgm:pt modelId="{49E39B38-331C-4B42-9D02-C5C31C99BF62}" type="sibTrans" cxnId="{A1F5BA8F-DF97-49CE-AFAB-ED1B0B9413F0}">
      <dgm:prSet/>
      <dgm:spPr/>
      <dgm:t>
        <a:bodyPr/>
        <a:lstStyle/>
        <a:p>
          <a:endParaRPr lang="en-US">
            <a:latin typeface="Arial Narrow" panose="020B0606020202030204" pitchFamily="34" charset="0"/>
          </a:endParaRPr>
        </a:p>
      </dgm:t>
    </dgm:pt>
    <dgm:pt modelId="{F51972F5-A89B-43F0-8492-60C2F84E4ABF}">
      <dgm:prSet phldrT="[Text]" custT="1"/>
      <dgm:spPr/>
      <dgm:t>
        <a:bodyPr/>
        <a:lstStyle/>
        <a:p>
          <a:endParaRPr lang="en-US" sz="1400" b="1" dirty="0">
            <a:latin typeface="Arial Narrow" panose="020B0606020202030204" pitchFamily="34" charset="0"/>
          </a:endParaRPr>
        </a:p>
      </dgm:t>
    </dgm:pt>
    <dgm:pt modelId="{73EA4694-323F-4D89-8DF6-16C0F1AA34CB}" type="parTrans" cxnId="{23116C2F-074F-4A51-BB42-D43925B6E7D8}">
      <dgm:prSet/>
      <dgm:spPr/>
      <dgm:t>
        <a:bodyPr/>
        <a:lstStyle/>
        <a:p>
          <a:endParaRPr lang="en-US">
            <a:latin typeface="Arial Narrow" panose="020B0606020202030204" pitchFamily="34" charset="0"/>
          </a:endParaRPr>
        </a:p>
      </dgm:t>
    </dgm:pt>
    <dgm:pt modelId="{130D056F-8D90-4BF6-90A5-C55F77FFEF09}" type="sibTrans" cxnId="{23116C2F-074F-4A51-BB42-D43925B6E7D8}">
      <dgm:prSet/>
      <dgm:spPr/>
      <dgm:t>
        <a:bodyPr/>
        <a:lstStyle/>
        <a:p>
          <a:endParaRPr lang="en-US">
            <a:latin typeface="Arial Narrow" panose="020B0606020202030204" pitchFamily="34" charset="0"/>
          </a:endParaRPr>
        </a:p>
      </dgm:t>
    </dgm:pt>
    <dgm:pt modelId="{8A039C68-B747-4347-A8EC-73A03869C825}">
      <dgm:prSet phldrT="[Text]"/>
      <dgm:spPr/>
      <dgm:t>
        <a:bodyPr/>
        <a:lstStyle/>
        <a:p>
          <a:r>
            <a:rPr lang="en-US" dirty="0" smtClean="0">
              <a:latin typeface="Arial Narrow" panose="020B0606020202030204" pitchFamily="34" charset="0"/>
            </a:rPr>
            <a:t>Renovation complete, DCH Fire Marshall &amp; Architect conduct review, assume approval</a:t>
          </a:r>
          <a:endParaRPr lang="en-US" dirty="0">
            <a:latin typeface="Arial Narrow" panose="020B0606020202030204" pitchFamily="34" charset="0"/>
          </a:endParaRPr>
        </a:p>
      </dgm:t>
    </dgm:pt>
    <dgm:pt modelId="{AE8BDC88-D1A5-45F1-A6F4-41E3BD944399}" type="parTrans" cxnId="{113377FC-8821-4D22-A366-FB53F35CB9E8}">
      <dgm:prSet/>
      <dgm:spPr/>
      <dgm:t>
        <a:bodyPr/>
        <a:lstStyle/>
        <a:p>
          <a:endParaRPr lang="en-US">
            <a:latin typeface="Arial Narrow" panose="020B0606020202030204" pitchFamily="34" charset="0"/>
          </a:endParaRPr>
        </a:p>
      </dgm:t>
    </dgm:pt>
    <dgm:pt modelId="{E59C8C68-6E15-42BE-BDE9-8778C92FDAA7}" type="sibTrans" cxnId="{113377FC-8821-4D22-A366-FB53F35CB9E8}">
      <dgm:prSet/>
      <dgm:spPr/>
      <dgm:t>
        <a:bodyPr/>
        <a:lstStyle/>
        <a:p>
          <a:endParaRPr lang="en-US">
            <a:latin typeface="Arial Narrow" panose="020B0606020202030204" pitchFamily="34" charset="0"/>
          </a:endParaRPr>
        </a:p>
      </dgm:t>
    </dgm:pt>
    <dgm:pt modelId="{DED66C90-A46A-4C46-8D90-DA5599B96C6B}">
      <dgm:prSet phldrT="[Text]" custT="1"/>
      <dgm:spPr/>
      <dgm:t>
        <a:bodyPr/>
        <a:lstStyle/>
        <a:p>
          <a:endParaRPr lang="en-US" sz="1400" b="1" dirty="0">
            <a:latin typeface="Arial Narrow" panose="020B0606020202030204" pitchFamily="34" charset="0"/>
          </a:endParaRPr>
        </a:p>
      </dgm:t>
    </dgm:pt>
    <dgm:pt modelId="{DA56CECA-7576-4006-8397-BD3890FB6CA8}" type="parTrans" cxnId="{03751D0A-1CF1-4745-94DA-27AE66A8ABC2}">
      <dgm:prSet/>
      <dgm:spPr/>
      <dgm:t>
        <a:bodyPr/>
        <a:lstStyle/>
        <a:p>
          <a:endParaRPr lang="en-US">
            <a:latin typeface="Arial Narrow" panose="020B0606020202030204" pitchFamily="34" charset="0"/>
          </a:endParaRPr>
        </a:p>
      </dgm:t>
    </dgm:pt>
    <dgm:pt modelId="{DFB4EFF4-B674-43C3-80A9-98C7C12A150F}" type="sibTrans" cxnId="{03751D0A-1CF1-4745-94DA-27AE66A8ABC2}">
      <dgm:prSet/>
      <dgm:spPr/>
      <dgm:t>
        <a:bodyPr/>
        <a:lstStyle/>
        <a:p>
          <a:endParaRPr lang="en-US">
            <a:latin typeface="Arial Narrow" panose="020B0606020202030204" pitchFamily="34" charset="0"/>
          </a:endParaRPr>
        </a:p>
      </dgm:t>
    </dgm:pt>
    <dgm:pt modelId="{0D4A7603-1636-43D3-B15A-2E16A31F24D3}">
      <dgm:prSet phldrT="[Text]"/>
      <dgm:spPr/>
      <dgm:t>
        <a:bodyPr/>
        <a:lstStyle/>
        <a:p>
          <a:r>
            <a:rPr lang="en-US" dirty="0" smtClean="0">
              <a:latin typeface="Arial Narrow" panose="020B0606020202030204" pitchFamily="34" charset="0"/>
            </a:rPr>
            <a:t>Submit 855A form to Cahaba/ CMS adding inpatient beds</a:t>
          </a:r>
          <a:endParaRPr lang="en-US" dirty="0">
            <a:latin typeface="Arial Narrow" panose="020B0606020202030204" pitchFamily="34" charset="0"/>
          </a:endParaRPr>
        </a:p>
      </dgm:t>
    </dgm:pt>
    <dgm:pt modelId="{70FC173D-B453-420F-B2E6-C11617B12B5D}" type="parTrans" cxnId="{881A0E06-A12B-42F6-B6DA-3CEBBEDD5AC4}">
      <dgm:prSet/>
      <dgm:spPr/>
      <dgm:t>
        <a:bodyPr/>
        <a:lstStyle/>
        <a:p>
          <a:endParaRPr lang="en-US">
            <a:latin typeface="Arial Narrow" panose="020B0606020202030204" pitchFamily="34" charset="0"/>
          </a:endParaRPr>
        </a:p>
      </dgm:t>
    </dgm:pt>
    <dgm:pt modelId="{94672498-5629-4334-BED6-5221A9669952}" type="sibTrans" cxnId="{881A0E06-A12B-42F6-B6DA-3CEBBEDD5AC4}">
      <dgm:prSet/>
      <dgm:spPr/>
      <dgm:t>
        <a:bodyPr/>
        <a:lstStyle/>
        <a:p>
          <a:endParaRPr lang="en-US">
            <a:latin typeface="Arial Narrow" panose="020B0606020202030204" pitchFamily="34" charset="0"/>
          </a:endParaRPr>
        </a:p>
      </dgm:t>
    </dgm:pt>
    <dgm:pt modelId="{7B6B0304-C491-419C-8EAB-3A2A1D139583}">
      <dgm:prSet phldrT="[Text]" custT="1"/>
      <dgm:spPr/>
      <dgm:t>
        <a:bodyPr/>
        <a:lstStyle/>
        <a:p>
          <a:endParaRPr lang="en-US" sz="1400" b="1" dirty="0">
            <a:latin typeface="Arial Narrow" panose="020B0606020202030204" pitchFamily="34" charset="0"/>
          </a:endParaRPr>
        </a:p>
      </dgm:t>
    </dgm:pt>
    <dgm:pt modelId="{4C92024F-DC80-4E56-8673-EE70BE0058B7}" type="parTrans" cxnId="{5B97D980-620E-4408-BB53-31E94C955B51}">
      <dgm:prSet/>
      <dgm:spPr/>
      <dgm:t>
        <a:bodyPr/>
        <a:lstStyle/>
        <a:p>
          <a:endParaRPr lang="en-US">
            <a:latin typeface="Arial Narrow" panose="020B0606020202030204" pitchFamily="34" charset="0"/>
          </a:endParaRPr>
        </a:p>
      </dgm:t>
    </dgm:pt>
    <dgm:pt modelId="{AA0462FC-B1F6-4B64-8D7D-226E5F22FF10}" type="sibTrans" cxnId="{5B97D980-620E-4408-BB53-31E94C955B51}">
      <dgm:prSet/>
      <dgm:spPr/>
      <dgm:t>
        <a:bodyPr/>
        <a:lstStyle/>
        <a:p>
          <a:endParaRPr lang="en-US">
            <a:latin typeface="Arial Narrow" panose="020B0606020202030204" pitchFamily="34" charset="0"/>
          </a:endParaRPr>
        </a:p>
      </dgm:t>
    </dgm:pt>
    <dgm:pt modelId="{8A5E7FE0-77A1-4C03-AF63-61898BCE5674}">
      <dgm:prSet phldrT="[Text]"/>
      <dgm:spPr/>
      <dgm:t>
        <a:bodyPr/>
        <a:lstStyle/>
        <a:p>
          <a:r>
            <a:rPr lang="en-US" dirty="0" smtClean="0">
              <a:latin typeface="Arial Narrow" panose="020B0606020202030204" pitchFamily="34" charset="0"/>
            </a:rPr>
            <a:t>Assume State Issues License to Open</a:t>
          </a:r>
          <a:endParaRPr lang="en-US" dirty="0">
            <a:latin typeface="Arial Narrow" panose="020B0606020202030204" pitchFamily="34" charset="0"/>
          </a:endParaRPr>
        </a:p>
      </dgm:t>
    </dgm:pt>
    <dgm:pt modelId="{E0C0CAD9-7BF6-45F7-AC40-85DF573850EE}" type="parTrans" cxnId="{FEA522F3-785F-4C77-8842-E80914A8858E}">
      <dgm:prSet/>
      <dgm:spPr/>
      <dgm:t>
        <a:bodyPr/>
        <a:lstStyle/>
        <a:p>
          <a:endParaRPr lang="en-US">
            <a:latin typeface="Arial Narrow" panose="020B0606020202030204" pitchFamily="34" charset="0"/>
          </a:endParaRPr>
        </a:p>
      </dgm:t>
    </dgm:pt>
    <dgm:pt modelId="{09D32D70-6960-41FE-A251-044F5DC2BEA6}" type="sibTrans" cxnId="{FEA522F3-785F-4C77-8842-E80914A8858E}">
      <dgm:prSet/>
      <dgm:spPr/>
      <dgm:t>
        <a:bodyPr/>
        <a:lstStyle/>
        <a:p>
          <a:endParaRPr lang="en-US">
            <a:latin typeface="Arial Narrow" panose="020B0606020202030204" pitchFamily="34" charset="0"/>
          </a:endParaRPr>
        </a:p>
      </dgm:t>
    </dgm:pt>
    <dgm:pt modelId="{26E9DC1F-F039-437D-AE4D-360109DBDA5F}">
      <dgm:prSet phldrT="[Text]"/>
      <dgm:spPr/>
      <dgm:t>
        <a:bodyPr/>
        <a:lstStyle/>
        <a:p>
          <a:r>
            <a:rPr lang="en-US" dirty="0" smtClean="0">
              <a:latin typeface="Arial Narrow" panose="020B0606020202030204" pitchFamily="34" charset="0"/>
            </a:rPr>
            <a:t>Once Cahaba/ CMS letter received; and once DNV awards accreditation</a:t>
          </a:r>
          <a:endParaRPr lang="en-US" dirty="0">
            <a:latin typeface="Arial Narrow" panose="020B0606020202030204" pitchFamily="34" charset="0"/>
          </a:endParaRPr>
        </a:p>
      </dgm:t>
    </dgm:pt>
    <dgm:pt modelId="{9D7A23FE-B0AE-4540-AA6E-090B77F459B2}" type="parTrans" cxnId="{562D0F99-BABB-46BE-9E55-66CAA171BE06}">
      <dgm:prSet/>
      <dgm:spPr/>
      <dgm:t>
        <a:bodyPr/>
        <a:lstStyle/>
        <a:p>
          <a:endParaRPr lang="en-US">
            <a:latin typeface="Arial Narrow" panose="020B0606020202030204" pitchFamily="34" charset="0"/>
          </a:endParaRPr>
        </a:p>
      </dgm:t>
    </dgm:pt>
    <dgm:pt modelId="{8B80AA79-269A-43E3-8D2D-760F864AE4A1}" type="sibTrans" cxnId="{562D0F99-BABB-46BE-9E55-66CAA171BE06}">
      <dgm:prSet/>
      <dgm:spPr/>
      <dgm:t>
        <a:bodyPr/>
        <a:lstStyle/>
        <a:p>
          <a:endParaRPr lang="en-US">
            <a:latin typeface="Arial Narrow" panose="020B0606020202030204" pitchFamily="34" charset="0"/>
          </a:endParaRPr>
        </a:p>
      </dgm:t>
    </dgm:pt>
    <dgm:pt modelId="{28B97F96-BB57-45CE-89CA-5CBFB63C448C}">
      <dgm:prSet phldrT="[Text]" custT="1"/>
      <dgm:spPr/>
      <dgm:t>
        <a:bodyPr/>
        <a:lstStyle/>
        <a:p>
          <a:r>
            <a:rPr lang="en-US" sz="1400" b="1" smtClean="0">
              <a:latin typeface="Arial Narrow" panose="020B0606020202030204" pitchFamily="34" charset="0"/>
            </a:rPr>
            <a:t>TBD</a:t>
          </a:r>
          <a:endParaRPr lang="en-US" sz="1400" b="1" dirty="0">
            <a:latin typeface="Arial Narrow" panose="020B0606020202030204" pitchFamily="34" charset="0"/>
          </a:endParaRPr>
        </a:p>
      </dgm:t>
    </dgm:pt>
    <dgm:pt modelId="{B242D875-5C11-4F5F-B78E-01016780F572}" type="sibTrans" cxnId="{B78E98A8-2A54-42E9-8DAF-C859D18D1426}">
      <dgm:prSet/>
      <dgm:spPr/>
      <dgm:t>
        <a:bodyPr/>
        <a:lstStyle/>
        <a:p>
          <a:endParaRPr lang="en-US">
            <a:latin typeface="Arial Narrow" panose="020B0606020202030204" pitchFamily="34" charset="0"/>
          </a:endParaRPr>
        </a:p>
      </dgm:t>
    </dgm:pt>
    <dgm:pt modelId="{E6657A53-1A63-447F-BE40-582DDF140FA6}" type="parTrans" cxnId="{B78E98A8-2A54-42E9-8DAF-C859D18D1426}">
      <dgm:prSet/>
      <dgm:spPr/>
      <dgm:t>
        <a:bodyPr/>
        <a:lstStyle/>
        <a:p>
          <a:endParaRPr lang="en-US">
            <a:latin typeface="Arial Narrow" panose="020B0606020202030204" pitchFamily="34" charset="0"/>
          </a:endParaRPr>
        </a:p>
      </dgm:t>
    </dgm:pt>
    <dgm:pt modelId="{07AF8729-A3D6-4305-95C2-F122990EE494}">
      <dgm:prSet phldrT="[Text]"/>
      <dgm:spPr/>
      <dgm:t>
        <a:bodyPr/>
        <a:lstStyle/>
        <a:p>
          <a:r>
            <a:rPr lang="en-US" dirty="0" smtClean="0">
              <a:latin typeface="Arial Narrow" panose="020B0606020202030204" pitchFamily="34" charset="0"/>
            </a:rPr>
            <a:t>Engage Architect, determine scope</a:t>
          </a:r>
          <a:endParaRPr lang="en-US" dirty="0">
            <a:latin typeface="Arial Narrow" panose="020B0606020202030204" pitchFamily="34" charset="0"/>
          </a:endParaRPr>
        </a:p>
      </dgm:t>
    </dgm:pt>
    <dgm:pt modelId="{6AA6F1E8-8C4F-4C3B-A4BF-CDAC8373E3FA}" type="parTrans" cxnId="{842DCD52-B45F-40B9-9892-6649066EEEE5}">
      <dgm:prSet/>
      <dgm:spPr/>
      <dgm:t>
        <a:bodyPr/>
        <a:lstStyle/>
        <a:p>
          <a:endParaRPr lang="en-US">
            <a:latin typeface="Arial Narrow" panose="020B0606020202030204" pitchFamily="34" charset="0"/>
          </a:endParaRPr>
        </a:p>
      </dgm:t>
    </dgm:pt>
    <dgm:pt modelId="{5C71D9C9-89DA-4C2E-87DC-698A52FC733F}" type="sibTrans" cxnId="{842DCD52-B45F-40B9-9892-6649066EEEE5}">
      <dgm:prSet/>
      <dgm:spPr/>
      <dgm:t>
        <a:bodyPr/>
        <a:lstStyle/>
        <a:p>
          <a:endParaRPr lang="en-US">
            <a:latin typeface="Arial Narrow" panose="020B0606020202030204" pitchFamily="34" charset="0"/>
          </a:endParaRPr>
        </a:p>
      </dgm:t>
    </dgm:pt>
    <dgm:pt modelId="{FDCC6149-7FAB-4E02-ACCC-7162AE8607BB}">
      <dgm:prSet phldrT="[Text]" custT="1"/>
      <dgm:spPr/>
      <dgm:t>
        <a:bodyPr/>
        <a:lstStyle/>
        <a:p>
          <a:endParaRPr lang="en-US" sz="1400" b="1" dirty="0">
            <a:latin typeface="Arial Narrow" panose="020B0606020202030204" pitchFamily="34" charset="0"/>
          </a:endParaRPr>
        </a:p>
      </dgm:t>
    </dgm:pt>
    <dgm:pt modelId="{FCF96350-F0CA-4FFE-9791-A4CECA6D8E03}" type="sibTrans" cxnId="{DCCA49D2-1C4F-48F6-90D3-BAFEF67DEA83}">
      <dgm:prSet/>
      <dgm:spPr/>
      <dgm:t>
        <a:bodyPr/>
        <a:lstStyle/>
        <a:p>
          <a:endParaRPr lang="en-US">
            <a:latin typeface="Arial Narrow" panose="020B0606020202030204" pitchFamily="34" charset="0"/>
          </a:endParaRPr>
        </a:p>
      </dgm:t>
    </dgm:pt>
    <dgm:pt modelId="{81B6E5B9-54BC-474C-9951-DF7C21DF43FA}" type="parTrans" cxnId="{DCCA49D2-1C4F-48F6-90D3-BAFEF67DEA83}">
      <dgm:prSet/>
      <dgm:spPr/>
      <dgm:t>
        <a:bodyPr/>
        <a:lstStyle/>
        <a:p>
          <a:endParaRPr lang="en-US">
            <a:latin typeface="Arial Narrow" panose="020B0606020202030204" pitchFamily="34" charset="0"/>
          </a:endParaRPr>
        </a:p>
      </dgm:t>
    </dgm:pt>
    <dgm:pt modelId="{1A85F0C4-65A5-40CB-A632-9E4C0738AA6D}">
      <dgm:prSet phldrT="[Text]"/>
      <dgm:spPr/>
      <dgm:t>
        <a:bodyPr/>
        <a:lstStyle/>
        <a:p>
          <a:r>
            <a:rPr lang="en-US" dirty="0" smtClean="0">
              <a:latin typeface="Arial Narrow" panose="020B0606020202030204" pitchFamily="34" charset="0"/>
            </a:rPr>
            <a:t>Obtain local building permit</a:t>
          </a:r>
          <a:endParaRPr lang="en-US" dirty="0">
            <a:latin typeface="Arial Narrow" panose="020B0606020202030204" pitchFamily="34" charset="0"/>
          </a:endParaRPr>
        </a:p>
      </dgm:t>
    </dgm:pt>
    <dgm:pt modelId="{78ED7582-7BA3-4FDA-AF20-C85A051B0AD8}" type="parTrans" cxnId="{FCF91E13-A49F-4E88-AD7F-BDCF4E783DE2}">
      <dgm:prSet/>
      <dgm:spPr/>
      <dgm:t>
        <a:bodyPr/>
        <a:lstStyle/>
        <a:p>
          <a:endParaRPr lang="en-US"/>
        </a:p>
      </dgm:t>
    </dgm:pt>
    <dgm:pt modelId="{C86861D7-F415-439F-8C44-DD8667E7407D}" type="sibTrans" cxnId="{FCF91E13-A49F-4E88-AD7F-BDCF4E783DE2}">
      <dgm:prSet/>
      <dgm:spPr/>
      <dgm:t>
        <a:bodyPr/>
        <a:lstStyle/>
        <a:p>
          <a:endParaRPr lang="en-US"/>
        </a:p>
      </dgm:t>
    </dgm:pt>
    <dgm:pt modelId="{34FE4B48-D1F8-4D5A-A135-F8B6702A8B0C}">
      <dgm:prSet phldrT="[Text]"/>
      <dgm:spPr/>
      <dgm:t>
        <a:bodyPr/>
        <a:lstStyle/>
        <a:p>
          <a:r>
            <a:rPr lang="en-US" dirty="0" smtClean="0">
              <a:latin typeface="Arial Narrow" panose="020B0606020202030204" pitchFamily="34" charset="0"/>
            </a:rPr>
            <a:t>Submit Application for License</a:t>
          </a:r>
          <a:endParaRPr lang="en-US" dirty="0">
            <a:latin typeface="Arial Narrow" panose="020B0606020202030204" pitchFamily="34" charset="0"/>
          </a:endParaRPr>
        </a:p>
      </dgm:t>
    </dgm:pt>
    <dgm:pt modelId="{16178D83-1D11-48DC-9980-43EEC1D0A1CE}" type="sibTrans" cxnId="{BE9391F4-1389-4FA6-B20E-2A7F6C99FDFB}">
      <dgm:prSet/>
      <dgm:spPr/>
      <dgm:t>
        <a:bodyPr/>
        <a:lstStyle/>
        <a:p>
          <a:endParaRPr lang="en-US">
            <a:latin typeface="Arial Narrow" panose="020B0606020202030204" pitchFamily="34" charset="0"/>
          </a:endParaRPr>
        </a:p>
      </dgm:t>
    </dgm:pt>
    <dgm:pt modelId="{B8E207FC-2FF2-4DA5-B21F-4F88EA8F2F6A}" type="parTrans" cxnId="{BE9391F4-1389-4FA6-B20E-2A7F6C99FDFB}">
      <dgm:prSet/>
      <dgm:spPr/>
      <dgm:t>
        <a:bodyPr/>
        <a:lstStyle/>
        <a:p>
          <a:endParaRPr lang="en-US">
            <a:latin typeface="Arial Narrow" panose="020B0606020202030204" pitchFamily="34" charset="0"/>
          </a:endParaRPr>
        </a:p>
      </dgm:t>
    </dgm:pt>
    <dgm:pt modelId="{9B3D4A6A-5C02-45FF-A8F0-1B8D55BA77FA}">
      <dgm:prSet phldrT="[Text]" custT="1"/>
      <dgm:spPr/>
      <dgm:t>
        <a:bodyPr/>
        <a:lstStyle/>
        <a:p>
          <a:r>
            <a:rPr lang="en-US" sz="1600" b="1" dirty="0" smtClean="0">
              <a:latin typeface="Arial Narrow" panose="020B0606020202030204" pitchFamily="34" charset="0"/>
            </a:rPr>
            <a:t>150</a:t>
          </a:r>
          <a:r>
            <a:rPr lang="en-US" sz="1600" b="1" baseline="30000" dirty="0" smtClean="0">
              <a:latin typeface="Arial Narrow" panose="020B0606020202030204" pitchFamily="34" charset="0"/>
            </a:rPr>
            <a:t>th</a:t>
          </a:r>
          <a:r>
            <a:rPr lang="en-US" sz="1600" b="1" dirty="0" smtClean="0">
              <a:latin typeface="Arial Narrow" panose="020B0606020202030204" pitchFamily="34" charset="0"/>
            </a:rPr>
            <a:t>-Day</a:t>
          </a:r>
          <a:endParaRPr lang="en-US" sz="1600" b="1" dirty="0">
            <a:latin typeface="Arial Narrow" panose="020B0606020202030204" pitchFamily="34" charset="0"/>
          </a:endParaRPr>
        </a:p>
      </dgm:t>
    </dgm:pt>
    <dgm:pt modelId="{C869D06F-5E62-4698-B9CC-EE6893DC9CDF}" type="sibTrans" cxnId="{B9DD5C2B-9D9E-4E48-8E5E-159EBA865DDB}">
      <dgm:prSet/>
      <dgm:spPr/>
      <dgm:t>
        <a:bodyPr/>
        <a:lstStyle/>
        <a:p>
          <a:endParaRPr lang="en-US">
            <a:latin typeface="Arial Narrow" panose="020B0606020202030204" pitchFamily="34" charset="0"/>
          </a:endParaRPr>
        </a:p>
      </dgm:t>
    </dgm:pt>
    <dgm:pt modelId="{E0975E83-579B-437C-8AE2-101104B8111B}" type="parTrans" cxnId="{B9DD5C2B-9D9E-4E48-8E5E-159EBA865DDB}">
      <dgm:prSet/>
      <dgm:spPr/>
      <dgm:t>
        <a:bodyPr/>
        <a:lstStyle/>
        <a:p>
          <a:endParaRPr lang="en-US">
            <a:latin typeface="Arial Narrow" panose="020B0606020202030204" pitchFamily="34" charset="0"/>
          </a:endParaRPr>
        </a:p>
      </dgm:t>
    </dgm:pt>
    <dgm:pt modelId="{CC2F4485-112D-4257-894C-85B5CA5BC972}">
      <dgm:prSet phldrT="[Text]"/>
      <dgm:spPr/>
      <dgm:t>
        <a:bodyPr/>
        <a:lstStyle/>
        <a:p>
          <a:endParaRPr lang="en-US" dirty="0">
            <a:latin typeface="Arial Narrow" panose="020B0606020202030204" pitchFamily="34" charset="0"/>
          </a:endParaRPr>
        </a:p>
      </dgm:t>
    </dgm:pt>
    <dgm:pt modelId="{684281D0-6D58-4FD0-AF1A-E40240C57556}" type="parTrans" cxnId="{42F4F5C8-C1BA-49BA-A67C-D60BAB89153D}">
      <dgm:prSet/>
      <dgm:spPr/>
      <dgm:t>
        <a:bodyPr/>
        <a:lstStyle/>
        <a:p>
          <a:endParaRPr lang="en-US"/>
        </a:p>
      </dgm:t>
    </dgm:pt>
    <dgm:pt modelId="{592C1ECA-B1BA-48E7-A09D-27F321C6C952}" type="sibTrans" cxnId="{42F4F5C8-C1BA-49BA-A67C-D60BAB89153D}">
      <dgm:prSet/>
      <dgm:spPr/>
      <dgm:t>
        <a:bodyPr/>
        <a:lstStyle/>
        <a:p>
          <a:endParaRPr lang="en-US"/>
        </a:p>
      </dgm:t>
    </dgm:pt>
    <dgm:pt modelId="{D533296E-DBD7-4DC3-A399-0B9922B0E455}">
      <dgm:prSet phldrT="[Text]"/>
      <dgm:spPr/>
      <dgm:t>
        <a:bodyPr/>
        <a:lstStyle/>
        <a:p>
          <a:r>
            <a:rPr lang="en-US" dirty="0" smtClean="0">
              <a:latin typeface="Arial Narrow" panose="020B0606020202030204" pitchFamily="34" charset="0"/>
            </a:rPr>
            <a:t>(8 weeks for approval)</a:t>
          </a:r>
          <a:endParaRPr lang="en-US" dirty="0">
            <a:latin typeface="Arial Narrow" panose="020B0606020202030204" pitchFamily="34" charset="0"/>
          </a:endParaRPr>
        </a:p>
      </dgm:t>
    </dgm:pt>
    <dgm:pt modelId="{67B30AED-FE1B-4D28-B552-86E08A70D441}" type="parTrans" cxnId="{1CDEB709-CFD2-4039-8892-194B8BB8C66B}">
      <dgm:prSet/>
      <dgm:spPr/>
      <dgm:t>
        <a:bodyPr/>
        <a:lstStyle/>
        <a:p>
          <a:endParaRPr lang="en-US"/>
        </a:p>
      </dgm:t>
    </dgm:pt>
    <dgm:pt modelId="{5D192912-7B19-4E9F-9E7C-A6CC5ECFD882}" type="sibTrans" cxnId="{1CDEB709-CFD2-4039-8892-194B8BB8C66B}">
      <dgm:prSet/>
      <dgm:spPr/>
      <dgm:t>
        <a:bodyPr/>
        <a:lstStyle/>
        <a:p>
          <a:endParaRPr lang="en-US"/>
        </a:p>
      </dgm:t>
    </dgm:pt>
    <dgm:pt modelId="{B49C6388-F0B8-47E8-92C0-47CA3C5252E2}">
      <dgm:prSet phldrT="[Text]"/>
      <dgm:spPr/>
      <dgm:t>
        <a:bodyPr/>
        <a:lstStyle/>
        <a:p>
          <a:r>
            <a:rPr lang="en-US" dirty="0" smtClean="0">
              <a:latin typeface="Arial Narrow" panose="020B0606020202030204" pitchFamily="34" charset="0"/>
            </a:rPr>
            <a:t>Request DNV site visit for accreditation</a:t>
          </a:r>
          <a:endParaRPr lang="en-US" dirty="0">
            <a:latin typeface="Arial Narrow" panose="020B0606020202030204" pitchFamily="34" charset="0"/>
          </a:endParaRPr>
        </a:p>
      </dgm:t>
    </dgm:pt>
    <dgm:pt modelId="{F4C55B18-A536-406C-A38B-A63E6D3CD3C3}" type="parTrans" cxnId="{057D8193-A198-4596-B883-E3BE2EF68340}">
      <dgm:prSet/>
      <dgm:spPr/>
      <dgm:t>
        <a:bodyPr/>
        <a:lstStyle/>
        <a:p>
          <a:endParaRPr lang="en-US"/>
        </a:p>
      </dgm:t>
    </dgm:pt>
    <dgm:pt modelId="{86039ADB-9F47-4192-9C01-9BF457335722}" type="sibTrans" cxnId="{057D8193-A198-4596-B883-E3BE2EF68340}">
      <dgm:prSet/>
      <dgm:spPr/>
      <dgm:t>
        <a:bodyPr/>
        <a:lstStyle/>
        <a:p>
          <a:endParaRPr lang="en-US"/>
        </a:p>
      </dgm:t>
    </dgm:pt>
    <dgm:pt modelId="{7B4D4743-0EF2-41CA-AB12-3EA108E27570}">
      <dgm:prSet phldrT="[Text]" custT="1"/>
      <dgm:spPr/>
      <dgm:t>
        <a:bodyPr/>
        <a:lstStyle/>
        <a:p>
          <a:endParaRPr lang="en-US" sz="1400" b="1" dirty="0">
            <a:latin typeface="Arial Narrow" panose="020B0606020202030204" pitchFamily="34" charset="0"/>
          </a:endParaRPr>
        </a:p>
      </dgm:t>
    </dgm:pt>
    <dgm:pt modelId="{3581C249-EDBE-474E-86E5-2E9EAC189DB5}" type="sibTrans" cxnId="{B20DF268-8BD9-4915-ABF4-1867F173DE01}">
      <dgm:prSet/>
      <dgm:spPr/>
      <dgm:t>
        <a:bodyPr/>
        <a:lstStyle/>
        <a:p>
          <a:endParaRPr lang="en-US">
            <a:latin typeface="Arial Narrow" panose="020B0606020202030204" pitchFamily="34" charset="0"/>
          </a:endParaRPr>
        </a:p>
      </dgm:t>
    </dgm:pt>
    <dgm:pt modelId="{37A8B120-7B42-44C2-BBF2-59436C2EC12B}" type="parTrans" cxnId="{B20DF268-8BD9-4915-ABF4-1867F173DE01}">
      <dgm:prSet/>
      <dgm:spPr/>
      <dgm:t>
        <a:bodyPr/>
        <a:lstStyle/>
        <a:p>
          <a:endParaRPr lang="en-US">
            <a:latin typeface="Arial Narrow" panose="020B0606020202030204" pitchFamily="34" charset="0"/>
          </a:endParaRPr>
        </a:p>
      </dgm:t>
    </dgm:pt>
    <dgm:pt modelId="{82D1CAAD-585C-4E19-908E-75210898845F}">
      <dgm:prSet phldrT="[Text]"/>
      <dgm:spPr/>
      <dgm:t>
        <a:bodyPr/>
        <a:lstStyle/>
        <a:p>
          <a:r>
            <a:rPr lang="en-US" dirty="0" smtClean="0">
              <a:latin typeface="Arial Narrow" panose="020B0606020202030204" pitchFamily="34" charset="0"/>
            </a:rPr>
            <a:t>State onsite licensure review scheduled</a:t>
          </a:r>
          <a:endParaRPr lang="en-US" dirty="0">
            <a:latin typeface="Arial Narrow" panose="020B0606020202030204" pitchFamily="34" charset="0"/>
          </a:endParaRPr>
        </a:p>
      </dgm:t>
    </dgm:pt>
    <dgm:pt modelId="{59F23109-599F-453C-8986-D00C266C9E7A}" type="parTrans" cxnId="{D1624206-3FD0-426E-9227-4AF3ED1FC6A6}">
      <dgm:prSet/>
      <dgm:spPr/>
      <dgm:t>
        <a:bodyPr/>
        <a:lstStyle/>
        <a:p>
          <a:endParaRPr lang="en-US"/>
        </a:p>
      </dgm:t>
    </dgm:pt>
    <dgm:pt modelId="{F61BB1B1-8E03-4954-B6AE-A6A1933CC1B2}" type="sibTrans" cxnId="{D1624206-3FD0-426E-9227-4AF3ED1FC6A6}">
      <dgm:prSet/>
      <dgm:spPr/>
      <dgm:t>
        <a:bodyPr/>
        <a:lstStyle/>
        <a:p>
          <a:endParaRPr lang="en-US"/>
        </a:p>
      </dgm:t>
    </dgm:pt>
    <dgm:pt modelId="{BC2974A7-E4A1-4268-8BDC-6D6342007591}">
      <dgm:prSet phldrT="[Text]"/>
      <dgm:spPr/>
      <dgm:t>
        <a:bodyPr/>
        <a:lstStyle/>
        <a:p>
          <a:r>
            <a:rPr lang="en-US" dirty="0" smtClean="0">
              <a:latin typeface="Arial Narrow" panose="020B0606020202030204" pitchFamily="34" charset="0"/>
            </a:rPr>
            <a:t>Begin Renovation/ Construction</a:t>
          </a:r>
          <a:endParaRPr lang="en-US" dirty="0">
            <a:latin typeface="Arial Narrow" panose="020B0606020202030204" pitchFamily="34" charset="0"/>
          </a:endParaRPr>
        </a:p>
      </dgm:t>
    </dgm:pt>
    <dgm:pt modelId="{A6802D16-7CD1-4772-95F6-ABC6A7E8CF48}" type="parTrans" cxnId="{3F4B7B88-5F9A-4E53-BAE7-34F24658798E}">
      <dgm:prSet/>
      <dgm:spPr/>
      <dgm:t>
        <a:bodyPr/>
        <a:lstStyle/>
        <a:p>
          <a:endParaRPr lang="en-US"/>
        </a:p>
      </dgm:t>
    </dgm:pt>
    <dgm:pt modelId="{0AE1F580-B046-4EC3-B356-2287911AE067}" type="sibTrans" cxnId="{3F4B7B88-5F9A-4E53-BAE7-34F24658798E}">
      <dgm:prSet/>
      <dgm:spPr/>
      <dgm:t>
        <a:bodyPr/>
        <a:lstStyle/>
        <a:p>
          <a:endParaRPr lang="en-US"/>
        </a:p>
      </dgm:t>
    </dgm:pt>
    <dgm:pt modelId="{374147DF-2C13-41BC-9286-9B96CDD0697D}">
      <dgm:prSet phldrT="[Text]"/>
      <dgm:spPr/>
      <dgm:t>
        <a:bodyPr/>
        <a:lstStyle/>
        <a:p>
          <a:r>
            <a:rPr lang="en-US" dirty="0" smtClean="0">
              <a:latin typeface="Arial Narrow" panose="020B0606020202030204" pitchFamily="34" charset="0"/>
            </a:rPr>
            <a:t>Review of application (6-8 weeks)</a:t>
          </a:r>
          <a:endParaRPr lang="en-US" dirty="0">
            <a:latin typeface="Arial Narrow" panose="020B0606020202030204" pitchFamily="34" charset="0"/>
          </a:endParaRPr>
        </a:p>
      </dgm:t>
    </dgm:pt>
    <dgm:pt modelId="{5BAA2C82-884B-4D1A-8CFA-7178D0396FEB}" type="parTrans" cxnId="{EAF0776B-3D0B-4522-BE30-BF088491457D}">
      <dgm:prSet/>
      <dgm:spPr/>
      <dgm:t>
        <a:bodyPr/>
        <a:lstStyle/>
        <a:p>
          <a:endParaRPr lang="en-US"/>
        </a:p>
      </dgm:t>
    </dgm:pt>
    <dgm:pt modelId="{971DAF84-CC71-481D-9380-0B461B6904B0}" type="sibTrans" cxnId="{EAF0776B-3D0B-4522-BE30-BF088491457D}">
      <dgm:prSet/>
      <dgm:spPr/>
      <dgm:t>
        <a:bodyPr/>
        <a:lstStyle/>
        <a:p>
          <a:endParaRPr lang="en-US"/>
        </a:p>
      </dgm:t>
    </dgm:pt>
    <dgm:pt modelId="{A0CEA7C1-9EA1-46A9-A104-8477444617EC}" type="pres">
      <dgm:prSet presAssocID="{A1EAEC7C-3513-4996-AA3B-86A34B3C9821}" presName="Name0" presStyleCnt="0">
        <dgm:presLayoutVars>
          <dgm:dir/>
          <dgm:animLvl val="lvl"/>
          <dgm:resizeHandles val="exact"/>
        </dgm:presLayoutVars>
      </dgm:prSet>
      <dgm:spPr/>
      <dgm:t>
        <a:bodyPr/>
        <a:lstStyle/>
        <a:p>
          <a:endParaRPr lang="en-US"/>
        </a:p>
      </dgm:t>
    </dgm:pt>
    <dgm:pt modelId="{89C0A014-ECD1-446D-8C41-17B3C80F4A46}" type="pres">
      <dgm:prSet presAssocID="{9B3D4A6A-5C02-45FF-A8F0-1B8D55BA77FA}" presName="composite" presStyleCnt="0"/>
      <dgm:spPr/>
    </dgm:pt>
    <dgm:pt modelId="{8E552FE6-0F89-405C-99CA-3CA57E8B6965}" type="pres">
      <dgm:prSet presAssocID="{9B3D4A6A-5C02-45FF-A8F0-1B8D55BA77FA}" presName="parTx" presStyleLbl="node1" presStyleIdx="0" presStyleCnt="10">
        <dgm:presLayoutVars>
          <dgm:chMax val="0"/>
          <dgm:chPref val="0"/>
          <dgm:bulletEnabled val="1"/>
        </dgm:presLayoutVars>
      </dgm:prSet>
      <dgm:spPr/>
      <dgm:t>
        <a:bodyPr/>
        <a:lstStyle/>
        <a:p>
          <a:endParaRPr lang="en-US"/>
        </a:p>
      </dgm:t>
    </dgm:pt>
    <dgm:pt modelId="{3D18B6BE-FB60-4004-8B10-3324427CB080}" type="pres">
      <dgm:prSet presAssocID="{9B3D4A6A-5C02-45FF-A8F0-1B8D55BA77FA}" presName="desTx" presStyleLbl="revTx" presStyleIdx="0" presStyleCnt="10">
        <dgm:presLayoutVars>
          <dgm:bulletEnabled val="1"/>
        </dgm:presLayoutVars>
      </dgm:prSet>
      <dgm:spPr/>
      <dgm:t>
        <a:bodyPr/>
        <a:lstStyle/>
        <a:p>
          <a:endParaRPr lang="en-US"/>
        </a:p>
      </dgm:t>
    </dgm:pt>
    <dgm:pt modelId="{2516C00F-29E0-4A02-BF02-907D8E7F1B92}" type="pres">
      <dgm:prSet presAssocID="{C869D06F-5E62-4698-B9CC-EE6893DC9CDF}" presName="space" presStyleCnt="0"/>
      <dgm:spPr/>
    </dgm:pt>
    <dgm:pt modelId="{BE9B27CC-5631-4DB1-8494-85FBD910C7E8}" type="pres">
      <dgm:prSet presAssocID="{D7F4DD5F-558B-4453-A26B-40F14A00D1B7}" presName="composite" presStyleCnt="0"/>
      <dgm:spPr/>
    </dgm:pt>
    <dgm:pt modelId="{ECE29ED2-E7E1-4FD5-9444-B4A3FB70214C}" type="pres">
      <dgm:prSet presAssocID="{D7F4DD5F-558B-4453-A26B-40F14A00D1B7}" presName="parTx" presStyleLbl="node1" presStyleIdx="1" presStyleCnt="10">
        <dgm:presLayoutVars>
          <dgm:chMax val="0"/>
          <dgm:chPref val="0"/>
          <dgm:bulletEnabled val="1"/>
        </dgm:presLayoutVars>
      </dgm:prSet>
      <dgm:spPr/>
      <dgm:t>
        <a:bodyPr/>
        <a:lstStyle/>
        <a:p>
          <a:endParaRPr lang="en-US"/>
        </a:p>
      </dgm:t>
    </dgm:pt>
    <dgm:pt modelId="{27D72899-FFAF-47EA-82CE-48DA4E683E33}" type="pres">
      <dgm:prSet presAssocID="{D7F4DD5F-558B-4453-A26B-40F14A00D1B7}" presName="desTx" presStyleLbl="revTx" presStyleIdx="1" presStyleCnt="10">
        <dgm:presLayoutVars>
          <dgm:bulletEnabled val="1"/>
        </dgm:presLayoutVars>
      </dgm:prSet>
      <dgm:spPr/>
      <dgm:t>
        <a:bodyPr/>
        <a:lstStyle/>
        <a:p>
          <a:endParaRPr lang="en-US"/>
        </a:p>
      </dgm:t>
    </dgm:pt>
    <dgm:pt modelId="{B97EA441-4A9A-4141-A296-8C4418BD0477}" type="pres">
      <dgm:prSet presAssocID="{B358ECA6-4FF2-4CD0-864B-8976A65EFA55}" presName="space" presStyleCnt="0"/>
      <dgm:spPr/>
    </dgm:pt>
    <dgm:pt modelId="{9CF0B5A4-563D-45C9-99A4-8DFEAAC02F3F}" type="pres">
      <dgm:prSet presAssocID="{7DA6FF6D-3864-4532-BB2C-7ECFD8BDCDE6}" presName="composite" presStyleCnt="0"/>
      <dgm:spPr/>
    </dgm:pt>
    <dgm:pt modelId="{FD758684-9A56-49AD-AC34-602EA49BEA62}" type="pres">
      <dgm:prSet presAssocID="{7DA6FF6D-3864-4532-BB2C-7ECFD8BDCDE6}" presName="parTx" presStyleLbl="node1" presStyleIdx="2" presStyleCnt="10">
        <dgm:presLayoutVars>
          <dgm:chMax val="0"/>
          <dgm:chPref val="0"/>
          <dgm:bulletEnabled val="1"/>
        </dgm:presLayoutVars>
      </dgm:prSet>
      <dgm:spPr/>
      <dgm:t>
        <a:bodyPr/>
        <a:lstStyle/>
        <a:p>
          <a:endParaRPr lang="en-US"/>
        </a:p>
      </dgm:t>
    </dgm:pt>
    <dgm:pt modelId="{BDFC8EC0-EDA2-4BEA-A450-1C8EA4DF31CB}" type="pres">
      <dgm:prSet presAssocID="{7DA6FF6D-3864-4532-BB2C-7ECFD8BDCDE6}" presName="desTx" presStyleLbl="revTx" presStyleIdx="2" presStyleCnt="10">
        <dgm:presLayoutVars>
          <dgm:bulletEnabled val="1"/>
        </dgm:presLayoutVars>
      </dgm:prSet>
      <dgm:spPr/>
      <dgm:t>
        <a:bodyPr/>
        <a:lstStyle/>
        <a:p>
          <a:endParaRPr lang="en-US"/>
        </a:p>
      </dgm:t>
    </dgm:pt>
    <dgm:pt modelId="{0B99BBE3-AAA8-4D0B-9C31-15C6EA349B2D}" type="pres">
      <dgm:prSet presAssocID="{C3FE5214-4F35-40DA-99B6-5E970C6D4E2D}" presName="space" presStyleCnt="0"/>
      <dgm:spPr/>
    </dgm:pt>
    <dgm:pt modelId="{ED3CEFC7-9924-41D2-BEF0-D795DF32F8A0}" type="pres">
      <dgm:prSet presAssocID="{FDCC6149-7FAB-4E02-ACCC-7162AE8607BB}" presName="composite" presStyleCnt="0"/>
      <dgm:spPr/>
    </dgm:pt>
    <dgm:pt modelId="{785A021F-5C67-45F2-8002-8ADB9C6A2E34}" type="pres">
      <dgm:prSet presAssocID="{FDCC6149-7FAB-4E02-ACCC-7162AE8607BB}" presName="parTx" presStyleLbl="node1" presStyleIdx="3" presStyleCnt="10">
        <dgm:presLayoutVars>
          <dgm:chMax val="0"/>
          <dgm:chPref val="0"/>
          <dgm:bulletEnabled val="1"/>
        </dgm:presLayoutVars>
      </dgm:prSet>
      <dgm:spPr/>
      <dgm:t>
        <a:bodyPr/>
        <a:lstStyle/>
        <a:p>
          <a:endParaRPr lang="en-US"/>
        </a:p>
      </dgm:t>
    </dgm:pt>
    <dgm:pt modelId="{CC7489A3-4EA6-4EBB-8213-4969025E4950}" type="pres">
      <dgm:prSet presAssocID="{FDCC6149-7FAB-4E02-ACCC-7162AE8607BB}" presName="desTx" presStyleLbl="revTx" presStyleIdx="3" presStyleCnt="10">
        <dgm:presLayoutVars>
          <dgm:bulletEnabled val="1"/>
        </dgm:presLayoutVars>
      </dgm:prSet>
      <dgm:spPr/>
      <dgm:t>
        <a:bodyPr/>
        <a:lstStyle/>
        <a:p>
          <a:endParaRPr lang="en-US"/>
        </a:p>
      </dgm:t>
    </dgm:pt>
    <dgm:pt modelId="{5496ADA5-EE6C-45BB-BA85-C838AF38FBEE}" type="pres">
      <dgm:prSet presAssocID="{FCF96350-F0CA-4FFE-9791-A4CECA6D8E03}" presName="space" presStyleCnt="0"/>
      <dgm:spPr/>
    </dgm:pt>
    <dgm:pt modelId="{DACE99CE-988E-4260-846B-1B9C718A802E}" type="pres">
      <dgm:prSet presAssocID="{233B6E9B-E61A-47AC-9EBA-6C3693B7827F}" presName="composite" presStyleCnt="0"/>
      <dgm:spPr/>
    </dgm:pt>
    <dgm:pt modelId="{A0B75610-E2C2-4584-877C-B0BE4FA3111C}" type="pres">
      <dgm:prSet presAssocID="{233B6E9B-E61A-47AC-9EBA-6C3693B7827F}" presName="parTx" presStyleLbl="node1" presStyleIdx="4" presStyleCnt="10">
        <dgm:presLayoutVars>
          <dgm:chMax val="0"/>
          <dgm:chPref val="0"/>
          <dgm:bulletEnabled val="1"/>
        </dgm:presLayoutVars>
      </dgm:prSet>
      <dgm:spPr/>
      <dgm:t>
        <a:bodyPr/>
        <a:lstStyle/>
        <a:p>
          <a:endParaRPr lang="en-US"/>
        </a:p>
      </dgm:t>
    </dgm:pt>
    <dgm:pt modelId="{7F16D824-EB5C-480A-B579-38634A4DCA5B}" type="pres">
      <dgm:prSet presAssocID="{233B6E9B-E61A-47AC-9EBA-6C3693B7827F}" presName="desTx" presStyleLbl="revTx" presStyleIdx="4" presStyleCnt="10">
        <dgm:presLayoutVars>
          <dgm:bulletEnabled val="1"/>
        </dgm:presLayoutVars>
      </dgm:prSet>
      <dgm:spPr/>
      <dgm:t>
        <a:bodyPr/>
        <a:lstStyle/>
        <a:p>
          <a:endParaRPr lang="en-US"/>
        </a:p>
      </dgm:t>
    </dgm:pt>
    <dgm:pt modelId="{25D0F90E-63A5-4354-B980-4A242539EBE0}" type="pres">
      <dgm:prSet presAssocID="{692B8A98-5394-41D2-9401-DAC0E727F9CE}" presName="space" presStyleCnt="0"/>
      <dgm:spPr/>
    </dgm:pt>
    <dgm:pt modelId="{1B11919D-4892-4FFD-9218-67222F6B4690}" type="pres">
      <dgm:prSet presAssocID="{F51972F5-A89B-43F0-8492-60C2F84E4ABF}" presName="composite" presStyleCnt="0"/>
      <dgm:spPr/>
    </dgm:pt>
    <dgm:pt modelId="{11BBEDB1-A748-4459-A41D-BA4FF68B1966}" type="pres">
      <dgm:prSet presAssocID="{F51972F5-A89B-43F0-8492-60C2F84E4ABF}" presName="parTx" presStyleLbl="node1" presStyleIdx="5" presStyleCnt="10">
        <dgm:presLayoutVars>
          <dgm:chMax val="0"/>
          <dgm:chPref val="0"/>
          <dgm:bulletEnabled val="1"/>
        </dgm:presLayoutVars>
      </dgm:prSet>
      <dgm:spPr/>
      <dgm:t>
        <a:bodyPr/>
        <a:lstStyle/>
        <a:p>
          <a:endParaRPr lang="en-US"/>
        </a:p>
      </dgm:t>
    </dgm:pt>
    <dgm:pt modelId="{B5471D42-3403-497B-8C64-AF80F75DA91E}" type="pres">
      <dgm:prSet presAssocID="{F51972F5-A89B-43F0-8492-60C2F84E4ABF}" presName="desTx" presStyleLbl="revTx" presStyleIdx="5" presStyleCnt="10">
        <dgm:presLayoutVars>
          <dgm:bulletEnabled val="1"/>
        </dgm:presLayoutVars>
      </dgm:prSet>
      <dgm:spPr/>
      <dgm:t>
        <a:bodyPr/>
        <a:lstStyle/>
        <a:p>
          <a:endParaRPr lang="en-US"/>
        </a:p>
      </dgm:t>
    </dgm:pt>
    <dgm:pt modelId="{76523484-08EF-4A95-A88E-9701BACECF1D}" type="pres">
      <dgm:prSet presAssocID="{130D056F-8D90-4BF6-90A5-C55F77FFEF09}" presName="space" presStyleCnt="0"/>
      <dgm:spPr/>
    </dgm:pt>
    <dgm:pt modelId="{8425E231-57B2-4133-8753-8730312ABDF6}" type="pres">
      <dgm:prSet presAssocID="{DED66C90-A46A-4C46-8D90-DA5599B96C6B}" presName="composite" presStyleCnt="0"/>
      <dgm:spPr/>
    </dgm:pt>
    <dgm:pt modelId="{E16724B1-68E1-4B74-858F-9757DE04C2B2}" type="pres">
      <dgm:prSet presAssocID="{DED66C90-A46A-4C46-8D90-DA5599B96C6B}" presName="parTx" presStyleLbl="node1" presStyleIdx="6" presStyleCnt="10">
        <dgm:presLayoutVars>
          <dgm:chMax val="0"/>
          <dgm:chPref val="0"/>
          <dgm:bulletEnabled val="1"/>
        </dgm:presLayoutVars>
      </dgm:prSet>
      <dgm:spPr/>
      <dgm:t>
        <a:bodyPr/>
        <a:lstStyle/>
        <a:p>
          <a:endParaRPr lang="en-US"/>
        </a:p>
      </dgm:t>
    </dgm:pt>
    <dgm:pt modelId="{611541C2-7467-4ED4-B1E9-99FBF7358365}" type="pres">
      <dgm:prSet presAssocID="{DED66C90-A46A-4C46-8D90-DA5599B96C6B}" presName="desTx" presStyleLbl="revTx" presStyleIdx="6" presStyleCnt="10">
        <dgm:presLayoutVars>
          <dgm:bulletEnabled val="1"/>
        </dgm:presLayoutVars>
      </dgm:prSet>
      <dgm:spPr/>
      <dgm:t>
        <a:bodyPr/>
        <a:lstStyle/>
        <a:p>
          <a:endParaRPr lang="en-US"/>
        </a:p>
      </dgm:t>
    </dgm:pt>
    <dgm:pt modelId="{F58527F6-8BD2-4659-BB63-CED53AF0BB76}" type="pres">
      <dgm:prSet presAssocID="{DFB4EFF4-B674-43C3-80A9-98C7C12A150F}" presName="space" presStyleCnt="0"/>
      <dgm:spPr/>
    </dgm:pt>
    <dgm:pt modelId="{AA096AE7-D2C0-41DB-9ABF-8DBD9C4EF30F}" type="pres">
      <dgm:prSet presAssocID="{7B4D4743-0EF2-41CA-AB12-3EA108E27570}" presName="composite" presStyleCnt="0"/>
      <dgm:spPr/>
    </dgm:pt>
    <dgm:pt modelId="{103727DE-DC13-4976-8E3F-172520F76768}" type="pres">
      <dgm:prSet presAssocID="{7B4D4743-0EF2-41CA-AB12-3EA108E27570}" presName="parTx" presStyleLbl="node1" presStyleIdx="7" presStyleCnt="10">
        <dgm:presLayoutVars>
          <dgm:chMax val="0"/>
          <dgm:chPref val="0"/>
          <dgm:bulletEnabled val="1"/>
        </dgm:presLayoutVars>
      </dgm:prSet>
      <dgm:spPr/>
      <dgm:t>
        <a:bodyPr/>
        <a:lstStyle/>
        <a:p>
          <a:endParaRPr lang="en-US"/>
        </a:p>
      </dgm:t>
    </dgm:pt>
    <dgm:pt modelId="{442368BB-5D05-4F77-84B8-10F6D7E1B232}" type="pres">
      <dgm:prSet presAssocID="{7B4D4743-0EF2-41CA-AB12-3EA108E27570}" presName="desTx" presStyleLbl="revTx" presStyleIdx="7" presStyleCnt="10">
        <dgm:presLayoutVars>
          <dgm:bulletEnabled val="1"/>
        </dgm:presLayoutVars>
      </dgm:prSet>
      <dgm:spPr/>
      <dgm:t>
        <a:bodyPr/>
        <a:lstStyle/>
        <a:p>
          <a:endParaRPr lang="en-US"/>
        </a:p>
      </dgm:t>
    </dgm:pt>
    <dgm:pt modelId="{B8EEAFB1-EBCE-40D3-AB75-38F82E726DE0}" type="pres">
      <dgm:prSet presAssocID="{3581C249-EDBE-474E-86E5-2E9EAC189DB5}" presName="space" presStyleCnt="0"/>
      <dgm:spPr/>
    </dgm:pt>
    <dgm:pt modelId="{90DDE2A5-D6E9-4414-B8C3-CEE241C28314}" type="pres">
      <dgm:prSet presAssocID="{7B6B0304-C491-419C-8EAB-3A2A1D139583}" presName="composite" presStyleCnt="0"/>
      <dgm:spPr/>
    </dgm:pt>
    <dgm:pt modelId="{FE0C8B60-1EB8-4899-8B43-166E49F2C975}" type="pres">
      <dgm:prSet presAssocID="{7B6B0304-C491-419C-8EAB-3A2A1D139583}" presName="parTx" presStyleLbl="node1" presStyleIdx="8" presStyleCnt="10">
        <dgm:presLayoutVars>
          <dgm:chMax val="0"/>
          <dgm:chPref val="0"/>
          <dgm:bulletEnabled val="1"/>
        </dgm:presLayoutVars>
      </dgm:prSet>
      <dgm:spPr/>
      <dgm:t>
        <a:bodyPr/>
        <a:lstStyle/>
        <a:p>
          <a:endParaRPr lang="en-US"/>
        </a:p>
      </dgm:t>
    </dgm:pt>
    <dgm:pt modelId="{9D98E407-D67C-41B1-A1F0-33AC5BBB55F0}" type="pres">
      <dgm:prSet presAssocID="{7B6B0304-C491-419C-8EAB-3A2A1D139583}" presName="desTx" presStyleLbl="revTx" presStyleIdx="8" presStyleCnt="10">
        <dgm:presLayoutVars>
          <dgm:bulletEnabled val="1"/>
        </dgm:presLayoutVars>
      </dgm:prSet>
      <dgm:spPr/>
      <dgm:t>
        <a:bodyPr/>
        <a:lstStyle/>
        <a:p>
          <a:endParaRPr lang="en-US"/>
        </a:p>
      </dgm:t>
    </dgm:pt>
    <dgm:pt modelId="{D54A1201-2E56-4A87-9D99-A8093B116FB6}" type="pres">
      <dgm:prSet presAssocID="{AA0462FC-B1F6-4B64-8D7D-226E5F22FF10}" presName="space" presStyleCnt="0"/>
      <dgm:spPr/>
    </dgm:pt>
    <dgm:pt modelId="{F1E2E49C-F2DF-4ABB-B79E-80F38EBA02C7}" type="pres">
      <dgm:prSet presAssocID="{28B97F96-BB57-45CE-89CA-5CBFB63C448C}" presName="composite" presStyleCnt="0"/>
      <dgm:spPr/>
    </dgm:pt>
    <dgm:pt modelId="{48A66836-DF6F-48FA-8FF5-ABF302473DED}" type="pres">
      <dgm:prSet presAssocID="{28B97F96-BB57-45CE-89CA-5CBFB63C448C}" presName="parTx" presStyleLbl="node1" presStyleIdx="9" presStyleCnt="10">
        <dgm:presLayoutVars>
          <dgm:chMax val="0"/>
          <dgm:chPref val="0"/>
          <dgm:bulletEnabled val="1"/>
        </dgm:presLayoutVars>
      </dgm:prSet>
      <dgm:spPr/>
      <dgm:t>
        <a:bodyPr/>
        <a:lstStyle/>
        <a:p>
          <a:endParaRPr lang="en-US"/>
        </a:p>
      </dgm:t>
    </dgm:pt>
    <dgm:pt modelId="{73821769-CD96-4176-8409-242F98D67951}" type="pres">
      <dgm:prSet presAssocID="{28B97F96-BB57-45CE-89CA-5CBFB63C448C}" presName="desTx" presStyleLbl="revTx" presStyleIdx="9" presStyleCnt="10">
        <dgm:presLayoutVars>
          <dgm:bulletEnabled val="1"/>
        </dgm:presLayoutVars>
      </dgm:prSet>
      <dgm:spPr/>
      <dgm:t>
        <a:bodyPr/>
        <a:lstStyle/>
        <a:p>
          <a:endParaRPr lang="en-US"/>
        </a:p>
      </dgm:t>
    </dgm:pt>
  </dgm:ptLst>
  <dgm:cxnLst>
    <dgm:cxn modelId="{8F97BB9B-20E9-4696-86C8-B60EA4819031}" type="presOf" srcId="{064D270F-70A8-4F35-BB2F-C94C47DFC372}" destId="{73821769-CD96-4176-8409-242F98D67951}" srcOrd="0" destOrd="0" presId="urn:microsoft.com/office/officeart/2005/8/layout/chevron1"/>
    <dgm:cxn modelId="{CE9BDBE2-67DF-402A-B56E-53E50110C238}" type="presOf" srcId="{233B6E9B-E61A-47AC-9EBA-6C3693B7827F}" destId="{A0B75610-E2C2-4584-877C-B0BE4FA3111C}" srcOrd="0" destOrd="0" presId="urn:microsoft.com/office/officeart/2005/8/layout/chevron1"/>
    <dgm:cxn modelId="{881A0E06-A12B-42F6-B6DA-3CEBBEDD5AC4}" srcId="{DED66C90-A46A-4C46-8D90-DA5599B96C6B}" destId="{0D4A7603-1636-43D3-B15A-2E16A31F24D3}" srcOrd="0" destOrd="0" parTransId="{70FC173D-B453-420F-B2E6-C11617B12B5D}" sibTransId="{94672498-5629-4334-BED6-5221A9669952}"/>
    <dgm:cxn modelId="{70CE5E75-B286-4877-A112-0BA751A8EC92}" srcId="{A1EAEC7C-3513-4996-AA3B-86A34B3C9821}" destId="{D7F4DD5F-558B-4453-A26B-40F14A00D1B7}" srcOrd="1" destOrd="0" parTransId="{4F74F65F-0B54-4C5C-8C77-EFD10EFB6990}" sibTransId="{B358ECA6-4FF2-4CD0-864B-8976A65EFA55}"/>
    <dgm:cxn modelId="{5B97D980-620E-4408-BB53-31E94C955B51}" srcId="{A1EAEC7C-3513-4996-AA3B-86A34B3C9821}" destId="{7B6B0304-C491-419C-8EAB-3A2A1D139583}" srcOrd="8" destOrd="0" parTransId="{4C92024F-DC80-4E56-8673-EE70BE0058B7}" sibTransId="{AA0462FC-B1F6-4B64-8D7D-226E5F22FF10}"/>
    <dgm:cxn modelId="{0F147E5B-E516-4F81-A5AF-BAA662A533F4}" type="presOf" srcId="{34FE4B48-D1F8-4D5A-A135-F8B6702A8B0C}" destId="{27D72899-FFAF-47EA-82CE-48DA4E683E33}" srcOrd="0" destOrd="0" presId="urn:microsoft.com/office/officeart/2005/8/layout/chevron1"/>
    <dgm:cxn modelId="{AEF01E85-64F7-420D-A3F6-3858207DA2EA}" type="presOf" srcId="{7B6B0304-C491-419C-8EAB-3A2A1D139583}" destId="{FE0C8B60-1EB8-4899-8B43-166E49F2C975}" srcOrd="0" destOrd="0" presId="urn:microsoft.com/office/officeart/2005/8/layout/chevron1"/>
    <dgm:cxn modelId="{44C95154-256A-45F7-8F3E-5DBD80DB4F21}" type="presOf" srcId="{07AF8729-A3D6-4305-95C2-F122990EE494}" destId="{27D72899-FFAF-47EA-82CE-48DA4E683E33}" srcOrd="0" destOrd="1" presId="urn:microsoft.com/office/officeart/2005/8/layout/chevron1"/>
    <dgm:cxn modelId="{4DA6B202-D1A8-4DD6-BD65-C5D7FBDAC80D}" type="presOf" srcId="{26E9DC1F-F039-437D-AE4D-360109DBDA5F}" destId="{442368BB-5D05-4F77-84B8-10F6D7E1B232}" srcOrd="0" destOrd="0" presId="urn:microsoft.com/office/officeart/2005/8/layout/chevron1"/>
    <dgm:cxn modelId="{AF47DFEF-93EB-4F79-AE97-4EB8332F8105}" type="presOf" srcId="{82D1CAAD-585C-4E19-908E-75210898845F}" destId="{442368BB-5D05-4F77-84B8-10F6D7E1B232}" srcOrd="0" destOrd="1" presId="urn:microsoft.com/office/officeart/2005/8/layout/chevron1"/>
    <dgm:cxn modelId="{DCCA49D2-1C4F-48F6-90D3-BAFEF67DEA83}" srcId="{A1EAEC7C-3513-4996-AA3B-86A34B3C9821}" destId="{FDCC6149-7FAB-4E02-ACCC-7162AE8607BB}" srcOrd="3" destOrd="0" parTransId="{81B6E5B9-54BC-474C-9951-DF7C21DF43FA}" sibTransId="{FCF96350-F0CA-4FFE-9791-A4CECA6D8E03}"/>
    <dgm:cxn modelId="{FEA522F3-785F-4C77-8842-E80914A8858E}" srcId="{7B6B0304-C491-419C-8EAB-3A2A1D139583}" destId="{8A5E7FE0-77A1-4C03-AF63-61898BCE5674}" srcOrd="0" destOrd="0" parTransId="{E0C0CAD9-7BF6-45F7-AC40-85DF573850EE}" sibTransId="{09D32D70-6960-41FE-A251-044F5DC2BEA6}"/>
    <dgm:cxn modelId="{E730F557-CD6B-471A-9B49-73D717FC095F}" type="presOf" srcId="{B6405F32-01C3-40BA-B696-D26E4386A3B0}" destId="{7F16D824-EB5C-480A-B579-38634A4DCA5B}" srcOrd="0" destOrd="0" presId="urn:microsoft.com/office/officeart/2005/8/layout/chevron1"/>
    <dgm:cxn modelId="{1CDEB709-CFD2-4039-8892-194B8BB8C66B}" srcId="{DED66C90-A46A-4C46-8D90-DA5599B96C6B}" destId="{D533296E-DBD7-4DC3-A399-0B9922B0E455}" srcOrd="1" destOrd="0" parTransId="{67B30AED-FE1B-4D28-B552-86E08A70D441}" sibTransId="{5D192912-7B19-4E9F-9E7C-A6CC5ECFD882}"/>
    <dgm:cxn modelId="{B2636166-423B-48F4-9C86-73CAAF3758CC}" type="presOf" srcId="{0D4A7603-1636-43D3-B15A-2E16A31F24D3}" destId="{611541C2-7467-4ED4-B1E9-99FBF7358365}" srcOrd="0" destOrd="0" presId="urn:microsoft.com/office/officeart/2005/8/layout/chevron1"/>
    <dgm:cxn modelId="{842DCD52-B45F-40B9-9892-6649066EEEE5}" srcId="{D7F4DD5F-558B-4453-A26B-40F14A00D1B7}" destId="{07AF8729-A3D6-4305-95C2-F122990EE494}" srcOrd="1" destOrd="0" parTransId="{6AA6F1E8-8C4F-4C3B-A4BF-CDAC8373E3FA}" sibTransId="{5C71D9C9-89DA-4C2E-87DC-698A52FC733F}"/>
    <dgm:cxn modelId="{AF794C54-DBA0-40CC-9F75-17A60C71C725}" type="presOf" srcId="{7B4D4743-0EF2-41CA-AB12-3EA108E27570}" destId="{103727DE-DC13-4976-8E3F-172520F76768}" srcOrd="0" destOrd="0" presId="urn:microsoft.com/office/officeart/2005/8/layout/chevron1"/>
    <dgm:cxn modelId="{7F57825C-9491-4ECB-A530-7E5BB2A3409E}" srcId="{9B3D4A6A-5C02-45FF-A8F0-1B8D55BA77FA}" destId="{74C936FC-7497-467F-B075-40A9DE85DF2C}" srcOrd="0" destOrd="0" parTransId="{E511B507-7C8B-4350-ABD4-482A2E8FDA49}" sibTransId="{B8DE5544-B521-4AC7-BE98-CC43A106D747}"/>
    <dgm:cxn modelId="{73482D30-E6F1-48D3-B2D0-92B09FEA7495}" type="presOf" srcId="{1A85F0C4-65A5-40CB-A632-9E4C0738AA6D}" destId="{27D72899-FFAF-47EA-82CE-48DA4E683E33}" srcOrd="0" destOrd="2" presId="urn:microsoft.com/office/officeart/2005/8/layout/chevron1"/>
    <dgm:cxn modelId="{912FFAC0-5EE9-4BE7-B16F-01282785BA03}" type="presOf" srcId="{D533296E-DBD7-4DC3-A399-0B9922B0E455}" destId="{611541C2-7467-4ED4-B1E9-99FBF7358365}" srcOrd="0" destOrd="1" presId="urn:microsoft.com/office/officeart/2005/8/layout/chevron1"/>
    <dgm:cxn modelId="{DE27FB45-835F-41A0-AA48-663835459A85}" type="presOf" srcId="{74C936FC-7497-467F-B075-40A9DE85DF2C}" destId="{3D18B6BE-FB60-4004-8B10-3324427CB080}" srcOrd="0" destOrd="0" presId="urn:microsoft.com/office/officeart/2005/8/layout/chevron1"/>
    <dgm:cxn modelId="{8C93284F-7076-4580-A7E8-FB1DDE19E655}" type="presOf" srcId="{8A039C68-B747-4347-A8EC-73A03869C825}" destId="{B5471D42-3403-497B-8C64-AF80F75DA91E}" srcOrd="0" destOrd="0" presId="urn:microsoft.com/office/officeart/2005/8/layout/chevron1"/>
    <dgm:cxn modelId="{DAE9D77F-01DE-4FF5-B280-6B872EED8005}" type="presOf" srcId="{79C5B479-61BF-4FBF-A6A9-BE9989D14077}" destId="{CC7489A3-4EA6-4EBB-8213-4969025E4950}" srcOrd="0" destOrd="0" presId="urn:microsoft.com/office/officeart/2005/8/layout/chevron1"/>
    <dgm:cxn modelId="{97A30F88-CEBF-4C81-9920-828397131DCA}" type="presOf" srcId="{B49C6388-F0B8-47E8-92C0-47CA3C5252E2}" destId="{B5471D42-3403-497B-8C64-AF80F75DA91E}" srcOrd="0" destOrd="1" presId="urn:microsoft.com/office/officeart/2005/8/layout/chevron1"/>
    <dgm:cxn modelId="{56262149-5B35-4573-8B45-2EE19C32A679}" type="presOf" srcId="{7DA6FF6D-3864-4532-BB2C-7ECFD8BDCDE6}" destId="{FD758684-9A56-49AD-AC34-602EA49BEA62}" srcOrd="0" destOrd="0" presId="urn:microsoft.com/office/officeart/2005/8/layout/chevron1"/>
    <dgm:cxn modelId="{B20DF268-8BD9-4915-ABF4-1867F173DE01}" srcId="{A1EAEC7C-3513-4996-AA3B-86A34B3C9821}" destId="{7B4D4743-0EF2-41CA-AB12-3EA108E27570}" srcOrd="7" destOrd="0" parTransId="{37A8B120-7B42-44C2-BBF2-59436C2EC12B}" sibTransId="{3581C249-EDBE-474E-86E5-2E9EAC189DB5}"/>
    <dgm:cxn modelId="{23116C2F-074F-4A51-BB42-D43925B6E7D8}" srcId="{A1EAEC7C-3513-4996-AA3B-86A34B3C9821}" destId="{F51972F5-A89B-43F0-8492-60C2F84E4ABF}" srcOrd="5" destOrd="0" parTransId="{73EA4694-323F-4D89-8DF6-16C0F1AA34CB}" sibTransId="{130D056F-8D90-4BF6-90A5-C55F77FFEF09}"/>
    <dgm:cxn modelId="{B78E98A8-2A54-42E9-8DAF-C859D18D1426}" srcId="{A1EAEC7C-3513-4996-AA3B-86A34B3C9821}" destId="{28B97F96-BB57-45CE-89CA-5CBFB63C448C}" srcOrd="9" destOrd="0" parTransId="{E6657A53-1A63-447F-BE40-582DDF140FA6}" sibTransId="{B242D875-5C11-4F5F-B78E-01016780F572}"/>
    <dgm:cxn modelId="{39EB2450-550A-4849-B9BA-8B94400CF21B}" type="presOf" srcId="{374147DF-2C13-41BC-9286-9B96CDD0697D}" destId="{BDFC8EC0-EDA2-4BEA-A450-1C8EA4DF31CB}" srcOrd="0" destOrd="1" presId="urn:microsoft.com/office/officeart/2005/8/layout/chevron1"/>
    <dgm:cxn modelId="{D1624206-3FD0-426E-9227-4AF3ED1FC6A6}" srcId="{7B4D4743-0EF2-41CA-AB12-3EA108E27570}" destId="{82D1CAAD-585C-4E19-908E-75210898845F}" srcOrd="1" destOrd="0" parTransId="{59F23109-599F-453C-8986-D00C266C9E7A}" sibTransId="{F61BB1B1-8E03-4954-B6AE-A6A1933CC1B2}"/>
    <dgm:cxn modelId="{06E4E4BE-8AF4-4705-B886-233953D866CF}" type="presOf" srcId="{9B3D4A6A-5C02-45FF-A8F0-1B8D55BA77FA}" destId="{8E552FE6-0F89-405C-99CA-3CA57E8B6965}" srcOrd="0" destOrd="0" presId="urn:microsoft.com/office/officeart/2005/8/layout/chevron1"/>
    <dgm:cxn modelId="{562D0F99-BABB-46BE-9E55-66CAA171BE06}" srcId="{7B4D4743-0EF2-41CA-AB12-3EA108E27570}" destId="{26E9DC1F-F039-437D-AE4D-360109DBDA5F}" srcOrd="0" destOrd="0" parTransId="{9D7A23FE-B0AE-4540-AA6E-090B77F459B2}" sibTransId="{8B80AA79-269A-43E3-8D2D-760F864AE4A1}"/>
    <dgm:cxn modelId="{03751D0A-1CF1-4745-94DA-27AE66A8ABC2}" srcId="{A1EAEC7C-3513-4996-AA3B-86A34B3C9821}" destId="{DED66C90-A46A-4C46-8D90-DA5599B96C6B}" srcOrd="6" destOrd="0" parTransId="{DA56CECA-7576-4006-8397-BD3890FB6CA8}" sibTransId="{DFB4EFF4-B674-43C3-80A9-98C7C12A150F}"/>
    <dgm:cxn modelId="{EAF0776B-3D0B-4522-BE30-BF088491457D}" srcId="{7DA6FF6D-3864-4532-BB2C-7ECFD8BDCDE6}" destId="{374147DF-2C13-41BC-9286-9B96CDD0697D}" srcOrd="1" destOrd="0" parTransId="{5BAA2C82-884B-4D1A-8CFA-7178D0396FEB}" sibTransId="{971DAF84-CC71-481D-9380-0B461B6904B0}"/>
    <dgm:cxn modelId="{FCF91E13-A49F-4E88-AD7F-BDCF4E783DE2}" srcId="{D7F4DD5F-558B-4453-A26B-40F14A00D1B7}" destId="{1A85F0C4-65A5-40CB-A632-9E4C0738AA6D}" srcOrd="2" destOrd="0" parTransId="{78ED7582-7BA3-4FDA-AF20-C85A051B0AD8}" sibTransId="{C86861D7-F415-439F-8C44-DD8667E7407D}"/>
    <dgm:cxn modelId="{D5966CB8-A548-41B2-BF8B-578D26476D00}" type="presOf" srcId="{A1EAEC7C-3513-4996-AA3B-86A34B3C9821}" destId="{A0CEA7C1-9EA1-46A9-A104-8477444617EC}" srcOrd="0" destOrd="0" presId="urn:microsoft.com/office/officeart/2005/8/layout/chevron1"/>
    <dgm:cxn modelId="{4CB625FF-2EEC-423C-BECF-7C0AC3BF442B}" srcId="{A1EAEC7C-3513-4996-AA3B-86A34B3C9821}" destId="{233B6E9B-E61A-47AC-9EBA-6C3693B7827F}" srcOrd="4" destOrd="0" parTransId="{93CC5592-36E7-469B-A23C-DF1E8833679F}" sibTransId="{692B8A98-5394-41D2-9401-DAC0E727F9CE}"/>
    <dgm:cxn modelId="{029B0031-81E9-4897-918D-B1FBA0E06A86}" type="presOf" srcId="{F51972F5-A89B-43F0-8492-60C2F84E4ABF}" destId="{11BBEDB1-A748-4459-A41D-BA4FF68B1966}" srcOrd="0" destOrd="0" presId="urn:microsoft.com/office/officeart/2005/8/layout/chevron1"/>
    <dgm:cxn modelId="{A1F5BA8F-DF97-49CE-AFAB-ED1B0B9413F0}" srcId="{233B6E9B-E61A-47AC-9EBA-6C3693B7827F}" destId="{B6405F32-01C3-40BA-B696-D26E4386A3B0}" srcOrd="0" destOrd="0" parTransId="{34A6ADBB-EF90-403A-89B2-550DB5AA91A7}" sibTransId="{49E39B38-331C-4B42-9D02-C5C31C99BF62}"/>
    <dgm:cxn modelId="{64D8801F-D5E3-4D93-BAB3-B4D24E781CCB}" srcId="{FDCC6149-7FAB-4E02-ACCC-7162AE8607BB}" destId="{79C5B479-61BF-4FBF-A6A9-BE9989D14077}" srcOrd="0" destOrd="0" parTransId="{4BA3A33F-9B18-4EBA-8729-ECFAB513C943}" sibTransId="{3EB8ECD2-AB40-45C8-A2C0-EDFE967891E6}"/>
    <dgm:cxn modelId="{A8760016-F9FE-44FF-BECA-CD7703814E17}" type="presOf" srcId="{CC2F4485-112D-4257-894C-85B5CA5BC972}" destId="{7F16D824-EB5C-480A-B579-38634A4DCA5B}" srcOrd="0" destOrd="1" presId="urn:microsoft.com/office/officeart/2005/8/layout/chevron1"/>
    <dgm:cxn modelId="{6CA37EA7-2987-44B4-B10F-930F786B1B76}" srcId="{A1EAEC7C-3513-4996-AA3B-86A34B3C9821}" destId="{7DA6FF6D-3864-4532-BB2C-7ECFD8BDCDE6}" srcOrd="2" destOrd="0" parTransId="{3CDC7614-0A31-4E07-8C81-EC8CDC5C5CD8}" sibTransId="{C3FE5214-4F35-40DA-99B6-5E970C6D4E2D}"/>
    <dgm:cxn modelId="{09AF4699-FDBD-4149-8E6D-EED3279F83B8}" type="presOf" srcId="{D7F4DD5F-558B-4453-A26B-40F14A00D1B7}" destId="{ECE29ED2-E7E1-4FD5-9444-B4A3FB70214C}" srcOrd="0" destOrd="0" presId="urn:microsoft.com/office/officeart/2005/8/layout/chevron1"/>
    <dgm:cxn modelId="{2C752AEF-BD47-454A-9AFF-5739F1E7FAE9}" type="presOf" srcId="{8B88F9FD-B7F6-47A2-9C70-7002208C2D45}" destId="{BDFC8EC0-EDA2-4BEA-A450-1C8EA4DF31CB}" srcOrd="0" destOrd="0" presId="urn:microsoft.com/office/officeart/2005/8/layout/chevron1"/>
    <dgm:cxn modelId="{752AE308-819A-4663-9DD1-523AC609A83C}" type="presOf" srcId="{DED66C90-A46A-4C46-8D90-DA5599B96C6B}" destId="{E16724B1-68E1-4B74-858F-9757DE04C2B2}" srcOrd="0" destOrd="0" presId="urn:microsoft.com/office/officeart/2005/8/layout/chevron1"/>
    <dgm:cxn modelId="{638365B7-68F7-442B-8383-4BDF480F8473}" type="presOf" srcId="{8A5E7FE0-77A1-4C03-AF63-61898BCE5674}" destId="{9D98E407-D67C-41B1-A1F0-33AC5BBB55F0}" srcOrd="0" destOrd="0" presId="urn:microsoft.com/office/officeart/2005/8/layout/chevron1"/>
    <dgm:cxn modelId="{42F4F5C8-C1BA-49BA-A67C-D60BAB89153D}" srcId="{233B6E9B-E61A-47AC-9EBA-6C3693B7827F}" destId="{CC2F4485-112D-4257-894C-85B5CA5BC972}" srcOrd="1" destOrd="0" parTransId="{684281D0-6D58-4FD0-AF1A-E40240C57556}" sibTransId="{592C1ECA-B1BA-48E7-A09D-27F321C6C952}"/>
    <dgm:cxn modelId="{BE9391F4-1389-4FA6-B20E-2A7F6C99FDFB}" srcId="{D7F4DD5F-558B-4453-A26B-40F14A00D1B7}" destId="{34FE4B48-D1F8-4D5A-A135-F8B6702A8B0C}" srcOrd="0" destOrd="0" parTransId="{B8E207FC-2FF2-4DA5-B21F-4F88EA8F2F6A}" sibTransId="{16178D83-1D11-48DC-9980-43EEC1D0A1CE}"/>
    <dgm:cxn modelId="{C39C124F-DF80-43B7-8507-FD551BBC3D4E}" srcId="{28B97F96-BB57-45CE-89CA-5CBFB63C448C}" destId="{064D270F-70A8-4F35-BB2F-C94C47DFC372}" srcOrd="0" destOrd="0" parTransId="{58C3378B-5EE0-4AF0-85F4-CCD3B139CEFF}" sibTransId="{AE522F10-6248-44E7-8914-DFD4ACB9E7D6}"/>
    <dgm:cxn modelId="{057D8193-A198-4596-B883-E3BE2EF68340}" srcId="{F51972F5-A89B-43F0-8492-60C2F84E4ABF}" destId="{B49C6388-F0B8-47E8-92C0-47CA3C5252E2}" srcOrd="1" destOrd="0" parTransId="{F4C55B18-A536-406C-A38B-A63E6D3CD3C3}" sibTransId="{86039ADB-9F47-4192-9C01-9BF457335722}"/>
    <dgm:cxn modelId="{5DB17F4D-341A-4BB4-9CD7-922838BE50F0}" type="presOf" srcId="{FDCC6149-7FAB-4E02-ACCC-7162AE8607BB}" destId="{785A021F-5C67-45F2-8002-8ADB9C6A2E34}" srcOrd="0" destOrd="0" presId="urn:microsoft.com/office/officeart/2005/8/layout/chevron1"/>
    <dgm:cxn modelId="{4D2F85E3-87DF-48CD-944F-00AACA1FA714}" type="presOf" srcId="{28B97F96-BB57-45CE-89CA-5CBFB63C448C}" destId="{48A66836-DF6F-48FA-8FF5-ABF302473DED}" srcOrd="0" destOrd="0" presId="urn:microsoft.com/office/officeart/2005/8/layout/chevron1"/>
    <dgm:cxn modelId="{113377FC-8821-4D22-A366-FB53F35CB9E8}" srcId="{F51972F5-A89B-43F0-8492-60C2F84E4ABF}" destId="{8A039C68-B747-4347-A8EC-73A03869C825}" srcOrd="0" destOrd="0" parTransId="{AE8BDC88-D1A5-45F1-A6F4-41E3BD944399}" sibTransId="{E59C8C68-6E15-42BE-BDE9-8778C92FDAA7}"/>
    <dgm:cxn modelId="{3F4B7B88-5F9A-4E53-BAE7-34F24658798E}" srcId="{FDCC6149-7FAB-4E02-ACCC-7162AE8607BB}" destId="{BC2974A7-E4A1-4268-8BDC-6D6342007591}" srcOrd="1" destOrd="0" parTransId="{A6802D16-7CD1-4772-95F6-ABC6A7E8CF48}" sibTransId="{0AE1F580-B046-4EC3-B356-2287911AE067}"/>
    <dgm:cxn modelId="{947008A4-BEF0-4800-B93C-C2414F78C176}" srcId="{7DA6FF6D-3864-4532-BB2C-7ECFD8BDCDE6}" destId="{8B88F9FD-B7F6-47A2-9C70-7002208C2D45}" srcOrd="0" destOrd="0" parTransId="{A793962D-C19D-4086-97D0-97D34CB1B883}" sibTransId="{0D39A309-DA2D-4B2A-B2DB-E4602F94085C}"/>
    <dgm:cxn modelId="{F229010F-9101-414F-9781-42F9269218BE}" type="presOf" srcId="{BC2974A7-E4A1-4268-8BDC-6D6342007591}" destId="{CC7489A3-4EA6-4EBB-8213-4969025E4950}" srcOrd="0" destOrd="1" presId="urn:microsoft.com/office/officeart/2005/8/layout/chevron1"/>
    <dgm:cxn modelId="{B9DD5C2B-9D9E-4E48-8E5E-159EBA865DDB}" srcId="{A1EAEC7C-3513-4996-AA3B-86A34B3C9821}" destId="{9B3D4A6A-5C02-45FF-A8F0-1B8D55BA77FA}" srcOrd="0" destOrd="0" parTransId="{E0975E83-579B-437C-8AE2-101104B8111B}" sibTransId="{C869D06F-5E62-4698-B9CC-EE6893DC9CDF}"/>
    <dgm:cxn modelId="{C4571864-0A1C-4C9B-92AC-A6FA3AD98524}" type="presParOf" srcId="{A0CEA7C1-9EA1-46A9-A104-8477444617EC}" destId="{89C0A014-ECD1-446D-8C41-17B3C80F4A46}" srcOrd="0" destOrd="0" presId="urn:microsoft.com/office/officeart/2005/8/layout/chevron1"/>
    <dgm:cxn modelId="{42724BDA-B12C-4FF6-A51B-2B903090820B}" type="presParOf" srcId="{89C0A014-ECD1-446D-8C41-17B3C80F4A46}" destId="{8E552FE6-0F89-405C-99CA-3CA57E8B6965}" srcOrd="0" destOrd="0" presId="urn:microsoft.com/office/officeart/2005/8/layout/chevron1"/>
    <dgm:cxn modelId="{5DAE957D-19DD-4191-8455-1D1D95E00C65}" type="presParOf" srcId="{89C0A014-ECD1-446D-8C41-17B3C80F4A46}" destId="{3D18B6BE-FB60-4004-8B10-3324427CB080}" srcOrd="1" destOrd="0" presId="urn:microsoft.com/office/officeart/2005/8/layout/chevron1"/>
    <dgm:cxn modelId="{1AA5CF5C-3837-4421-BFB1-2BAA7E4F15F5}" type="presParOf" srcId="{A0CEA7C1-9EA1-46A9-A104-8477444617EC}" destId="{2516C00F-29E0-4A02-BF02-907D8E7F1B92}" srcOrd="1" destOrd="0" presId="urn:microsoft.com/office/officeart/2005/8/layout/chevron1"/>
    <dgm:cxn modelId="{DE6B7808-6D82-4336-9CE7-68E3F2E87448}" type="presParOf" srcId="{A0CEA7C1-9EA1-46A9-A104-8477444617EC}" destId="{BE9B27CC-5631-4DB1-8494-85FBD910C7E8}" srcOrd="2" destOrd="0" presId="urn:microsoft.com/office/officeart/2005/8/layout/chevron1"/>
    <dgm:cxn modelId="{BE96768C-4061-4D39-B1E2-D7C3A843C673}" type="presParOf" srcId="{BE9B27CC-5631-4DB1-8494-85FBD910C7E8}" destId="{ECE29ED2-E7E1-4FD5-9444-B4A3FB70214C}" srcOrd="0" destOrd="0" presId="urn:microsoft.com/office/officeart/2005/8/layout/chevron1"/>
    <dgm:cxn modelId="{8878C455-F8D9-4ED0-8796-C2279CCADF4D}" type="presParOf" srcId="{BE9B27CC-5631-4DB1-8494-85FBD910C7E8}" destId="{27D72899-FFAF-47EA-82CE-48DA4E683E33}" srcOrd="1" destOrd="0" presId="urn:microsoft.com/office/officeart/2005/8/layout/chevron1"/>
    <dgm:cxn modelId="{D80288B8-5BC1-49C4-B800-77D5C360A9F0}" type="presParOf" srcId="{A0CEA7C1-9EA1-46A9-A104-8477444617EC}" destId="{B97EA441-4A9A-4141-A296-8C4418BD0477}" srcOrd="3" destOrd="0" presId="urn:microsoft.com/office/officeart/2005/8/layout/chevron1"/>
    <dgm:cxn modelId="{8A5D51E6-328C-482F-9FC4-727B53A43F38}" type="presParOf" srcId="{A0CEA7C1-9EA1-46A9-A104-8477444617EC}" destId="{9CF0B5A4-563D-45C9-99A4-8DFEAAC02F3F}" srcOrd="4" destOrd="0" presId="urn:microsoft.com/office/officeart/2005/8/layout/chevron1"/>
    <dgm:cxn modelId="{503D47F0-C542-4E90-A48C-636E8138636D}" type="presParOf" srcId="{9CF0B5A4-563D-45C9-99A4-8DFEAAC02F3F}" destId="{FD758684-9A56-49AD-AC34-602EA49BEA62}" srcOrd="0" destOrd="0" presId="urn:microsoft.com/office/officeart/2005/8/layout/chevron1"/>
    <dgm:cxn modelId="{90A24D77-EFB8-47AD-8CFB-C29EF744BF6B}" type="presParOf" srcId="{9CF0B5A4-563D-45C9-99A4-8DFEAAC02F3F}" destId="{BDFC8EC0-EDA2-4BEA-A450-1C8EA4DF31CB}" srcOrd="1" destOrd="0" presId="urn:microsoft.com/office/officeart/2005/8/layout/chevron1"/>
    <dgm:cxn modelId="{CCF70B87-29F5-4CD0-BDA0-A5FAB01C323D}" type="presParOf" srcId="{A0CEA7C1-9EA1-46A9-A104-8477444617EC}" destId="{0B99BBE3-AAA8-4D0B-9C31-15C6EA349B2D}" srcOrd="5" destOrd="0" presId="urn:microsoft.com/office/officeart/2005/8/layout/chevron1"/>
    <dgm:cxn modelId="{75C0FC49-871C-471B-A1DA-F300B5A9B960}" type="presParOf" srcId="{A0CEA7C1-9EA1-46A9-A104-8477444617EC}" destId="{ED3CEFC7-9924-41D2-BEF0-D795DF32F8A0}" srcOrd="6" destOrd="0" presId="urn:microsoft.com/office/officeart/2005/8/layout/chevron1"/>
    <dgm:cxn modelId="{AEF334E8-1626-480A-8F47-2B83D63D4C07}" type="presParOf" srcId="{ED3CEFC7-9924-41D2-BEF0-D795DF32F8A0}" destId="{785A021F-5C67-45F2-8002-8ADB9C6A2E34}" srcOrd="0" destOrd="0" presId="urn:microsoft.com/office/officeart/2005/8/layout/chevron1"/>
    <dgm:cxn modelId="{7CCBC22C-A8AF-412F-8BF3-7CE7FACEEE89}" type="presParOf" srcId="{ED3CEFC7-9924-41D2-BEF0-D795DF32F8A0}" destId="{CC7489A3-4EA6-4EBB-8213-4969025E4950}" srcOrd="1" destOrd="0" presId="urn:microsoft.com/office/officeart/2005/8/layout/chevron1"/>
    <dgm:cxn modelId="{4D6072B0-BFAA-4601-92A3-9ACE4AABE92A}" type="presParOf" srcId="{A0CEA7C1-9EA1-46A9-A104-8477444617EC}" destId="{5496ADA5-EE6C-45BB-BA85-C838AF38FBEE}" srcOrd="7" destOrd="0" presId="urn:microsoft.com/office/officeart/2005/8/layout/chevron1"/>
    <dgm:cxn modelId="{2C168629-786F-4BBA-8EA7-FEB780CE94DE}" type="presParOf" srcId="{A0CEA7C1-9EA1-46A9-A104-8477444617EC}" destId="{DACE99CE-988E-4260-846B-1B9C718A802E}" srcOrd="8" destOrd="0" presId="urn:microsoft.com/office/officeart/2005/8/layout/chevron1"/>
    <dgm:cxn modelId="{4C8168B9-2284-4298-9A38-20F06E42B8F0}" type="presParOf" srcId="{DACE99CE-988E-4260-846B-1B9C718A802E}" destId="{A0B75610-E2C2-4584-877C-B0BE4FA3111C}" srcOrd="0" destOrd="0" presId="urn:microsoft.com/office/officeart/2005/8/layout/chevron1"/>
    <dgm:cxn modelId="{00ACF0DD-46E3-4D9D-A56A-68421D3D472E}" type="presParOf" srcId="{DACE99CE-988E-4260-846B-1B9C718A802E}" destId="{7F16D824-EB5C-480A-B579-38634A4DCA5B}" srcOrd="1" destOrd="0" presId="urn:microsoft.com/office/officeart/2005/8/layout/chevron1"/>
    <dgm:cxn modelId="{E3933173-DCD1-4DAE-B827-A79043CD6CC2}" type="presParOf" srcId="{A0CEA7C1-9EA1-46A9-A104-8477444617EC}" destId="{25D0F90E-63A5-4354-B980-4A242539EBE0}" srcOrd="9" destOrd="0" presId="urn:microsoft.com/office/officeart/2005/8/layout/chevron1"/>
    <dgm:cxn modelId="{BD87DE44-8D87-4F00-9F81-40ACD1952AA1}" type="presParOf" srcId="{A0CEA7C1-9EA1-46A9-A104-8477444617EC}" destId="{1B11919D-4892-4FFD-9218-67222F6B4690}" srcOrd="10" destOrd="0" presId="urn:microsoft.com/office/officeart/2005/8/layout/chevron1"/>
    <dgm:cxn modelId="{8B128E91-9C3E-4767-AEDA-E52E6285CCC0}" type="presParOf" srcId="{1B11919D-4892-4FFD-9218-67222F6B4690}" destId="{11BBEDB1-A748-4459-A41D-BA4FF68B1966}" srcOrd="0" destOrd="0" presId="urn:microsoft.com/office/officeart/2005/8/layout/chevron1"/>
    <dgm:cxn modelId="{CCF36398-12EC-4793-A992-A2EB0BD9516D}" type="presParOf" srcId="{1B11919D-4892-4FFD-9218-67222F6B4690}" destId="{B5471D42-3403-497B-8C64-AF80F75DA91E}" srcOrd="1" destOrd="0" presId="urn:microsoft.com/office/officeart/2005/8/layout/chevron1"/>
    <dgm:cxn modelId="{5661B2F0-AEF4-495A-ABB2-274976BF20B8}" type="presParOf" srcId="{A0CEA7C1-9EA1-46A9-A104-8477444617EC}" destId="{76523484-08EF-4A95-A88E-9701BACECF1D}" srcOrd="11" destOrd="0" presId="urn:microsoft.com/office/officeart/2005/8/layout/chevron1"/>
    <dgm:cxn modelId="{88F67B93-F71D-4B51-8E48-074466CB0152}" type="presParOf" srcId="{A0CEA7C1-9EA1-46A9-A104-8477444617EC}" destId="{8425E231-57B2-4133-8753-8730312ABDF6}" srcOrd="12" destOrd="0" presId="urn:microsoft.com/office/officeart/2005/8/layout/chevron1"/>
    <dgm:cxn modelId="{98F04DB1-E192-4310-9248-A4B5FA498F56}" type="presParOf" srcId="{8425E231-57B2-4133-8753-8730312ABDF6}" destId="{E16724B1-68E1-4B74-858F-9757DE04C2B2}" srcOrd="0" destOrd="0" presId="urn:microsoft.com/office/officeart/2005/8/layout/chevron1"/>
    <dgm:cxn modelId="{41F5ADB2-E583-476C-8A35-2B28F86376D5}" type="presParOf" srcId="{8425E231-57B2-4133-8753-8730312ABDF6}" destId="{611541C2-7467-4ED4-B1E9-99FBF7358365}" srcOrd="1" destOrd="0" presId="urn:microsoft.com/office/officeart/2005/8/layout/chevron1"/>
    <dgm:cxn modelId="{F350F3FA-F018-4448-952F-A64999C46D88}" type="presParOf" srcId="{A0CEA7C1-9EA1-46A9-A104-8477444617EC}" destId="{F58527F6-8BD2-4659-BB63-CED53AF0BB76}" srcOrd="13" destOrd="0" presId="urn:microsoft.com/office/officeart/2005/8/layout/chevron1"/>
    <dgm:cxn modelId="{35D40A40-C33F-43BE-8131-58C063DC8848}" type="presParOf" srcId="{A0CEA7C1-9EA1-46A9-A104-8477444617EC}" destId="{AA096AE7-D2C0-41DB-9ABF-8DBD9C4EF30F}" srcOrd="14" destOrd="0" presId="urn:microsoft.com/office/officeart/2005/8/layout/chevron1"/>
    <dgm:cxn modelId="{218DA251-5588-41CD-8812-ED008E295EE0}" type="presParOf" srcId="{AA096AE7-D2C0-41DB-9ABF-8DBD9C4EF30F}" destId="{103727DE-DC13-4976-8E3F-172520F76768}" srcOrd="0" destOrd="0" presId="urn:microsoft.com/office/officeart/2005/8/layout/chevron1"/>
    <dgm:cxn modelId="{8014775B-739E-4D37-9919-42D71A2AB54F}" type="presParOf" srcId="{AA096AE7-D2C0-41DB-9ABF-8DBD9C4EF30F}" destId="{442368BB-5D05-4F77-84B8-10F6D7E1B232}" srcOrd="1" destOrd="0" presId="urn:microsoft.com/office/officeart/2005/8/layout/chevron1"/>
    <dgm:cxn modelId="{221A2FEF-BD9A-421F-81B7-AB6A41A0F8E7}" type="presParOf" srcId="{A0CEA7C1-9EA1-46A9-A104-8477444617EC}" destId="{B8EEAFB1-EBCE-40D3-AB75-38F82E726DE0}" srcOrd="15" destOrd="0" presId="urn:microsoft.com/office/officeart/2005/8/layout/chevron1"/>
    <dgm:cxn modelId="{4B587B63-E10C-4495-998D-3D91F3B30641}" type="presParOf" srcId="{A0CEA7C1-9EA1-46A9-A104-8477444617EC}" destId="{90DDE2A5-D6E9-4414-B8C3-CEE241C28314}" srcOrd="16" destOrd="0" presId="urn:microsoft.com/office/officeart/2005/8/layout/chevron1"/>
    <dgm:cxn modelId="{4CE9067B-A6A8-4D5F-BD6E-D70C877E82B6}" type="presParOf" srcId="{90DDE2A5-D6E9-4414-B8C3-CEE241C28314}" destId="{FE0C8B60-1EB8-4899-8B43-166E49F2C975}" srcOrd="0" destOrd="0" presId="urn:microsoft.com/office/officeart/2005/8/layout/chevron1"/>
    <dgm:cxn modelId="{7585309C-3237-4D5C-8A57-B1DF5A2E7D5F}" type="presParOf" srcId="{90DDE2A5-D6E9-4414-B8C3-CEE241C28314}" destId="{9D98E407-D67C-41B1-A1F0-33AC5BBB55F0}" srcOrd="1" destOrd="0" presId="urn:microsoft.com/office/officeart/2005/8/layout/chevron1"/>
    <dgm:cxn modelId="{0968FEC6-698D-4E1C-A817-64486F93D2F9}" type="presParOf" srcId="{A0CEA7C1-9EA1-46A9-A104-8477444617EC}" destId="{D54A1201-2E56-4A87-9D99-A8093B116FB6}" srcOrd="17" destOrd="0" presId="urn:microsoft.com/office/officeart/2005/8/layout/chevron1"/>
    <dgm:cxn modelId="{FA52D189-0705-4F39-93C2-FAD9E427C9EE}" type="presParOf" srcId="{A0CEA7C1-9EA1-46A9-A104-8477444617EC}" destId="{F1E2E49C-F2DF-4ABB-B79E-80F38EBA02C7}" srcOrd="18" destOrd="0" presId="urn:microsoft.com/office/officeart/2005/8/layout/chevron1"/>
    <dgm:cxn modelId="{7175B10E-6282-473B-85E5-7D0091C69C67}" type="presParOf" srcId="{F1E2E49C-F2DF-4ABB-B79E-80F38EBA02C7}" destId="{48A66836-DF6F-48FA-8FF5-ABF302473DED}" srcOrd="0" destOrd="0" presId="urn:microsoft.com/office/officeart/2005/8/layout/chevron1"/>
    <dgm:cxn modelId="{D5C892B1-C37C-4A4B-83C9-326DBD94DD2D}" type="presParOf" srcId="{F1E2E49C-F2DF-4ABB-B79E-80F38EBA02C7}" destId="{73821769-CD96-4176-8409-242F98D67951}" srcOrd="1" destOrd="0" presId="urn:microsoft.com/office/officeart/2005/8/layout/chevron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A1EAEC7C-3513-4996-AA3B-86A34B3C9821}" type="doc">
      <dgm:prSet loTypeId="urn:microsoft.com/office/officeart/2005/8/layout/chevron1" loCatId="process" qsTypeId="urn:microsoft.com/office/officeart/2005/8/quickstyle/simple4" qsCatId="simple" csTypeId="urn:microsoft.com/office/officeart/2005/8/colors/accent1_2" csCatId="accent1" phldr="1"/>
      <dgm:spPr/>
      <dgm:t>
        <a:bodyPr/>
        <a:lstStyle/>
        <a:p>
          <a:endParaRPr lang="en-US"/>
        </a:p>
      </dgm:t>
    </dgm:pt>
    <dgm:pt modelId="{9B3D4A6A-5C02-45FF-A8F0-1B8D55BA77FA}">
      <dgm:prSet phldrT="[Text]" custT="1"/>
      <dgm:spPr/>
      <dgm:t>
        <a:bodyPr/>
        <a:lstStyle/>
        <a:p>
          <a:r>
            <a:rPr lang="en-US" sz="1600" b="1" dirty="0" smtClean="0">
              <a:latin typeface="Arial Narrow" panose="020B0606020202030204" pitchFamily="34" charset="0"/>
            </a:rPr>
            <a:t>1-Day</a:t>
          </a:r>
          <a:endParaRPr lang="en-US" sz="1600" b="1" dirty="0">
            <a:latin typeface="Arial Narrow" panose="020B0606020202030204" pitchFamily="34" charset="0"/>
          </a:endParaRPr>
        </a:p>
      </dgm:t>
    </dgm:pt>
    <dgm:pt modelId="{E0975E83-579B-437C-8AE2-101104B8111B}" type="parTrans" cxnId="{B9DD5C2B-9D9E-4E48-8E5E-159EBA865DDB}">
      <dgm:prSet/>
      <dgm:spPr/>
      <dgm:t>
        <a:bodyPr/>
        <a:lstStyle/>
        <a:p>
          <a:endParaRPr lang="en-US">
            <a:latin typeface="Arial Narrow" panose="020B0606020202030204" pitchFamily="34" charset="0"/>
          </a:endParaRPr>
        </a:p>
      </dgm:t>
    </dgm:pt>
    <dgm:pt modelId="{C869D06F-5E62-4698-B9CC-EE6893DC9CDF}" type="sibTrans" cxnId="{B9DD5C2B-9D9E-4E48-8E5E-159EBA865DDB}">
      <dgm:prSet/>
      <dgm:spPr/>
      <dgm:t>
        <a:bodyPr/>
        <a:lstStyle/>
        <a:p>
          <a:endParaRPr lang="en-US">
            <a:latin typeface="Arial Narrow" panose="020B0606020202030204" pitchFamily="34" charset="0"/>
          </a:endParaRPr>
        </a:p>
      </dgm:t>
    </dgm:pt>
    <dgm:pt modelId="{74C936FC-7497-467F-B075-40A9DE85DF2C}">
      <dgm:prSet phldrT="[Text]"/>
      <dgm:spPr/>
      <dgm:t>
        <a:bodyPr/>
        <a:lstStyle/>
        <a:p>
          <a:r>
            <a:rPr lang="en-US" dirty="0" smtClean="0">
              <a:latin typeface="Arial Narrow" panose="020B0606020202030204" pitchFamily="34" charset="0"/>
            </a:rPr>
            <a:t>Letter of Intent Filed</a:t>
          </a:r>
          <a:endParaRPr lang="en-US" dirty="0">
            <a:latin typeface="Arial Narrow" panose="020B0606020202030204" pitchFamily="34" charset="0"/>
          </a:endParaRPr>
        </a:p>
      </dgm:t>
    </dgm:pt>
    <dgm:pt modelId="{E511B507-7C8B-4350-ABD4-482A2E8FDA49}" type="parTrans" cxnId="{7F57825C-9491-4ECB-A530-7E5BB2A3409E}">
      <dgm:prSet/>
      <dgm:spPr/>
      <dgm:t>
        <a:bodyPr/>
        <a:lstStyle/>
        <a:p>
          <a:endParaRPr lang="en-US">
            <a:latin typeface="Arial Narrow" panose="020B0606020202030204" pitchFamily="34" charset="0"/>
          </a:endParaRPr>
        </a:p>
      </dgm:t>
    </dgm:pt>
    <dgm:pt modelId="{B8DE5544-B521-4AC7-BE98-CC43A106D747}" type="sibTrans" cxnId="{7F57825C-9491-4ECB-A530-7E5BB2A3409E}">
      <dgm:prSet/>
      <dgm:spPr/>
      <dgm:t>
        <a:bodyPr/>
        <a:lstStyle/>
        <a:p>
          <a:endParaRPr lang="en-US">
            <a:latin typeface="Arial Narrow" panose="020B0606020202030204" pitchFamily="34" charset="0"/>
          </a:endParaRPr>
        </a:p>
      </dgm:t>
    </dgm:pt>
    <dgm:pt modelId="{D7F4DD5F-558B-4453-A26B-40F14A00D1B7}">
      <dgm:prSet phldrT="[Text]" custT="1"/>
      <dgm:spPr/>
      <dgm:t>
        <a:bodyPr/>
        <a:lstStyle/>
        <a:p>
          <a:r>
            <a:rPr lang="en-US" sz="1600" b="1" dirty="0" smtClean="0">
              <a:latin typeface="Arial Narrow" panose="020B0606020202030204" pitchFamily="34" charset="0"/>
            </a:rPr>
            <a:t>10</a:t>
          </a:r>
          <a:r>
            <a:rPr lang="en-US" sz="1600" b="1" baseline="30000" dirty="0" smtClean="0">
              <a:latin typeface="Arial Narrow" panose="020B0606020202030204" pitchFamily="34" charset="0"/>
            </a:rPr>
            <a:t>th</a:t>
          </a:r>
          <a:r>
            <a:rPr lang="en-US" sz="1600" b="1" dirty="0" smtClean="0">
              <a:latin typeface="Arial Narrow" panose="020B0606020202030204" pitchFamily="34" charset="0"/>
            </a:rPr>
            <a:t>-Day</a:t>
          </a:r>
          <a:endParaRPr lang="en-US" sz="1600" b="1" dirty="0">
            <a:latin typeface="Arial Narrow" panose="020B0606020202030204" pitchFamily="34" charset="0"/>
          </a:endParaRPr>
        </a:p>
      </dgm:t>
    </dgm:pt>
    <dgm:pt modelId="{4F74F65F-0B54-4C5C-8C77-EFD10EFB6990}" type="parTrans" cxnId="{70CE5E75-B286-4877-A112-0BA751A8EC92}">
      <dgm:prSet/>
      <dgm:spPr/>
      <dgm:t>
        <a:bodyPr/>
        <a:lstStyle/>
        <a:p>
          <a:endParaRPr lang="en-US">
            <a:latin typeface="Arial Narrow" panose="020B0606020202030204" pitchFamily="34" charset="0"/>
          </a:endParaRPr>
        </a:p>
      </dgm:t>
    </dgm:pt>
    <dgm:pt modelId="{B358ECA6-4FF2-4CD0-864B-8976A65EFA55}" type="sibTrans" cxnId="{70CE5E75-B286-4877-A112-0BA751A8EC92}">
      <dgm:prSet/>
      <dgm:spPr/>
      <dgm:t>
        <a:bodyPr/>
        <a:lstStyle/>
        <a:p>
          <a:endParaRPr lang="en-US">
            <a:latin typeface="Arial Narrow" panose="020B0606020202030204" pitchFamily="34" charset="0"/>
          </a:endParaRPr>
        </a:p>
      </dgm:t>
    </dgm:pt>
    <dgm:pt modelId="{7DA6FF6D-3864-4532-BB2C-7ECFD8BDCDE6}">
      <dgm:prSet phldrT="[Text]"/>
      <dgm:spPr/>
      <dgm:t>
        <a:bodyPr/>
        <a:lstStyle/>
        <a:p>
          <a:endParaRPr lang="en-US" dirty="0">
            <a:latin typeface="Arial Narrow" panose="020B0606020202030204" pitchFamily="34" charset="0"/>
          </a:endParaRPr>
        </a:p>
      </dgm:t>
    </dgm:pt>
    <dgm:pt modelId="{3CDC7614-0A31-4E07-8C81-EC8CDC5C5CD8}" type="parTrans" cxnId="{6CA37EA7-2987-44B4-B10F-930F786B1B76}">
      <dgm:prSet/>
      <dgm:spPr/>
      <dgm:t>
        <a:bodyPr/>
        <a:lstStyle/>
        <a:p>
          <a:endParaRPr lang="en-US">
            <a:latin typeface="Arial Narrow" panose="020B0606020202030204" pitchFamily="34" charset="0"/>
          </a:endParaRPr>
        </a:p>
      </dgm:t>
    </dgm:pt>
    <dgm:pt modelId="{C3FE5214-4F35-40DA-99B6-5E970C6D4E2D}" type="sibTrans" cxnId="{6CA37EA7-2987-44B4-B10F-930F786B1B76}">
      <dgm:prSet/>
      <dgm:spPr/>
      <dgm:t>
        <a:bodyPr/>
        <a:lstStyle/>
        <a:p>
          <a:endParaRPr lang="en-US">
            <a:latin typeface="Arial Narrow" panose="020B0606020202030204" pitchFamily="34" charset="0"/>
          </a:endParaRPr>
        </a:p>
      </dgm:t>
    </dgm:pt>
    <dgm:pt modelId="{9734AE38-DE47-4932-87A4-D2D772C216F4}">
      <dgm:prSet phldrT="[Text]"/>
      <dgm:spPr/>
      <dgm:t>
        <a:bodyPr/>
        <a:lstStyle/>
        <a:p>
          <a:r>
            <a:rPr lang="en-US" dirty="0" smtClean="0">
              <a:latin typeface="Arial Narrow" panose="020B0606020202030204" pitchFamily="34" charset="0"/>
            </a:rPr>
            <a:t>Application Deemed Complete</a:t>
          </a:r>
          <a:endParaRPr lang="en-US" dirty="0">
            <a:latin typeface="Arial Narrow" panose="020B0606020202030204" pitchFamily="34" charset="0"/>
          </a:endParaRPr>
        </a:p>
      </dgm:t>
    </dgm:pt>
    <dgm:pt modelId="{FDE404FD-C413-45F6-9F30-5535AD773D80}" type="parTrans" cxnId="{514ADDE3-37EB-4B2F-B4D4-4144279C0F4C}">
      <dgm:prSet/>
      <dgm:spPr/>
      <dgm:t>
        <a:bodyPr/>
        <a:lstStyle/>
        <a:p>
          <a:endParaRPr lang="en-US">
            <a:latin typeface="Arial Narrow" panose="020B0606020202030204" pitchFamily="34" charset="0"/>
          </a:endParaRPr>
        </a:p>
      </dgm:t>
    </dgm:pt>
    <dgm:pt modelId="{0486BB29-4868-4AB9-A172-F04465F0973F}" type="sibTrans" cxnId="{514ADDE3-37EB-4B2F-B4D4-4144279C0F4C}">
      <dgm:prSet/>
      <dgm:spPr/>
      <dgm:t>
        <a:bodyPr/>
        <a:lstStyle/>
        <a:p>
          <a:endParaRPr lang="en-US">
            <a:latin typeface="Arial Narrow" panose="020B0606020202030204" pitchFamily="34" charset="0"/>
          </a:endParaRPr>
        </a:p>
      </dgm:t>
    </dgm:pt>
    <dgm:pt modelId="{8B88F9FD-B7F6-47A2-9C70-7002208C2D45}">
      <dgm:prSet phldrT="[Text]"/>
      <dgm:spPr/>
      <dgm:t>
        <a:bodyPr/>
        <a:lstStyle/>
        <a:p>
          <a:r>
            <a:rPr lang="en-US" dirty="0" smtClean="0">
              <a:latin typeface="Arial Narrow" panose="020B0606020202030204" pitchFamily="34" charset="0"/>
            </a:rPr>
            <a:t>(Review Cycle Begins)</a:t>
          </a:r>
          <a:endParaRPr lang="en-US" dirty="0">
            <a:latin typeface="Arial Narrow" panose="020B0606020202030204" pitchFamily="34" charset="0"/>
          </a:endParaRPr>
        </a:p>
      </dgm:t>
    </dgm:pt>
    <dgm:pt modelId="{A793962D-C19D-4086-97D0-97D34CB1B883}" type="parTrans" cxnId="{947008A4-BEF0-4800-B93C-C2414F78C176}">
      <dgm:prSet/>
      <dgm:spPr/>
      <dgm:t>
        <a:bodyPr/>
        <a:lstStyle/>
        <a:p>
          <a:endParaRPr lang="en-US">
            <a:latin typeface="Arial Narrow" panose="020B0606020202030204" pitchFamily="34" charset="0"/>
          </a:endParaRPr>
        </a:p>
      </dgm:t>
    </dgm:pt>
    <dgm:pt modelId="{0D39A309-DA2D-4B2A-B2DB-E4602F94085C}" type="sibTrans" cxnId="{947008A4-BEF0-4800-B93C-C2414F78C176}">
      <dgm:prSet/>
      <dgm:spPr/>
      <dgm:t>
        <a:bodyPr/>
        <a:lstStyle/>
        <a:p>
          <a:endParaRPr lang="en-US">
            <a:latin typeface="Arial Narrow" panose="020B0606020202030204" pitchFamily="34" charset="0"/>
          </a:endParaRPr>
        </a:p>
      </dgm:t>
    </dgm:pt>
    <dgm:pt modelId="{064D270F-70A8-4F35-BB2F-C94C47DFC372}">
      <dgm:prSet phldrT="[Text]"/>
      <dgm:spPr/>
      <dgm:t>
        <a:bodyPr/>
        <a:lstStyle/>
        <a:p>
          <a:r>
            <a:rPr lang="en-US" dirty="0" smtClean="0">
              <a:latin typeface="Arial Narrow" panose="020B0606020202030204" pitchFamily="34" charset="0"/>
            </a:rPr>
            <a:t>Project can be extended</a:t>
          </a:r>
          <a:endParaRPr lang="en-US" dirty="0">
            <a:latin typeface="Arial Narrow" panose="020B0606020202030204" pitchFamily="34" charset="0"/>
          </a:endParaRPr>
        </a:p>
      </dgm:t>
    </dgm:pt>
    <dgm:pt modelId="{58C3378B-5EE0-4AF0-85F4-CCD3B139CEFF}" type="parTrans" cxnId="{C39C124F-DF80-43B7-8507-FD551BBC3D4E}">
      <dgm:prSet/>
      <dgm:spPr/>
      <dgm:t>
        <a:bodyPr/>
        <a:lstStyle/>
        <a:p>
          <a:endParaRPr lang="en-US">
            <a:latin typeface="Arial Narrow" panose="020B0606020202030204" pitchFamily="34" charset="0"/>
          </a:endParaRPr>
        </a:p>
      </dgm:t>
    </dgm:pt>
    <dgm:pt modelId="{AE522F10-6248-44E7-8914-DFD4ACB9E7D6}" type="sibTrans" cxnId="{C39C124F-DF80-43B7-8507-FD551BBC3D4E}">
      <dgm:prSet/>
      <dgm:spPr/>
      <dgm:t>
        <a:bodyPr/>
        <a:lstStyle/>
        <a:p>
          <a:endParaRPr lang="en-US">
            <a:latin typeface="Arial Narrow" panose="020B0606020202030204" pitchFamily="34" charset="0"/>
          </a:endParaRPr>
        </a:p>
      </dgm:t>
    </dgm:pt>
    <dgm:pt modelId="{34FE4B48-D1F8-4D5A-A135-F8B6702A8B0C}">
      <dgm:prSet phldrT="[Text]"/>
      <dgm:spPr/>
      <dgm:t>
        <a:bodyPr/>
        <a:lstStyle/>
        <a:p>
          <a:r>
            <a:rPr lang="en-US" dirty="0" smtClean="0">
              <a:latin typeface="Arial Narrow" panose="020B0606020202030204" pitchFamily="34" charset="0"/>
            </a:rPr>
            <a:t>Application submitted. </a:t>
          </a:r>
          <a:endParaRPr lang="en-US" dirty="0">
            <a:latin typeface="Arial Narrow" panose="020B0606020202030204" pitchFamily="34" charset="0"/>
          </a:endParaRPr>
        </a:p>
      </dgm:t>
    </dgm:pt>
    <dgm:pt modelId="{B8E207FC-2FF2-4DA5-B21F-4F88EA8F2F6A}" type="parTrans" cxnId="{BE9391F4-1389-4FA6-B20E-2A7F6C99FDFB}">
      <dgm:prSet/>
      <dgm:spPr/>
      <dgm:t>
        <a:bodyPr/>
        <a:lstStyle/>
        <a:p>
          <a:endParaRPr lang="en-US">
            <a:latin typeface="Arial Narrow" panose="020B0606020202030204" pitchFamily="34" charset="0"/>
          </a:endParaRPr>
        </a:p>
      </dgm:t>
    </dgm:pt>
    <dgm:pt modelId="{16178D83-1D11-48DC-9980-43EEC1D0A1CE}" type="sibTrans" cxnId="{BE9391F4-1389-4FA6-B20E-2A7F6C99FDFB}">
      <dgm:prSet/>
      <dgm:spPr/>
      <dgm:t>
        <a:bodyPr/>
        <a:lstStyle/>
        <a:p>
          <a:endParaRPr lang="en-US">
            <a:latin typeface="Arial Narrow" panose="020B0606020202030204" pitchFamily="34" charset="0"/>
          </a:endParaRPr>
        </a:p>
      </dgm:t>
    </dgm:pt>
    <dgm:pt modelId="{FDCC6149-7FAB-4E02-ACCC-7162AE8607BB}">
      <dgm:prSet phldrT="[Text]" custT="1"/>
      <dgm:spPr/>
      <dgm:t>
        <a:bodyPr/>
        <a:lstStyle/>
        <a:p>
          <a:r>
            <a:rPr lang="en-US" sz="1400" b="1" dirty="0" smtClean="0">
              <a:latin typeface="Arial Narrow" panose="020B0606020202030204" pitchFamily="34" charset="0"/>
            </a:rPr>
            <a:t>60</a:t>
          </a:r>
          <a:r>
            <a:rPr lang="en-US" sz="1400" b="1" baseline="30000" dirty="0" smtClean="0">
              <a:latin typeface="Arial Narrow" panose="020B0606020202030204" pitchFamily="34" charset="0"/>
            </a:rPr>
            <a:t>th</a:t>
          </a:r>
          <a:r>
            <a:rPr lang="en-US" sz="1400" b="1" dirty="0" smtClean="0">
              <a:latin typeface="Arial Narrow" panose="020B0606020202030204" pitchFamily="34" charset="0"/>
            </a:rPr>
            <a:t>- Day</a:t>
          </a:r>
          <a:endParaRPr lang="en-US" sz="1400" b="1" dirty="0">
            <a:latin typeface="Arial Narrow" panose="020B0606020202030204" pitchFamily="34" charset="0"/>
          </a:endParaRPr>
        </a:p>
      </dgm:t>
    </dgm:pt>
    <dgm:pt modelId="{81B6E5B9-54BC-474C-9951-DF7C21DF43FA}" type="parTrans" cxnId="{DCCA49D2-1C4F-48F6-90D3-BAFEF67DEA83}">
      <dgm:prSet/>
      <dgm:spPr/>
      <dgm:t>
        <a:bodyPr/>
        <a:lstStyle/>
        <a:p>
          <a:endParaRPr lang="en-US">
            <a:latin typeface="Arial Narrow" panose="020B0606020202030204" pitchFamily="34" charset="0"/>
          </a:endParaRPr>
        </a:p>
      </dgm:t>
    </dgm:pt>
    <dgm:pt modelId="{FCF96350-F0CA-4FFE-9791-A4CECA6D8E03}" type="sibTrans" cxnId="{DCCA49D2-1C4F-48F6-90D3-BAFEF67DEA83}">
      <dgm:prSet/>
      <dgm:spPr/>
      <dgm:t>
        <a:bodyPr/>
        <a:lstStyle/>
        <a:p>
          <a:endParaRPr lang="en-US">
            <a:latin typeface="Arial Narrow" panose="020B0606020202030204" pitchFamily="34" charset="0"/>
          </a:endParaRPr>
        </a:p>
      </dgm:t>
    </dgm:pt>
    <dgm:pt modelId="{79C5B479-61BF-4FBF-A6A9-BE9989D14077}">
      <dgm:prSet phldrT="[Text]"/>
      <dgm:spPr/>
      <dgm:t>
        <a:bodyPr/>
        <a:lstStyle/>
        <a:p>
          <a:r>
            <a:rPr lang="en-US" dirty="0" smtClean="0">
              <a:latin typeface="Arial Narrow" panose="020B0606020202030204" pitchFamily="34" charset="0"/>
            </a:rPr>
            <a:t>Applicant Only</a:t>
          </a:r>
          <a:endParaRPr lang="en-US" dirty="0">
            <a:latin typeface="Arial Narrow" panose="020B0606020202030204" pitchFamily="34" charset="0"/>
          </a:endParaRPr>
        </a:p>
      </dgm:t>
    </dgm:pt>
    <dgm:pt modelId="{4BA3A33F-9B18-4EBA-8729-ECFAB513C943}" type="parTrans" cxnId="{64D8801F-D5E3-4D93-BAB3-B4D24E781CCB}">
      <dgm:prSet/>
      <dgm:spPr/>
      <dgm:t>
        <a:bodyPr/>
        <a:lstStyle/>
        <a:p>
          <a:endParaRPr lang="en-US">
            <a:latin typeface="Arial Narrow" panose="020B0606020202030204" pitchFamily="34" charset="0"/>
          </a:endParaRPr>
        </a:p>
      </dgm:t>
    </dgm:pt>
    <dgm:pt modelId="{3EB8ECD2-AB40-45C8-A2C0-EDFE967891E6}" type="sibTrans" cxnId="{64D8801F-D5E3-4D93-BAB3-B4D24E781CCB}">
      <dgm:prSet/>
      <dgm:spPr/>
      <dgm:t>
        <a:bodyPr/>
        <a:lstStyle/>
        <a:p>
          <a:endParaRPr lang="en-US">
            <a:latin typeface="Arial Narrow" panose="020B0606020202030204" pitchFamily="34" charset="0"/>
          </a:endParaRPr>
        </a:p>
      </dgm:t>
    </dgm:pt>
    <dgm:pt modelId="{90CC419E-D559-4D13-AD83-2ACADD84D194}">
      <dgm:prSet phldrT="[Text]"/>
      <dgm:spPr/>
      <dgm:t>
        <a:bodyPr/>
        <a:lstStyle/>
        <a:p>
          <a:r>
            <a:rPr lang="en-US" dirty="0" smtClean="0">
              <a:latin typeface="Arial Narrow" panose="020B0606020202030204" pitchFamily="34" charset="0"/>
            </a:rPr>
            <a:t>Deadline for receipt of opposition letter(s)</a:t>
          </a:r>
          <a:endParaRPr lang="en-US" dirty="0">
            <a:latin typeface="Arial Narrow" panose="020B0606020202030204" pitchFamily="34" charset="0"/>
          </a:endParaRPr>
        </a:p>
      </dgm:t>
    </dgm:pt>
    <dgm:pt modelId="{67651FB0-7747-4F78-89AA-8A719DE7D42F}" type="parTrans" cxnId="{0A9E9A80-CC70-48AA-86D7-951DC0A719DC}">
      <dgm:prSet/>
      <dgm:spPr/>
      <dgm:t>
        <a:bodyPr/>
        <a:lstStyle/>
        <a:p>
          <a:endParaRPr lang="en-US">
            <a:latin typeface="Arial Narrow" panose="020B0606020202030204" pitchFamily="34" charset="0"/>
          </a:endParaRPr>
        </a:p>
      </dgm:t>
    </dgm:pt>
    <dgm:pt modelId="{EA70CFA3-CE1E-4B51-8E3A-32A509EC7DFA}" type="sibTrans" cxnId="{0A9E9A80-CC70-48AA-86D7-951DC0A719DC}">
      <dgm:prSet/>
      <dgm:spPr/>
      <dgm:t>
        <a:bodyPr/>
        <a:lstStyle/>
        <a:p>
          <a:endParaRPr lang="en-US">
            <a:latin typeface="Arial Narrow" panose="020B0606020202030204" pitchFamily="34" charset="0"/>
          </a:endParaRPr>
        </a:p>
      </dgm:t>
    </dgm:pt>
    <dgm:pt modelId="{233B6E9B-E61A-47AC-9EBA-6C3693B7827F}">
      <dgm:prSet phldrT="[Text]" custT="1"/>
      <dgm:spPr/>
      <dgm:t>
        <a:bodyPr/>
        <a:lstStyle/>
        <a:p>
          <a:r>
            <a:rPr lang="en-US" sz="1400" b="1" dirty="0" smtClean="0">
              <a:latin typeface="Arial Narrow" panose="020B0606020202030204" pitchFamily="34" charset="0"/>
            </a:rPr>
            <a:t>75</a:t>
          </a:r>
          <a:r>
            <a:rPr lang="en-US" sz="1400" b="1" baseline="30000" dirty="0" smtClean="0">
              <a:latin typeface="Arial Narrow" panose="020B0606020202030204" pitchFamily="34" charset="0"/>
            </a:rPr>
            <a:t>th</a:t>
          </a:r>
          <a:r>
            <a:rPr lang="en-US" sz="1400" b="1" dirty="0" smtClean="0">
              <a:latin typeface="Arial Narrow" panose="020B0606020202030204" pitchFamily="34" charset="0"/>
            </a:rPr>
            <a:t>- Day</a:t>
          </a:r>
          <a:endParaRPr lang="en-US" sz="1400" b="1" dirty="0">
            <a:latin typeface="Arial Narrow" panose="020B0606020202030204" pitchFamily="34" charset="0"/>
          </a:endParaRPr>
        </a:p>
      </dgm:t>
    </dgm:pt>
    <dgm:pt modelId="{93CC5592-36E7-469B-A23C-DF1E8833679F}" type="parTrans" cxnId="{4CB625FF-2EEC-423C-BECF-7C0AC3BF442B}">
      <dgm:prSet/>
      <dgm:spPr/>
      <dgm:t>
        <a:bodyPr/>
        <a:lstStyle/>
        <a:p>
          <a:endParaRPr lang="en-US">
            <a:latin typeface="Arial Narrow" panose="020B0606020202030204" pitchFamily="34" charset="0"/>
          </a:endParaRPr>
        </a:p>
      </dgm:t>
    </dgm:pt>
    <dgm:pt modelId="{692B8A98-5394-41D2-9401-DAC0E727F9CE}" type="sibTrans" cxnId="{4CB625FF-2EEC-423C-BECF-7C0AC3BF442B}">
      <dgm:prSet/>
      <dgm:spPr/>
      <dgm:t>
        <a:bodyPr/>
        <a:lstStyle/>
        <a:p>
          <a:endParaRPr lang="en-US">
            <a:latin typeface="Arial Narrow" panose="020B0606020202030204" pitchFamily="34" charset="0"/>
          </a:endParaRPr>
        </a:p>
      </dgm:t>
    </dgm:pt>
    <dgm:pt modelId="{B6405F32-01C3-40BA-B696-D26E4386A3B0}">
      <dgm:prSet phldrT="[Text]"/>
      <dgm:spPr/>
      <dgm:t>
        <a:bodyPr/>
        <a:lstStyle/>
        <a:p>
          <a:r>
            <a:rPr lang="en-US" dirty="0" smtClean="0">
              <a:latin typeface="Arial Narrow" panose="020B0606020202030204" pitchFamily="34" charset="0"/>
            </a:rPr>
            <a:t>Applicant provides additional information</a:t>
          </a:r>
          <a:endParaRPr lang="en-US" dirty="0">
            <a:latin typeface="Arial Narrow" panose="020B0606020202030204" pitchFamily="34" charset="0"/>
          </a:endParaRPr>
        </a:p>
      </dgm:t>
    </dgm:pt>
    <dgm:pt modelId="{34A6ADBB-EF90-403A-89B2-550DB5AA91A7}" type="parTrans" cxnId="{A1F5BA8F-DF97-49CE-AFAB-ED1B0B9413F0}">
      <dgm:prSet/>
      <dgm:spPr/>
      <dgm:t>
        <a:bodyPr/>
        <a:lstStyle/>
        <a:p>
          <a:endParaRPr lang="en-US">
            <a:latin typeface="Arial Narrow" panose="020B0606020202030204" pitchFamily="34" charset="0"/>
          </a:endParaRPr>
        </a:p>
      </dgm:t>
    </dgm:pt>
    <dgm:pt modelId="{49E39B38-331C-4B42-9D02-C5C31C99BF62}" type="sibTrans" cxnId="{A1F5BA8F-DF97-49CE-AFAB-ED1B0B9413F0}">
      <dgm:prSet/>
      <dgm:spPr/>
      <dgm:t>
        <a:bodyPr/>
        <a:lstStyle/>
        <a:p>
          <a:endParaRPr lang="en-US">
            <a:latin typeface="Arial Narrow" panose="020B0606020202030204" pitchFamily="34" charset="0"/>
          </a:endParaRPr>
        </a:p>
      </dgm:t>
    </dgm:pt>
    <dgm:pt modelId="{F51972F5-A89B-43F0-8492-60C2F84E4ABF}">
      <dgm:prSet phldrT="[Text]" custT="1"/>
      <dgm:spPr/>
      <dgm:t>
        <a:bodyPr/>
        <a:lstStyle/>
        <a:p>
          <a:r>
            <a:rPr lang="en-US" sz="1400" b="1" dirty="0" smtClean="0">
              <a:latin typeface="Arial Narrow" panose="020B0606020202030204" pitchFamily="34" charset="0"/>
            </a:rPr>
            <a:t>90</a:t>
          </a:r>
          <a:r>
            <a:rPr lang="en-US" sz="1400" b="1" baseline="30000" dirty="0" smtClean="0">
              <a:latin typeface="Arial Narrow" panose="020B0606020202030204" pitchFamily="34" charset="0"/>
            </a:rPr>
            <a:t>th</a:t>
          </a:r>
          <a:r>
            <a:rPr lang="en-US" sz="1400" b="1" dirty="0" smtClean="0">
              <a:latin typeface="Arial Narrow" panose="020B0606020202030204" pitchFamily="34" charset="0"/>
            </a:rPr>
            <a:t>- Day</a:t>
          </a:r>
          <a:endParaRPr lang="en-US" sz="1400" b="1" dirty="0">
            <a:latin typeface="Arial Narrow" panose="020B0606020202030204" pitchFamily="34" charset="0"/>
          </a:endParaRPr>
        </a:p>
      </dgm:t>
    </dgm:pt>
    <dgm:pt modelId="{73EA4694-323F-4D89-8DF6-16C0F1AA34CB}" type="parTrans" cxnId="{23116C2F-074F-4A51-BB42-D43925B6E7D8}">
      <dgm:prSet/>
      <dgm:spPr/>
      <dgm:t>
        <a:bodyPr/>
        <a:lstStyle/>
        <a:p>
          <a:endParaRPr lang="en-US">
            <a:latin typeface="Arial Narrow" panose="020B0606020202030204" pitchFamily="34" charset="0"/>
          </a:endParaRPr>
        </a:p>
      </dgm:t>
    </dgm:pt>
    <dgm:pt modelId="{130D056F-8D90-4BF6-90A5-C55F77FFEF09}" type="sibTrans" cxnId="{23116C2F-074F-4A51-BB42-D43925B6E7D8}">
      <dgm:prSet/>
      <dgm:spPr/>
      <dgm:t>
        <a:bodyPr/>
        <a:lstStyle/>
        <a:p>
          <a:endParaRPr lang="en-US">
            <a:latin typeface="Arial Narrow" panose="020B0606020202030204" pitchFamily="34" charset="0"/>
          </a:endParaRPr>
        </a:p>
      </dgm:t>
    </dgm:pt>
    <dgm:pt modelId="{8A039C68-B747-4347-A8EC-73A03869C825}">
      <dgm:prSet phldrT="[Text]"/>
      <dgm:spPr/>
      <dgm:t>
        <a:bodyPr/>
        <a:lstStyle/>
        <a:p>
          <a:r>
            <a:rPr lang="en-US" dirty="0" smtClean="0">
              <a:latin typeface="Arial Narrow" panose="020B0606020202030204" pitchFamily="34" charset="0"/>
            </a:rPr>
            <a:t>Opposition meetings scheduled; applicant can attend, opposing parties must provide written copy of argument</a:t>
          </a:r>
          <a:endParaRPr lang="en-US" dirty="0">
            <a:latin typeface="Arial Narrow" panose="020B0606020202030204" pitchFamily="34" charset="0"/>
          </a:endParaRPr>
        </a:p>
      </dgm:t>
    </dgm:pt>
    <dgm:pt modelId="{AE8BDC88-D1A5-45F1-A6F4-41E3BD944399}" type="parTrans" cxnId="{113377FC-8821-4D22-A366-FB53F35CB9E8}">
      <dgm:prSet/>
      <dgm:spPr/>
      <dgm:t>
        <a:bodyPr/>
        <a:lstStyle/>
        <a:p>
          <a:endParaRPr lang="en-US">
            <a:latin typeface="Arial Narrow" panose="020B0606020202030204" pitchFamily="34" charset="0"/>
          </a:endParaRPr>
        </a:p>
      </dgm:t>
    </dgm:pt>
    <dgm:pt modelId="{E59C8C68-6E15-42BE-BDE9-8778C92FDAA7}" type="sibTrans" cxnId="{113377FC-8821-4D22-A366-FB53F35CB9E8}">
      <dgm:prSet/>
      <dgm:spPr/>
      <dgm:t>
        <a:bodyPr/>
        <a:lstStyle/>
        <a:p>
          <a:endParaRPr lang="en-US">
            <a:latin typeface="Arial Narrow" panose="020B0606020202030204" pitchFamily="34" charset="0"/>
          </a:endParaRPr>
        </a:p>
      </dgm:t>
    </dgm:pt>
    <dgm:pt modelId="{DED66C90-A46A-4C46-8D90-DA5599B96C6B}">
      <dgm:prSet phldrT="[Text]" custT="1"/>
      <dgm:spPr/>
      <dgm:t>
        <a:bodyPr/>
        <a:lstStyle/>
        <a:p>
          <a:r>
            <a:rPr lang="en-US" sz="1400" b="1" dirty="0" smtClean="0">
              <a:latin typeface="Arial Narrow" panose="020B0606020202030204" pitchFamily="34" charset="0"/>
            </a:rPr>
            <a:t>100th-Day</a:t>
          </a:r>
          <a:endParaRPr lang="en-US" sz="1400" b="1" dirty="0">
            <a:latin typeface="Arial Narrow" panose="020B0606020202030204" pitchFamily="34" charset="0"/>
          </a:endParaRPr>
        </a:p>
      </dgm:t>
    </dgm:pt>
    <dgm:pt modelId="{DA56CECA-7576-4006-8397-BD3890FB6CA8}" type="parTrans" cxnId="{03751D0A-1CF1-4745-94DA-27AE66A8ABC2}">
      <dgm:prSet/>
      <dgm:spPr/>
      <dgm:t>
        <a:bodyPr/>
        <a:lstStyle/>
        <a:p>
          <a:endParaRPr lang="en-US">
            <a:latin typeface="Arial Narrow" panose="020B0606020202030204" pitchFamily="34" charset="0"/>
          </a:endParaRPr>
        </a:p>
      </dgm:t>
    </dgm:pt>
    <dgm:pt modelId="{DFB4EFF4-B674-43C3-80A9-98C7C12A150F}" type="sibTrans" cxnId="{03751D0A-1CF1-4745-94DA-27AE66A8ABC2}">
      <dgm:prSet/>
      <dgm:spPr/>
      <dgm:t>
        <a:bodyPr/>
        <a:lstStyle/>
        <a:p>
          <a:endParaRPr lang="en-US">
            <a:latin typeface="Arial Narrow" panose="020B0606020202030204" pitchFamily="34" charset="0"/>
          </a:endParaRPr>
        </a:p>
      </dgm:t>
    </dgm:pt>
    <dgm:pt modelId="{0D4A7603-1636-43D3-B15A-2E16A31F24D3}">
      <dgm:prSet phldrT="[Text]"/>
      <dgm:spPr/>
      <dgm:t>
        <a:bodyPr/>
        <a:lstStyle/>
        <a:p>
          <a:r>
            <a:rPr lang="en-US" dirty="0" smtClean="0">
              <a:latin typeface="Arial Narrow" panose="020B0606020202030204" pitchFamily="34" charset="0"/>
            </a:rPr>
            <a:t>Last day for letters of support to be submitted to department</a:t>
          </a:r>
          <a:endParaRPr lang="en-US" dirty="0">
            <a:latin typeface="Arial Narrow" panose="020B0606020202030204" pitchFamily="34" charset="0"/>
          </a:endParaRPr>
        </a:p>
      </dgm:t>
    </dgm:pt>
    <dgm:pt modelId="{70FC173D-B453-420F-B2E6-C11617B12B5D}" type="parTrans" cxnId="{881A0E06-A12B-42F6-B6DA-3CEBBEDD5AC4}">
      <dgm:prSet/>
      <dgm:spPr/>
      <dgm:t>
        <a:bodyPr/>
        <a:lstStyle/>
        <a:p>
          <a:endParaRPr lang="en-US">
            <a:latin typeface="Arial Narrow" panose="020B0606020202030204" pitchFamily="34" charset="0"/>
          </a:endParaRPr>
        </a:p>
      </dgm:t>
    </dgm:pt>
    <dgm:pt modelId="{94672498-5629-4334-BED6-5221A9669952}" type="sibTrans" cxnId="{881A0E06-A12B-42F6-B6DA-3CEBBEDD5AC4}">
      <dgm:prSet/>
      <dgm:spPr/>
      <dgm:t>
        <a:bodyPr/>
        <a:lstStyle/>
        <a:p>
          <a:endParaRPr lang="en-US">
            <a:latin typeface="Arial Narrow" panose="020B0606020202030204" pitchFamily="34" charset="0"/>
          </a:endParaRPr>
        </a:p>
      </dgm:t>
    </dgm:pt>
    <dgm:pt modelId="{7B6B0304-C491-419C-8EAB-3A2A1D139583}">
      <dgm:prSet phldrT="[Text]" custT="1"/>
      <dgm:spPr/>
      <dgm:t>
        <a:bodyPr/>
        <a:lstStyle/>
        <a:p>
          <a:r>
            <a:rPr lang="en-US" sz="1400" b="1" dirty="0" smtClean="0">
              <a:latin typeface="Arial Narrow" panose="020B0606020202030204" pitchFamily="34" charset="0"/>
            </a:rPr>
            <a:t>120</a:t>
          </a:r>
          <a:r>
            <a:rPr lang="en-US" sz="1400" b="1" baseline="30000" dirty="0" smtClean="0">
              <a:latin typeface="Arial Narrow" panose="020B0606020202030204" pitchFamily="34" charset="0"/>
            </a:rPr>
            <a:t>th</a:t>
          </a:r>
          <a:r>
            <a:rPr lang="en-US" sz="1400" b="1" dirty="0" smtClean="0">
              <a:latin typeface="Arial Narrow" panose="020B0606020202030204" pitchFamily="34" charset="0"/>
            </a:rPr>
            <a:t>-Day</a:t>
          </a:r>
          <a:endParaRPr lang="en-US" sz="1400" b="1" dirty="0">
            <a:latin typeface="Arial Narrow" panose="020B0606020202030204" pitchFamily="34" charset="0"/>
          </a:endParaRPr>
        </a:p>
      </dgm:t>
    </dgm:pt>
    <dgm:pt modelId="{4C92024F-DC80-4E56-8673-EE70BE0058B7}" type="parTrans" cxnId="{5B97D980-620E-4408-BB53-31E94C955B51}">
      <dgm:prSet/>
      <dgm:spPr/>
      <dgm:t>
        <a:bodyPr/>
        <a:lstStyle/>
        <a:p>
          <a:endParaRPr lang="en-US">
            <a:latin typeface="Arial Narrow" panose="020B0606020202030204" pitchFamily="34" charset="0"/>
          </a:endParaRPr>
        </a:p>
      </dgm:t>
    </dgm:pt>
    <dgm:pt modelId="{AA0462FC-B1F6-4B64-8D7D-226E5F22FF10}" type="sibTrans" cxnId="{5B97D980-620E-4408-BB53-31E94C955B51}">
      <dgm:prSet/>
      <dgm:spPr/>
      <dgm:t>
        <a:bodyPr/>
        <a:lstStyle/>
        <a:p>
          <a:endParaRPr lang="en-US">
            <a:latin typeface="Arial Narrow" panose="020B0606020202030204" pitchFamily="34" charset="0"/>
          </a:endParaRPr>
        </a:p>
      </dgm:t>
    </dgm:pt>
    <dgm:pt modelId="{8A5E7FE0-77A1-4C03-AF63-61898BCE5674}">
      <dgm:prSet phldrT="[Text]"/>
      <dgm:spPr/>
      <dgm:t>
        <a:bodyPr/>
        <a:lstStyle/>
        <a:p>
          <a:r>
            <a:rPr lang="en-US" dirty="0" smtClean="0">
              <a:latin typeface="Arial Narrow" panose="020B0606020202030204" pitchFamily="34" charset="0"/>
            </a:rPr>
            <a:t>Department issues decision</a:t>
          </a:r>
          <a:endParaRPr lang="en-US" dirty="0">
            <a:latin typeface="Arial Narrow" panose="020B0606020202030204" pitchFamily="34" charset="0"/>
          </a:endParaRPr>
        </a:p>
      </dgm:t>
    </dgm:pt>
    <dgm:pt modelId="{E0C0CAD9-7BF6-45F7-AC40-85DF573850EE}" type="parTrans" cxnId="{FEA522F3-785F-4C77-8842-E80914A8858E}">
      <dgm:prSet/>
      <dgm:spPr/>
      <dgm:t>
        <a:bodyPr/>
        <a:lstStyle/>
        <a:p>
          <a:endParaRPr lang="en-US">
            <a:latin typeface="Arial Narrow" panose="020B0606020202030204" pitchFamily="34" charset="0"/>
          </a:endParaRPr>
        </a:p>
      </dgm:t>
    </dgm:pt>
    <dgm:pt modelId="{09D32D70-6960-41FE-A251-044F5DC2BEA6}" type="sibTrans" cxnId="{FEA522F3-785F-4C77-8842-E80914A8858E}">
      <dgm:prSet/>
      <dgm:spPr/>
      <dgm:t>
        <a:bodyPr/>
        <a:lstStyle/>
        <a:p>
          <a:endParaRPr lang="en-US">
            <a:latin typeface="Arial Narrow" panose="020B0606020202030204" pitchFamily="34" charset="0"/>
          </a:endParaRPr>
        </a:p>
      </dgm:t>
    </dgm:pt>
    <dgm:pt modelId="{7B4D4743-0EF2-41CA-AB12-3EA108E27570}">
      <dgm:prSet phldrT="[Text]" custT="1"/>
      <dgm:spPr/>
      <dgm:t>
        <a:bodyPr/>
        <a:lstStyle/>
        <a:p>
          <a:r>
            <a:rPr lang="en-US" sz="1400" b="1" dirty="0" smtClean="0">
              <a:latin typeface="Arial Narrow" panose="020B0606020202030204" pitchFamily="34" charset="0"/>
            </a:rPr>
            <a:t>110</a:t>
          </a:r>
          <a:r>
            <a:rPr lang="en-US" sz="1400" b="1" baseline="30000" dirty="0" smtClean="0">
              <a:latin typeface="Arial Narrow" panose="020B0606020202030204" pitchFamily="34" charset="0"/>
            </a:rPr>
            <a:t>th</a:t>
          </a:r>
          <a:r>
            <a:rPr lang="en-US" sz="1400" b="1" dirty="0" smtClean="0">
              <a:latin typeface="Arial Narrow" panose="020B0606020202030204" pitchFamily="34" charset="0"/>
            </a:rPr>
            <a:t>-Day</a:t>
          </a:r>
          <a:endParaRPr lang="en-US" sz="1400" b="1" dirty="0">
            <a:latin typeface="Arial Narrow" panose="020B0606020202030204" pitchFamily="34" charset="0"/>
          </a:endParaRPr>
        </a:p>
      </dgm:t>
    </dgm:pt>
    <dgm:pt modelId="{37A8B120-7B42-44C2-BBF2-59436C2EC12B}" type="parTrans" cxnId="{B20DF268-8BD9-4915-ABF4-1867F173DE01}">
      <dgm:prSet/>
      <dgm:spPr/>
      <dgm:t>
        <a:bodyPr/>
        <a:lstStyle/>
        <a:p>
          <a:endParaRPr lang="en-US">
            <a:latin typeface="Arial Narrow" panose="020B0606020202030204" pitchFamily="34" charset="0"/>
          </a:endParaRPr>
        </a:p>
      </dgm:t>
    </dgm:pt>
    <dgm:pt modelId="{3581C249-EDBE-474E-86E5-2E9EAC189DB5}" type="sibTrans" cxnId="{B20DF268-8BD9-4915-ABF4-1867F173DE01}">
      <dgm:prSet/>
      <dgm:spPr/>
      <dgm:t>
        <a:bodyPr/>
        <a:lstStyle/>
        <a:p>
          <a:endParaRPr lang="en-US">
            <a:latin typeface="Arial Narrow" panose="020B0606020202030204" pitchFamily="34" charset="0"/>
          </a:endParaRPr>
        </a:p>
      </dgm:t>
    </dgm:pt>
    <dgm:pt modelId="{26E9DC1F-F039-437D-AE4D-360109DBDA5F}">
      <dgm:prSet phldrT="[Text]"/>
      <dgm:spPr/>
      <dgm:t>
        <a:bodyPr/>
        <a:lstStyle/>
        <a:p>
          <a:r>
            <a:rPr lang="en-US" dirty="0" smtClean="0">
              <a:latin typeface="Arial Narrow" panose="020B0606020202030204" pitchFamily="34" charset="0"/>
            </a:rPr>
            <a:t>Applicant provides amended info.; applicant provides response to opposition</a:t>
          </a:r>
          <a:endParaRPr lang="en-US" dirty="0">
            <a:latin typeface="Arial Narrow" panose="020B0606020202030204" pitchFamily="34" charset="0"/>
          </a:endParaRPr>
        </a:p>
      </dgm:t>
    </dgm:pt>
    <dgm:pt modelId="{9D7A23FE-B0AE-4540-AA6E-090B77F459B2}" type="parTrans" cxnId="{562D0F99-BABB-46BE-9E55-66CAA171BE06}">
      <dgm:prSet/>
      <dgm:spPr/>
      <dgm:t>
        <a:bodyPr/>
        <a:lstStyle/>
        <a:p>
          <a:endParaRPr lang="en-US">
            <a:latin typeface="Arial Narrow" panose="020B0606020202030204" pitchFamily="34" charset="0"/>
          </a:endParaRPr>
        </a:p>
      </dgm:t>
    </dgm:pt>
    <dgm:pt modelId="{8B80AA79-269A-43E3-8D2D-760F864AE4A1}" type="sibTrans" cxnId="{562D0F99-BABB-46BE-9E55-66CAA171BE06}">
      <dgm:prSet/>
      <dgm:spPr/>
      <dgm:t>
        <a:bodyPr/>
        <a:lstStyle/>
        <a:p>
          <a:endParaRPr lang="en-US">
            <a:latin typeface="Arial Narrow" panose="020B0606020202030204" pitchFamily="34" charset="0"/>
          </a:endParaRPr>
        </a:p>
      </dgm:t>
    </dgm:pt>
    <dgm:pt modelId="{28B97F96-BB57-45CE-89CA-5CBFB63C448C}">
      <dgm:prSet phldrT="[Text]" custT="1"/>
      <dgm:spPr/>
      <dgm:t>
        <a:bodyPr/>
        <a:lstStyle/>
        <a:p>
          <a:r>
            <a:rPr lang="en-US" sz="1400" b="1" dirty="0" smtClean="0">
              <a:latin typeface="Arial Narrow" panose="020B0606020202030204" pitchFamily="34" charset="0"/>
            </a:rPr>
            <a:t>150</a:t>
          </a:r>
          <a:r>
            <a:rPr lang="en-US" sz="1400" b="1" baseline="30000" dirty="0" smtClean="0">
              <a:latin typeface="Arial Narrow" panose="020B0606020202030204" pitchFamily="34" charset="0"/>
            </a:rPr>
            <a:t>th</a:t>
          </a:r>
          <a:r>
            <a:rPr lang="en-US" sz="1400" b="1" dirty="0" smtClean="0">
              <a:latin typeface="Arial Narrow" panose="020B0606020202030204" pitchFamily="34" charset="0"/>
            </a:rPr>
            <a:t>-Day</a:t>
          </a:r>
          <a:endParaRPr lang="en-US" sz="1400" b="1" dirty="0">
            <a:latin typeface="Arial Narrow" panose="020B0606020202030204" pitchFamily="34" charset="0"/>
          </a:endParaRPr>
        </a:p>
      </dgm:t>
    </dgm:pt>
    <dgm:pt modelId="{B242D875-5C11-4F5F-B78E-01016780F572}" type="sibTrans" cxnId="{B78E98A8-2A54-42E9-8DAF-C859D18D1426}">
      <dgm:prSet/>
      <dgm:spPr/>
      <dgm:t>
        <a:bodyPr/>
        <a:lstStyle/>
        <a:p>
          <a:endParaRPr lang="en-US">
            <a:latin typeface="Arial Narrow" panose="020B0606020202030204" pitchFamily="34" charset="0"/>
          </a:endParaRPr>
        </a:p>
      </dgm:t>
    </dgm:pt>
    <dgm:pt modelId="{E6657A53-1A63-447F-BE40-582DDF140FA6}" type="parTrans" cxnId="{B78E98A8-2A54-42E9-8DAF-C859D18D1426}">
      <dgm:prSet/>
      <dgm:spPr/>
      <dgm:t>
        <a:bodyPr/>
        <a:lstStyle/>
        <a:p>
          <a:endParaRPr lang="en-US">
            <a:latin typeface="Arial Narrow" panose="020B0606020202030204" pitchFamily="34" charset="0"/>
          </a:endParaRPr>
        </a:p>
      </dgm:t>
    </dgm:pt>
    <dgm:pt modelId="{07AF8729-A3D6-4305-95C2-F122990EE494}">
      <dgm:prSet phldrT="[Text]"/>
      <dgm:spPr/>
      <dgm:t>
        <a:bodyPr/>
        <a:lstStyle/>
        <a:p>
          <a:r>
            <a:rPr lang="en-US" dirty="0" smtClean="0">
              <a:latin typeface="Arial Narrow" panose="020B0606020202030204" pitchFamily="34" charset="0"/>
            </a:rPr>
            <a:t>10 days to review for completeness</a:t>
          </a:r>
          <a:endParaRPr lang="en-US" dirty="0">
            <a:latin typeface="Arial Narrow" panose="020B0606020202030204" pitchFamily="34" charset="0"/>
          </a:endParaRPr>
        </a:p>
      </dgm:t>
    </dgm:pt>
    <dgm:pt modelId="{6AA6F1E8-8C4F-4C3B-A4BF-CDAC8373E3FA}" type="parTrans" cxnId="{842DCD52-B45F-40B9-9892-6649066EEEE5}">
      <dgm:prSet/>
      <dgm:spPr/>
      <dgm:t>
        <a:bodyPr/>
        <a:lstStyle/>
        <a:p>
          <a:endParaRPr lang="en-US">
            <a:latin typeface="Arial Narrow" panose="020B0606020202030204" pitchFamily="34" charset="0"/>
          </a:endParaRPr>
        </a:p>
      </dgm:t>
    </dgm:pt>
    <dgm:pt modelId="{5C71D9C9-89DA-4C2E-87DC-698A52FC733F}" type="sibTrans" cxnId="{842DCD52-B45F-40B9-9892-6649066EEEE5}">
      <dgm:prSet/>
      <dgm:spPr/>
      <dgm:t>
        <a:bodyPr/>
        <a:lstStyle/>
        <a:p>
          <a:endParaRPr lang="en-US">
            <a:latin typeface="Arial Narrow" panose="020B0606020202030204" pitchFamily="34" charset="0"/>
          </a:endParaRPr>
        </a:p>
      </dgm:t>
    </dgm:pt>
    <dgm:pt modelId="{A0CEA7C1-9EA1-46A9-A104-8477444617EC}" type="pres">
      <dgm:prSet presAssocID="{A1EAEC7C-3513-4996-AA3B-86A34B3C9821}" presName="Name0" presStyleCnt="0">
        <dgm:presLayoutVars>
          <dgm:dir/>
          <dgm:animLvl val="lvl"/>
          <dgm:resizeHandles val="exact"/>
        </dgm:presLayoutVars>
      </dgm:prSet>
      <dgm:spPr/>
      <dgm:t>
        <a:bodyPr/>
        <a:lstStyle/>
        <a:p>
          <a:endParaRPr lang="en-US"/>
        </a:p>
      </dgm:t>
    </dgm:pt>
    <dgm:pt modelId="{89C0A014-ECD1-446D-8C41-17B3C80F4A46}" type="pres">
      <dgm:prSet presAssocID="{9B3D4A6A-5C02-45FF-A8F0-1B8D55BA77FA}" presName="composite" presStyleCnt="0"/>
      <dgm:spPr/>
    </dgm:pt>
    <dgm:pt modelId="{8E552FE6-0F89-405C-99CA-3CA57E8B6965}" type="pres">
      <dgm:prSet presAssocID="{9B3D4A6A-5C02-45FF-A8F0-1B8D55BA77FA}" presName="parTx" presStyleLbl="node1" presStyleIdx="0" presStyleCnt="10">
        <dgm:presLayoutVars>
          <dgm:chMax val="0"/>
          <dgm:chPref val="0"/>
          <dgm:bulletEnabled val="1"/>
        </dgm:presLayoutVars>
      </dgm:prSet>
      <dgm:spPr/>
      <dgm:t>
        <a:bodyPr/>
        <a:lstStyle/>
        <a:p>
          <a:endParaRPr lang="en-US"/>
        </a:p>
      </dgm:t>
    </dgm:pt>
    <dgm:pt modelId="{3D18B6BE-FB60-4004-8B10-3324427CB080}" type="pres">
      <dgm:prSet presAssocID="{9B3D4A6A-5C02-45FF-A8F0-1B8D55BA77FA}" presName="desTx" presStyleLbl="revTx" presStyleIdx="0" presStyleCnt="10">
        <dgm:presLayoutVars>
          <dgm:bulletEnabled val="1"/>
        </dgm:presLayoutVars>
      </dgm:prSet>
      <dgm:spPr/>
      <dgm:t>
        <a:bodyPr/>
        <a:lstStyle/>
        <a:p>
          <a:endParaRPr lang="en-US"/>
        </a:p>
      </dgm:t>
    </dgm:pt>
    <dgm:pt modelId="{2516C00F-29E0-4A02-BF02-907D8E7F1B92}" type="pres">
      <dgm:prSet presAssocID="{C869D06F-5E62-4698-B9CC-EE6893DC9CDF}" presName="space" presStyleCnt="0"/>
      <dgm:spPr/>
    </dgm:pt>
    <dgm:pt modelId="{BE9B27CC-5631-4DB1-8494-85FBD910C7E8}" type="pres">
      <dgm:prSet presAssocID="{D7F4DD5F-558B-4453-A26B-40F14A00D1B7}" presName="composite" presStyleCnt="0"/>
      <dgm:spPr/>
    </dgm:pt>
    <dgm:pt modelId="{ECE29ED2-E7E1-4FD5-9444-B4A3FB70214C}" type="pres">
      <dgm:prSet presAssocID="{D7F4DD5F-558B-4453-A26B-40F14A00D1B7}" presName="parTx" presStyleLbl="node1" presStyleIdx="1" presStyleCnt="10">
        <dgm:presLayoutVars>
          <dgm:chMax val="0"/>
          <dgm:chPref val="0"/>
          <dgm:bulletEnabled val="1"/>
        </dgm:presLayoutVars>
      </dgm:prSet>
      <dgm:spPr/>
      <dgm:t>
        <a:bodyPr/>
        <a:lstStyle/>
        <a:p>
          <a:endParaRPr lang="en-US"/>
        </a:p>
      </dgm:t>
    </dgm:pt>
    <dgm:pt modelId="{27D72899-FFAF-47EA-82CE-48DA4E683E33}" type="pres">
      <dgm:prSet presAssocID="{D7F4DD5F-558B-4453-A26B-40F14A00D1B7}" presName="desTx" presStyleLbl="revTx" presStyleIdx="1" presStyleCnt="10">
        <dgm:presLayoutVars>
          <dgm:bulletEnabled val="1"/>
        </dgm:presLayoutVars>
      </dgm:prSet>
      <dgm:spPr/>
      <dgm:t>
        <a:bodyPr/>
        <a:lstStyle/>
        <a:p>
          <a:endParaRPr lang="en-US"/>
        </a:p>
      </dgm:t>
    </dgm:pt>
    <dgm:pt modelId="{B97EA441-4A9A-4141-A296-8C4418BD0477}" type="pres">
      <dgm:prSet presAssocID="{B358ECA6-4FF2-4CD0-864B-8976A65EFA55}" presName="space" presStyleCnt="0"/>
      <dgm:spPr/>
    </dgm:pt>
    <dgm:pt modelId="{9CF0B5A4-563D-45C9-99A4-8DFEAAC02F3F}" type="pres">
      <dgm:prSet presAssocID="{7DA6FF6D-3864-4532-BB2C-7ECFD8BDCDE6}" presName="composite" presStyleCnt="0"/>
      <dgm:spPr/>
    </dgm:pt>
    <dgm:pt modelId="{FD758684-9A56-49AD-AC34-602EA49BEA62}" type="pres">
      <dgm:prSet presAssocID="{7DA6FF6D-3864-4532-BB2C-7ECFD8BDCDE6}" presName="parTx" presStyleLbl="node1" presStyleIdx="2" presStyleCnt="10">
        <dgm:presLayoutVars>
          <dgm:chMax val="0"/>
          <dgm:chPref val="0"/>
          <dgm:bulletEnabled val="1"/>
        </dgm:presLayoutVars>
      </dgm:prSet>
      <dgm:spPr/>
      <dgm:t>
        <a:bodyPr/>
        <a:lstStyle/>
        <a:p>
          <a:endParaRPr lang="en-US"/>
        </a:p>
      </dgm:t>
    </dgm:pt>
    <dgm:pt modelId="{BDFC8EC0-EDA2-4BEA-A450-1C8EA4DF31CB}" type="pres">
      <dgm:prSet presAssocID="{7DA6FF6D-3864-4532-BB2C-7ECFD8BDCDE6}" presName="desTx" presStyleLbl="revTx" presStyleIdx="2" presStyleCnt="10">
        <dgm:presLayoutVars>
          <dgm:bulletEnabled val="1"/>
        </dgm:presLayoutVars>
      </dgm:prSet>
      <dgm:spPr/>
      <dgm:t>
        <a:bodyPr/>
        <a:lstStyle/>
        <a:p>
          <a:endParaRPr lang="en-US"/>
        </a:p>
      </dgm:t>
    </dgm:pt>
    <dgm:pt modelId="{0B99BBE3-AAA8-4D0B-9C31-15C6EA349B2D}" type="pres">
      <dgm:prSet presAssocID="{C3FE5214-4F35-40DA-99B6-5E970C6D4E2D}" presName="space" presStyleCnt="0"/>
      <dgm:spPr/>
    </dgm:pt>
    <dgm:pt modelId="{ED3CEFC7-9924-41D2-BEF0-D795DF32F8A0}" type="pres">
      <dgm:prSet presAssocID="{FDCC6149-7FAB-4E02-ACCC-7162AE8607BB}" presName="composite" presStyleCnt="0"/>
      <dgm:spPr/>
    </dgm:pt>
    <dgm:pt modelId="{785A021F-5C67-45F2-8002-8ADB9C6A2E34}" type="pres">
      <dgm:prSet presAssocID="{FDCC6149-7FAB-4E02-ACCC-7162AE8607BB}" presName="parTx" presStyleLbl="node1" presStyleIdx="3" presStyleCnt="10">
        <dgm:presLayoutVars>
          <dgm:chMax val="0"/>
          <dgm:chPref val="0"/>
          <dgm:bulletEnabled val="1"/>
        </dgm:presLayoutVars>
      </dgm:prSet>
      <dgm:spPr/>
      <dgm:t>
        <a:bodyPr/>
        <a:lstStyle/>
        <a:p>
          <a:endParaRPr lang="en-US"/>
        </a:p>
      </dgm:t>
    </dgm:pt>
    <dgm:pt modelId="{CC7489A3-4EA6-4EBB-8213-4969025E4950}" type="pres">
      <dgm:prSet presAssocID="{FDCC6149-7FAB-4E02-ACCC-7162AE8607BB}" presName="desTx" presStyleLbl="revTx" presStyleIdx="3" presStyleCnt="10">
        <dgm:presLayoutVars>
          <dgm:bulletEnabled val="1"/>
        </dgm:presLayoutVars>
      </dgm:prSet>
      <dgm:spPr/>
      <dgm:t>
        <a:bodyPr/>
        <a:lstStyle/>
        <a:p>
          <a:endParaRPr lang="en-US"/>
        </a:p>
      </dgm:t>
    </dgm:pt>
    <dgm:pt modelId="{5496ADA5-EE6C-45BB-BA85-C838AF38FBEE}" type="pres">
      <dgm:prSet presAssocID="{FCF96350-F0CA-4FFE-9791-A4CECA6D8E03}" presName="space" presStyleCnt="0"/>
      <dgm:spPr/>
    </dgm:pt>
    <dgm:pt modelId="{DACE99CE-988E-4260-846B-1B9C718A802E}" type="pres">
      <dgm:prSet presAssocID="{233B6E9B-E61A-47AC-9EBA-6C3693B7827F}" presName="composite" presStyleCnt="0"/>
      <dgm:spPr/>
    </dgm:pt>
    <dgm:pt modelId="{A0B75610-E2C2-4584-877C-B0BE4FA3111C}" type="pres">
      <dgm:prSet presAssocID="{233B6E9B-E61A-47AC-9EBA-6C3693B7827F}" presName="parTx" presStyleLbl="node1" presStyleIdx="4" presStyleCnt="10">
        <dgm:presLayoutVars>
          <dgm:chMax val="0"/>
          <dgm:chPref val="0"/>
          <dgm:bulletEnabled val="1"/>
        </dgm:presLayoutVars>
      </dgm:prSet>
      <dgm:spPr/>
      <dgm:t>
        <a:bodyPr/>
        <a:lstStyle/>
        <a:p>
          <a:endParaRPr lang="en-US"/>
        </a:p>
      </dgm:t>
    </dgm:pt>
    <dgm:pt modelId="{7F16D824-EB5C-480A-B579-38634A4DCA5B}" type="pres">
      <dgm:prSet presAssocID="{233B6E9B-E61A-47AC-9EBA-6C3693B7827F}" presName="desTx" presStyleLbl="revTx" presStyleIdx="4" presStyleCnt="10">
        <dgm:presLayoutVars>
          <dgm:bulletEnabled val="1"/>
        </dgm:presLayoutVars>
      </dgm:prSet>
      <dgm:spPr/>
      <dgm:t>
        <a:bodyPr/>
        <a:lstStyle/>
        <a:p>
          <a:endParaRPr lang="en-US"/>
        </a:p>
      </dgm:t>
    </dgm:pt>
    <dgm:pt modelId="{25D0F90E-63A5-4354-B980-4A242539EBE0}" type="pres">
      <dgm:prSet presAssocID="{692B8A98-5394-41D2-9401-DAC0E727F9CE}" presName="space" presStyleCnt="0"/>
      <dgm:spPr/>
    </dgm:pt>
    <dgm:pt modelId="{1B11919D-4892-4FFD-9218-67222F6B4690}" type="pres">
      <dgm:prSet presAssocID="{F51972F5-A89B-43F0-8492-60C2F84E4ABF}" presName="composite" presStyleCnt="0"/>
      <dgm:spPr/>
    </dgm:pt>
    <dgm:pt modelId="{11BBEDB1-A748-4459-A41D-BA4FF68B1966}" type="pres">
      <dgm:prSet presAssocID="{F51972F5-A89B-43F0-8492-60C2F84E4ABF}" presName="parTx" presStyleLbl="node1" presStyleIdx="5" presStyleCnt="10">
        <dgm:presLayoutVars>
          <dgm:chMax val="0"/>
          <dgm:chPref val="0"/>
          <dgm:bulletEnabled val="1"/>
        </dgm:presLayoutVars>
      </dgm:prSet>
      <dgm:spPr/>
      <dgm:t>
        <a:bodyPr/>
        <a:lstStyle/>
        <a:p>
          <a:endParaRPr lang="en-US"/>
        </a:p>
      </dgm:t>
    </dgm:pt>
    <dgm:pt modelId="{B5471D42-3403-497B-8C64-AF80F75DA91E}" type="pres">
      <dgm:prSet presAssocID="{F51972F5-A89B-43F0-8492-60C2F84E4ABF}" presName="desTx" presStyleLbl="revTx" presStyleIdx="5" presStyleCnt="10">
        <dgm:presLayoutVars>
          <dgm:bulletEnabled val="1"/>
        </dgm:presLayoutVars>
      </dgm:prSet>
      <dgm:spPr/>
      <dgm:t>
        <a:bodyPr/>
        <a:lstStyle/>
        <a:p>
          <a:endParaRPr lang="en-US"/>
        </a:p>
      </dgm:t>
    </dgm:pt>
    <dgm:pt modelId="{76523484-08EF-4A95-A88E-9701BACECF1D}" type="pres">
      <dgm:prSet presAssocID="{130D056F-8D90-4BF6-90A5-C55F77FFEF09}" presName="space" presStyleCnt="0"/>
      <dgm:spPr/>
    </dgm:pt>
    <dgm:pt modelId="{8425E231-57B2-4133-8753-8730312ABDF6}" type="pres">
      <dgm:prSet presAssocID="{DED66C90-A46A-4C46-8D90-DA5599B96C6B}" presName="composite" presStyleCnt="0"/>
      <dgm:spPr/>
    </dgm:pt>
    <dgm:pt modelId="{E16724B1-68E1-4B74-858F-9757DE04C2B2}" type="pres">
      <dgm:prSet presAssocID="{DED66C90-A46A-4C46-8D90-DA5599B96C6B}" presName="parTx" presStyleLbl="node1" presStyleIdx="6" presStyleCnt="10">
        <dgm:presLayoutVars>
          <dgm:chMax val="0"/>
          <dgm:chPref val="0"/>
          <dgm:bulletEnabled val="1"/>
        </dgm:presLayoutVars>
      </dgm:prSet>
      <dgm:spPr/>
      <dgm:t>
        <a:bodyPr/>
        <a:lstStyle/>
        <a:p>
          <a:endParaRPr lang="en-US"/>
        </a:p>
      </dgm:t>
    </dgm:pt>
    <dgm:pt modelId="{611541C2-7467-4ED4-B1E9-99FBF7358365}" type="pres">
      <dgm:prSet presAssocID="{DED66C90-A46A-4C46-8D90-DA5599B96C6B}" presName="desTx" presStyleLbl="revTx" presStyleIdx="6" presStyleCnt="10">
        <dgm:presLayoutVars>
          <dgm:bulletEnabled val="1"/>
        </dgm:presLayoutVars>
      </dgm:prSet>
      <dgm:spPr/>
      <dgm:t>
        <a:bodyPr/>
        <a:lstStyle/>
        <a:p>
          <a:endParaRPr lang="en-US"/>
        </a:p>
      </dgm:t>
    </dgm:pt>
    <dgm:pt modelId="{F58527F6-8BD2-4659-BB63-CED53AF0BB76}" type="pres">
      <dgm:prSet presAssocID="{DFB4EFF4-B674-43C3-80A9-98C7C12A150F}" presName="space" presStyleCnt="0"/>
      <dgm:spPr/>
    </dgm:pt>
    <dgm:pt modelId="{AA096AE7-D2C0-41DB-9ABF-8DBD9C4EF30F}" type="pres">
      <dgm:prSet presAssocID="{7B4D4743-0EF2-41CA-AB12-3EA108E27570}" presName="composite" presStyleCnt="0"/>
      <dgm:spPr/>
    </dgm:pt>
    <dgm:pt modelId="{103727DE-DC13-4976-8E3F-172520F76768}" type="pres">
      <dgm:prSet presAssocID="{7B4D4743-0EF2-41CA-AB12-3EA108E27570}" presName="parTx" presStyleLbl="node1" presStyleIdx="7" presStyleCnt="10">
        <dgm:presLayoutVars>
          <dgm:chMax val="0"/>
          <dgm:chPref val="0"/>
          <dgm:bulletEnabled val="1"/>
        </dgm:presLayoutVars>
      </dgm:prSet>
      <dgm:spPr/>
      <dgm:t>
        <a:bodyPr/>
        <a:lstStyle/>
        <a:p>
          <a:endParaRPr lang="en-US"/>
        </a:p>
      </dgm:t>
    </dgm:pt>
    <dgm:pt modelId="{442368BB-5D05-4F77-84B8-10F6D7E1B232}" type="pres">
      <dgm:prSet presAssocID="{7B4D4743-0EF2-41CA-AB12-3EA108E27570}" presName="desTx" presStyleLbl="revTx" presStyleIdx="7" presStyleCnt="10">
        <dgm:presLayoutVars>
          <dgm:bulletEnabled val="1"/>
        </dgm:presLayoutVars>
      </dgm:prSet>
      <dgm:spPr/>
      <dgm:t>
        <a:bodyPr/>
        <a:lstStyle/>
        <a:p>
          <a:endParaRPr lang="en-US"/>
        </a:p>
      </dgm:t>
    </dgm:pt>
    <dgm:pt modelId="{B8EEAFB1-EBCE-40D3-AB75-38F82E726DE0}" type="pres">
      <dgm:prSet presAssocID="{3581C249-EDBE-474E-86E5-2E9EAC189DB5}" presName="space" presStyleCnt="0"/>
      <dgm:spPr/>
    </dgm:pt>
    <dgm:pt modelId="{90DDE2A5-D6E9-4414-B8C3-CEE241C28314}" type="pres">
      <dgm:prSet presAssocID="{7B6B0304-C491-419C-8EAB-3A2A1D139583}" presName="composite" presStyleCnt="0"/>
      <dgm:spPr/>
    </dgm:pt>
    <dgm:pt modelId="{FE0C8B60-1EB8-4899-8B43-166E49F2C975}" type="pres">
      <dgm:prSet presAssocID="{7B6B0304-C491-419C-8EAB-3A2A1D139583}" presName="parTx" presStyleLbl="node1" presStyleIdx="8" presStyleCnt="10">
        <dgm:presLayoutVars>
          <dgm:chMax val="0"/>
          <dgm:chPref val="0"/>
          <dgm:bulletEnabled val="1"/>
        </dgm:presLayoutVars>
      </dgm:prSet>
      <dgm:spPr/>
      <dgm:t>
        <a:bodyPr/>
        <a:lstStyle/>
        <a:p>
          <a:endParaRPr lang="en-US"/>
        </a:p>
      </dgm:t>
    </dgm:pt>
    <dgm:pt modelId="{9D98E407-D67C-41B1-A1F0-33AC5BBB55F0}" type="pres">
      <dgm:prSet presAssocID="{7B6B0304-C491-419C-8EAB-3A2A1D139583}" presName="desTx" presStyleLbl="revTx" presStyleIdx="8" presStyleCnt="10">
        <dgm:presLayoutVars>
          <dgm:bulletEnabled val="1"/>
        </dgm:presLayoutVars>
      </dgm:prSet>
      <dgm:spPr/>
      <dgm:t>
        <a:bodyPr/>
        <a:lstStyle/>
        <a:p>
          <a:endParaRPr lang="en-US"/>
        </a:p>
      </dgm:t>
    </dgm:pt>
    <dgm:pt modelId="{D54A1201-2E56-4A87-9D99-A8093B116FB6}" type="pres">
      <dgm:prSet presAssocID="{AA0462FC-B1F6-4B64-8D7D-226E5F22FF10}" presName="space" presStyleCnt="0"/>
      <dgm:spPr/>
    </dgm:pt>
    <dgm:pt modelId="{F1E2E49C-F2DF-4ABB-B79E-80F38EBA02C7}" type="pres">
      <dgm:prSet presAssocID="{28B97F96-BB57-45CE-89CA-5CBFB63C448C}" presName="composite" presStyleCnt="0"/>
      <dgm:spPr/>
    </dgm:pt>
    <dgm:pt modelId="{48A66836-DF6F-48FA-8FF5-ABF302473DED}" type="pres">
      <dgm:prSet presAssocID="{28B97F96-BB57-45CE-89CA-5CBFB63C448C}" presName="parTx" presStyleLbl="node1" presStyleIdx="9" presStyleCnt="10">
        <dgm:presLayoutVars>
          <dgm:chMax val="0"/>
          <dgm:chPref val="0"/>
          <dgm:bulletEnabled val="1"/>
        </dgm:presLayoutVars>
      </dgm:prSet>
      <dgm:spPr/>
      <dgm:t>
        <a:bodyPr/>
        <a:lstStyle/>
        <a:p>
          <a:endParaRPr lang="en-US"/>
        </a:p>
      </dgm:t>
    </dgm:pt>
    <dgm:pt modelId="{73821769-CD96-4176-8409-242F98D67951}" type="pres">
      <dgm:prSet presAssocID="{28B97F96-BB57-45CE-89CA-5CBFB63C448C}" presName="desTx" presStyleLbl="revTx" presStyleIdx="9" presStyleCnt="10">
        <dgm:presLayoutVars>
          <dgm:bulletEnabled val="1"/>
        </dgm:presLayoutVars>
      </dgm:prSet>
      <dgm:spPr/>
      <dgm:t>
        <a:bodyPr/>
        <a:lstStyle/>
        <a:p>
          <a:endParaRPr lang="en-US"/>
        </a:p>
      </dgm:t>
    </dgm:pt>
  </dgm:ptLst>
  <dgm:cxnLst>
    <dgm:cxn modelId="{8F97BB9B-20E9-4696-86C8-B60EA4819031}" type="presOf" srcId="{064D270F-70A8-4F35-BB2F-C94C47DFC372}" destId="{73821769-CD96-4176-8409-242F98D67951}" srcOrd="0" destOrd="0" presId="urn:microsoft.com/office/officeart/2005/8/layout/chevron1"/>
    <dgm:cxn modelId="{CE9BDBE2-67DF-402A-B56E-53E50110C238}" type="presOf" srcId="{233B6E9B-E61A-47AC-9EBA-6C3693B7827F}" destId="{A0B75610-E2C2-4584-877C-B0BE4FA3111C}" srcOrd="0" destOrd="0" presId="urn:microsoft.com/office/officeart/2005/8/layout/chevron1"/>
    <dgm:cxn modelId="{881A0E06-A12B-42F6-B6DA-3CEBBEDD5AC4}" srcId="{DED66C90-A46A-4C46-8D90-DA5599B96C6B}" destId="{0D4A7603-1636-43D3-B15A-2E16A31F24D3}" srcOrd="0" destOrd="0" parTransId="{70FC173D-B453-420F-B2E6-C11617B12B5D}" sibTransId="{94672498-5629-4334-BED6-5221A9669952}"/>
    <dgm:cxn modelId="{514ADDE3-37EB-4B2F-B4D4-4144279C0F4C}" srcId="{7DA6FF6D-3864-4532-BB2C-7ECFD8BDCDE6}" destId="{9734AE38-DE47-4932-87A4-D2D772C216F4}" srcOrd="0" destOrd="0" parTransId="{FDE404FD-C413-45F6-9F30-5535AD773D80}" sibTransId="{0486BB29-4868-4AB9-A172-F04465F0973F}"/>
    <dgm:cxn modelId="{70CE5E75-B286-4877-A112-0BA751A8EC92}" srcId="{A1EAEC7C-3513-4996-AA3B-86A34B3C9821}" destId="{D7F4DD5F-558B-4453-A26B-40F14A00D1B7}" srcOrd="1" destOrd="0" parTransId="{4F74F65F-0B54-4C5C-8C77-EFD10EFB6990}" sibTransId="{B358ECA6-4FF2-4CD0-864B-8976A65EFA55}"/>
    <dgm:cxn modelId="{5B97D980-620E-4408-BB53-31E94C955B51}" srcId="{A1EAEC7C-3513-4996-AA3B-86A34B3C9821}" destId="{7B6B0304-C491-419C-8EAB-3A2A1D139583}" srcOrd="8" destOrd="0" parTransId="{4C92024F-DC80-4E56-8673-EE70BE0058B7}" sibTransId="{AA0462FC-B1F6-4B64-8D7D-226E5F22FF10}"/>
    <dgm:cxn modelId="{0F147E5B-E516-4F81-A5AF-BAA662A533F4}" type="presOf" srcId="{34FE4B48-D1F8-4D5A-A135-F8B6702A8B0C}" destId="{27D72899-FFAF-47EA-82CE-48DA4E683E33}" srcOrd="0" destOrd="0" presId="urn:microsoft.com/office/officeart/2005/8/layout/chevron1"/>
    <dgm:cxn modelId="{AEF01E85-64F7-420D-A3F6-3858207DA2EA}" type="presOf" srcId="{7B6B0304-C491-419C-8EAB-3A2A1D139583}" destId="{FE0C8B60-1EB8-4899-8B43-166E49F2C975}" srcOrd="0" destOrd="0" presId="urn:microsoft.com/office/officeart/2005/8/layout/chevron1"/>
    <dgm:cxn modelId="{44C95154-256A-45F7-8F3E-5DBD80DB4F21}" type="presOf" srcId="{07AF8729-A3D6-4305-95C2-F122990EE494}" destId="{27D72899-FFAF-47EA-82CE-48DA4E683E33}" srcOrd="0" destOrd="1" presId="urn:microsoft.com/office/officeart/2005/8/layout/chevron1"/>
    <dgm:cxn modelId="{4DA6B202-D1A8-4DD6-BD65-C5D7FBDAC80D}" type="presOf" srcId="{26E9DC1F-F039-437D-AE4D-360109DBDA5F}" destId="{442368BB-5D05-4F77-84B8-10F6D7E1B232}" srcOrd="0" destOrd="0" presId="urn:microsoft.com/office/officeart/2005/8/layout/chevron1"/>
    <dgm:cxn modelId="{DCCA49D2-1C4F-48F6-90D3-BAFEF67DEA83}" srcId="{A1EAEC7C-3513-4996-AA3B-86A34B3C9821}" destId="{FDCC6149-7FAB-4E02-ACCC-7162AE8607BB}" srcOrd="3" destOrd="0" parTransId="{81B6E5B9-54BC-474C-9951-DF7C21DF43FA}" sibTransId="{FCF96350-F0CA-4FFE-9791-A4CECA6D8E03}"/>
    <dgm:cxn modelId="{FEA522F3-785F-4C77-8842-E80914A8858E}" srcId="{7B6B0304-C491-419C-8EAB-3A2A1D139583}" destId="{8A5E7FE0-77A1-4C03-AF63-61898BCE5674}" srcOrd="0" destOrd="0" parTransId="{E0C0CAD9-7BF6-45F7-AC40-85DF573850EE}" sibTransId="{09D32D70-6960-41FE-A251-044F5DC2BEA6}"/>
    <dgm:cxn modelId="{E730F557-CD6B-471A-9B49-73D717FC095F}" type="presOf" srcId="{B6405F32-01C3-40BA-B696-D26E4386A3B0}" destId="{7F16D824-EB5C-480A-B579-38634A4DCA5B}" srcOrd="0" destOrd="0" presId="urn:microsoft.com/office/officeart/2005/8/layout/chevron1"/>
    <dgm:cxn modelId="{B2636166-423B-48F4-9C86-73CAAF3758CC}" type="presOf" srcId="{0D4A7603-1636-43D3-B15A-2E16A31F24D3}" destId="{611541C2-7467-4ED4-B1E9-99FBF7358365}" srcOrd="0" destOrd="0" presId="urn:microsoft.com/office/officeart/2005/8/layout/chevron1"/>
    <dgm:cxn modelId="{842DCD52-B45F-40B9-9892-6649066EEEE5}" srcId="{D7F4DD5F-558B-4453-A26B-40F14A00D1B7}" destId="{07AF8729-A3D6-4305-95C2-F122990EE494}" srcOrd="1" destOrd="0" parTransId="{6AA6F1E8-8C4F-4C3B-A4BF-CDAC8373E3FA}" sibTransId="{5C71D9C9-89DA-4C2E-87DC-698A52FC733F}"/>
    <dgm:cxn modelId="{AF794C54-DBA0-40CC-9F75-17A60C71C725}" type="presOf" srcId="{7B4D4743-0EF2-41CA-AB12-3EA108E27570}" destId="{103727DE-DC13-4976-8E3F-172520F76768}" srcOrd="0" destOrd="0" presId="urn:microsoft.com/office/officeart/2005/8/layout/chevron1"/>
    <dgm:cxn modelId="{7F57825C-9491-4ECB-A530-7E5BB2A3409E}" srcId="{9B3D4A6A-5C02-45FF-A8F0-1B8D55BA77FA}" destId="{74C936FC-7497-467F-B075-40A9DE85DF2C}" srcOrd="0" destOrd="0" parTransId="{E511B507-7C8B-4350-ABD4-482A2E8FDA49}" sibTransId="{B8DE5544-B521-4AC7-BE98-CC43A106D747}"/>
    <dgm:cxn modelId="{DE27FB45-835F-41A0-AA48-663835459A85}" type="presOf" srcId="{74C936FC-7497-467F-B075-40A9DE85DF2C}" destId="{3D18B6BE-FB60-4004-8B10-3324427CB080}" srcOrd="0" destOrd="0" presId="urn:microsoft.com/office/officeart/2005/8/layout/chevron1"/>
    <dgm:cxn modelId="{8C93284F-7076-4580-A7E8-FB1DDE19E655}" type="presOf" srcId="{8A039C68-B747-4347-A8EC-73A03869C825}" destId="{B5471D42-3403-497B-8C64-AF80F75DA91E}" srcOrd="0" destOrd="0" presId="urn:microsoft.com/office/officeart/2005/8/layout/chevron1"/>
    <dgm:cxn modelId="{DAE9D77F-01DE-4FF5-B280-6B872EED8005}" type="presOf" srcId="{79C5B479-61BF-4FBF-A6A9-BE9989D14077}" destId="{CC7489A3-4EA6-4EBB-8213-4969025E4950}" srcOrd="0" destOrd="0" presId="urn:microsoft.com/office/officeart/2005/8/layout/chevron1"/>
    <dgm:cxn modelId="{56262149-5B35-4573-8B45-2EE19C32A679}" type="presOf" srcId="{7DA6FF6D-3864-4532-BB2C-7ECFD8BDCDE6}" destId="{FD758684-9A56-49AD-AC34-602EA49BEA62}" srcOrd="0" destOrd="0" presId="urn:microsoft.com/office/officeart/2005/8/layout/chevron1"/>
    <dgm:cxn modelId="{B20DF268-8BD9-4915-ABF4-1867F173DE01}" srcId="{A1EAEC7C-3513-4996-AA3B-86A34B3C9821}" destId="{7B4D4743-0EF2-41CA-AB12-3EA108E27570}" srcOrd="7" destOrd="0" parTransId="{37A8B120-7B42-44C2-BBF2-59436C2EC12B}" sibTransId="{3581C249-EDBE-474E-86E5-2E9EAC189DB5}"/>
    <dgm:cxn modelId="{23116C2F-074F-4A51-BB42-D43925B6E7D8}" srcId="{A1EAEC7C-3513-4996-AA3B-86A34B3C9821}" destId="{F51972F5-A89B-43F0-8492-60C2F84E4ABF}" srcOrd="5" destOrd="0" parTransId="{73EA4694-323F-4D89-8DF6-16C0F1AA34CB}" sibTransId="{130D056F-8D90-4BF6-90A5-C55F77FFEF09}"/>
    <dgm:cxn modelId="{B78E98A8-2A54-42E9-8DAF-C859D18D1426}" srcId="{A1EAEC7C-3513-4996-AA3B-86A34B3C9821}" destId="{28B97F96-BB57-45CE-89CA-5CBFB63C448C}" srcOrd="9" destOrd="0" parTransId="{E6657A53-1A63-447F-BE40-582DDF140FA6}" sibTransId="{B242D875-5C11-4F5F-B78E-01016780F572}"/>
    <dgm:cxn modelId="{8535F70E-7310-4A74-BF53-B98F4F16D40B}" type="presOf" srcId="{90CC419E-D559-4D13-AD83-2ACADD84D194}" destId="{CC7489A3-4EA6-4EBB-8213-4969025E4950}" srcOrd="0" destOrd="1" presId="urn:microsoft.com/office/officeart/2005/8/layout/chevron1"/>
    <dgm:cxn modelId="{06E4E4BE-8AF4-4705-B886-233953D866CF}" type="presOf" srcId="{9B3D4A6A-5C02-45FF-A8F0-1B8D55BA77FA}" destId="{8E552FE6-0F89-405C-99CA-3CA57E8B6965}" srcOrd="0" destOrd="0" presId="urn:microsoft.com/office/officeart/2005/8/layout/chevron1"/>
    <dgm:cxn modelId="{0A9E9A80-CC70-48AA-86D7-951DC0A719DC}" srcId="{FDCC6149-7FAB-4E02-ACCC-7162AE8607BB}" destId="{90CC419E-D559-4D13-AD83-2ACADD84D194}" srcOrd="1" destOrd="0" parTransId="{67651FB0-7747-4F78-89AA-8A719DE7D42F}" sibTransId="{EA70CFA3-CE1E-4B51-8E3A-32A509EC7DFA}"/>
    <dgm:cxn modelId="{562D0F99-BABB-46BE-9E55-66CAA171BE06}" srcId="{7B4D4743-0EF2-41CA-AB12-3EA108E27570}" destId="{26E9DC1F-F039-437D-AE4D-360109DBDA5F}" srcOrd="0" destOrd="0" parTransId="{9D7A23FE-B0AE-4540-AA6E-090B77F459B2}" sibTransId="{8B80AA79-269A-43E3-8D2D-760F864AE4A1}"/>
    <dgm:cxn modelId="{03751D0A-1CF1-4745-94DA-27AE66A8ABC2}" srcId="{A1EAEC7C-3513-4996-AA3B-86A34B3C9821}" destId="{DED66C90-A46A-4C46-8D90-DA5599B96C6B}" srcOrd="6" destOrd="0" parTransId="{DA56CECA-7576-4006-8397-BD3890FB6CA8}" sibTransId="{DFB4EFF4-B674-43C3-80A9-98C7C12A150F}"/>
    <dgm:cxn modelId="{D5966CB8-A548-41B2-BF8B-578D26476D00}" type="presOf" srcId="{A1EAEC7C-3513-4996-AA3B-86A34B3C9821}" destId="{A0CEA7C1-9EA1-46A9-A104-8477444617EC}" srcOrd="0" destOrd="0" presId="urn:microsoft.com/office/officeart/2005/8/layout/chevron1"/>
    <dgm:cxn modelId="{4CB625FF-2EEC-423C-BECF-7C0AC3BF442B}" srcId="{A1EAEC7C-3513-4996-AA3B-86A34B3C9821}" destId="{233B6E9B-E61A-47AC-9EBA-6C3693B7827F}" srcOrd="4" destOrd="0" parTransId="{93CC5592-36E7-469B-A23C-DF1E8833679F}" sibTransId="{692B8A98-5394-41D2-9401-DAC0E727F9CE}"/>
    <dgm:cxn modelId="{029B0031-81E9-4897-918D-B1FBA0E06A86}" type="presOf" srcId="{F51972F5-A89B-43F0-8492-60C2F84E4ABF}" destId="{11BBEDB1-A748-4459-A41D-BA4FF68B1966}" srcOrd="0" destOrd="0" presId="urn:microsoft.com/office/officeart/2005/8/layout/chevron1"/>
    <dgm:cxn modelId="{A1F5BA8F-DF97-49CE-AFAB-ED1B0B9413F0}" srcId="{233B6E9B-E61A-47AC-9EBA-6C3693B7827F}" destId="{B6405F32-01C3-40BA-B696-D26E4386A3B0}" srcOrd="0" destOrd="0" parTransId="{34A6ADBB-EF90-403A-89B2-550DB5AA91A7}" sibTransId="{49E39B38-331C-4B42-9D02-C5C31C99BF62}"/>
    <dgm:cxn modelId="{64D8801F-D5E3-4D93-BAB3-B4D24E781CCB}" srcId="{FDCC6149-7FAB-4E02-ACCC-7162AE8607BB}" destId="{79C5B479-61BF-4FBF-A6A9-BE9989D14077}" srcOrd="0" destOrd="0" parTransId="{4BA3A33F-9B18-4EBA-8729-ECFAB513C943}" sibTransId="{3EB8ECD2-AB40-45C8-A2C0-EDFE967891E6}"/>
    <dgm:cxn modelId="{6CA37EA7-2987-44B4-B10F-930F786B1B76}" srcId="{A1EAEC7C-3513-4996-AA3B-86A34B3C9821}" destId="{7DA6FF6D-3864-4532-BB2C-7ECFD8BDCDE6}" srcOrd="2" destOrd="0" parTransId="{3CDC7614-0A31-4E07-8C81-EC8CDC5C5CD8}" sibTransId="{C3FE5214-4F35-40DA-99B6-5E970C6D4E2D}"/>
    <dgm:cxn modelId="{1D290B33-072B-44C7-A4BD-7442A3072A6E}" type="presOf" srcId="{9734AE38-DE47-4932-87A4-D2D772C216F4}" destId="{BDFC8EC0-EDA2-4BEA-A450-1C8EA4DF31CB}" srcOrd="0" destOrd="0" presId="urn:microsoft.com/office/officeart/2005/8/layout/chevron1"/>
    <dgm:cxn modelId="{09AF4699-FDBD-4149-8E6D-EED3279F83B8}" type="presOf" srcId="{D7F4DD5F-558B-4453-A26B-40F14A00D1B7}" destId="{ECE29ED2-E7E1-4FD5-9444-B4A3FB70214C}" srcOrd="0" destOrd="0" presId="urn:microsoft.com/office/officeart/2005/8/layout/chevron1"/>
    <dgm:cxn modelId="{2C752AEF-BD47-454A-9AFF-5739F1E7FAE9}" type="presOf" srcId="{8B88F9FD-B7F6-47A2-9C70-7002208C2D45}" destId="{BDFC8EC0-EDA2-4BEA-A450-1C8EA4DF31CB}" srcOrd="0" destOrd="1" presId="urn:microsoft.com/office/officeart/2005/8/layout/chevron1"/>
    <dgm:cxn modelId="{752AE308-819A-4663-9DD1-523AC609A83C}" type="presOf" srcId="{DED66C90-A46A-4C46-8D90-DA5599B96C6B}" destId="{E16724B1-68E1-4B74-858F-9757DE04C2B2}" srcOrd="0" destOrd="0" presId="urn:microsoft.com/office/officeart/2005/8/layout/chevron1"/>
    <dgm:cxn modelId="{638365B7-68F7-442B-8383-4BDF480F8473}" type="presOf" srcId="{8A5E7FE0-77A1-4C03-AF63-61898BCE5674}" destId="{9D98E407-D67C-41B1-A1F0-33AC5BBB55F0}" srcOrd="0" destOrd="0" presId="urn:microsoft.com/office/officeart/2005/8/layout/chevron1"/>
    <dgm:cxn modelId="{BE9391F4-1389-4FA6-B20E-2A7F6C99FDFB}" srcId="{D7F4DD5F-558B-4453-A26B-40F14A00D1B7}" destId="{34FE4B48-D1F8-4D5A-A135-F8B6702A8B0C}" srcOrd="0" destOrd="0" parTransId="{B8E207FC-2FF2-4DA5-B21F-4F88EA8F2F6A}" sibTransId="{16178D83-1D11-48DC-9980-43EEC1D0A1CE}"/>
    <dgm:cxn modelId="{C39C124F-DF80-43B7-8507-FD551BBC3D4E}" srcId="{28B97F96-BB57-45CE-89CA-5CBFB63C448C}" destId="{064D270F-70A8-4F35-BB2F-C94C47DFC372}" srcOrd="0" destOrd="0" parTransId="{58C3378B-5EE0-4AF0-85F4-CCD3B139CEFF}" sibTransId="{AE522F10-6248-44E7-8914-DFD4ACB9E7D6}"/>
    <dgm:cxn modelId="{5DB17F4D-341A-4BB4-9CD7-922838BE50F0}" type="presOf" srcId="{FDCC6149-7FAB-4E02-ACCC-7162AE8607BB}" destId="{785A021F-5C67-45F2-8002-8ADB9C6A2E34}" srcOrd="0" destOrd="0" presId="urn:microsoft.com/office/officeart/2005/8/layout/chevron1"/>
    <dgm:cxn modelId="{4D2F85E3-87DF-48CD-944F-00AACA1FA714}" type="presOf" srcId="{28B97F96-BB57-45CE-89CA-5CBFB63C448C}" destId="{48A66836-DF6F-48FA-8FF5-ABF302473DED}" srcOrd="0" destOrd="0" presId="urn:microsoft.com/office/officeart/2005/8/layout/chevron1"/>
    <dgm:cxn modelId="{113377FC-8821-4D22-A366-FB53F35CB9E8}" srcId="{F51972F5-A89B-43F0-8492-60C2F84E4ABF}" destId="{8A039C68-B747-4347-A8EC-73A03869C825}" srcOrd="0" destOrd="0" parTransId="{AE8BDC88-D1A5-45F1-A6F4-41E3BD944399}" sibTransId="{E59C8C68-6E15-42BE-BDE9-8778C92FDAA7}"/>
    <dgm:cxn modelId="{947008A4-BEF0-4800-B93C-C2414F78C176}" srcId="{7DA6FF6D-3864-4532-BB2C-7ECFD8BDCDE6}" destId="{8B88F9FD-B7F6-47A2-9C70-7002208C2D45}" srcOrd="1" destOrd="0" parTransId="{A793962D-C19D-4086-97D0-97D34CB1B883}" sibTransId="{0D39A309-DA2D-4B2A-B2DB-E4602F94085C}"/>
    <dgm:cxn modelId="{B9DD5C2B-9D9E-4E48-8E5E-159EBA865DDB}" srcId="{A1EAEC7C-3513-4996-AA3B-86A34B3C9821}" destId="{9B3D4A6A-5C02-45FF-A8F0-1B8D55BA77FA}" srcOrd="0" destOrd="0" parTransId="{E0975E83-579B-437C-8AE2-101104B8111B}" sibTransId="{C869D06F-5E62-4698-B9CC-EE6893DC9CDF}"/>
    <dgm:cxn modelId="{C4571864-0A1C-4C9B-92AC-A6FA3AD98524}" type="presParOf" srcId="{A0CEA7C1-9EA1-46A9-A104-8477444617EC}" destId="{89C0A014-ECD1-446D-8C41-17B3C80F4A46}" srcOrd="0" destOrd="0" presId="urn:microsoft.com/office/officeart/2005/8/layout/chevron1"/>
    <dgm:cxn modelId="{42724BDA-B12C-4FF6-A51B-2B903090820B}" type="presParOf" srcId="{89C0A014-ECD1-446D-8C41-17B3C80F4A46}" destId="{8E552FE6-0F89-405C-99CA-3CA57E8B6965}" srcOrd="0" destOrd="0" presId="urn:microsoft.com/office/officeart/2005/8/layout/chevron1"/>
    <dgm:cxn modelId="{5DAE957D-19DD-4191-8455-1D1D95E00C65}" type="presParOf" srcId="{89C0A014-ECD1-446D-8C41-17B3C80F4A46}" destId="{3D18B6BE-FB60-4004-8B10-3324427CB080}" srcOrd="1" destOrd="0" presId="urn:microsoft.com/office/officeart/2005/8/layout/chevron1"/>
    <dgm:cxn modelId="{1AA5CF5C-3837-4421-BFB1-2BAA7E4F15F5}" type="presParOf" srcId="{A0CEA7C1-9EA1-46A9-A104-8477444617EC}" destId="{2516C00F-29E0-4A02-BF02-907D8E7F1B92}" srcOrd="1" destOrd="0" presId="urn:microsoft.com/office/officeart/2005/8/layout/chevron1"/>
    <dgm:cxn modelId="{DE6B7808-6D82-4336-9CE7-68E3F2E87448}" type="presParOf" srcId="{A0CEA7C1-9EA1-46A9-A104-8477444617EC}" destId="{BE9B27CC-5631-4DB1-8494-85FBD910C7E8}" srcOrd="2" destOrd="0" presId="urn:microsoft.com/office/officeart/2005/8/layout/chevron1"/>
    <dgm:cxn modelId="{BE96768C-4061-4D39-B1E2-D7C3A843C673}" type="presParOf" srcId="{BE9B27CC-5631-4DB1-8494-85FBD910C7E8}" destId="{ECE29ED2-E7E1-4FD5-9444-B4A3FB70214C}" srcOrd="0" destOrd="0" presId="urn:microsoft.com/office/officeart/2005/8/layout/chevron1"/>
    <dgm:cxn modelId="{8878C455-F8D9-4ED0-8796-C2279CCADF4D}" type="presParOf" srcId="{BE9B27CC-5631-4DB1-8494-85FBD910C7E8}" destId="{27D72899-FFAF-47EA-82CE-48DA4E683E33}" srcOrd="1" destOrd="0" presId="urn:microsoft.com/office/officeart/2005/8/layout/chevron1"/>
    <dgm:cxn modelId="{D80288B8-5BC1-49C4-B800-77D5C360A9F0}" type="presParOf" srcId="{A0CEA7C1-9EA1-46A9-A104-8477444617EC}" destId="{B97EA441-4A9A-4141-A296-8C4418BD0477}" srcOrd="3" destOrd="0" presId="urn:microsoft.com/office/officeart/2005/8/layout/chevron1"/>
    <dgm:cxn modelId="{8A5D51E6-328C-482F-9FC4-727B53A43F38}" type="presParOf" srcId="{A0CEA7C1-9EA1-46A9-A104-8477444617EC}" destId="{9CF0B5A4-563D-45C9-99A4-8DFEAAC02F3F}" srcOrd="4" destOrd="0" presId="urn:microsoft.com/office/officeart/2005/8/layout/chevron1"/>
    <dgm:cxn modelId="{503D47F0-C542-4E90-A48C-636E8138636D}" type="presParOf" srcId="{9CF0B5A4-563D-45C9-99A4-8DFEAAC02F3F}" destId="{FD758684-9A56-49AD-AC34-602EA49BEA62}" srcOrd="0" destOrd="0" presId="urn:microsoft.com/office/officeart/2005/8/layout/chevron1"/>
    <dgm:cxn modelId="{90A24D77-EFB8-47AD-8CFB-C29EF744BF6B}" type="presParOf" srcId="{9CF0B5A4-563D-45C9-99A4-8DFEAAC02F3F}" destId="{BDFC8EC0-EDA2-4BEA-A450-1C8EA4DF31CB}" srcOrd="1" destOrd="0" presId="urn:microsoft.com/office/officeart/2005/8/layout/chevron1"/>
    <dgm:cxn modelId="{CCF70B87-29F5-4CD0-BDA0-A5FAB01C323D}" type="presParOf" srcId="{A0CEA7C1-9EA1-46A9-A104-8477444617EC}" destId="{0B99BBE3-AAA8-4D0B-9C31-15C6EA349B2D}" srcOrd="5" destOrd="0" presId="urn:microsoft.com/office/officeart/2005/8/layout/chevron1"/>
    <dgm:cxn modelId="{75C0FC49-871C-471B-A1DA-F300B5A9B960}" type="presParOf" srcId="{A0CEA7C1-9EA1-46A9-A104-8477444617EC}" destId="{ED3CEFC7-9924-41D2-BEF0-D795DF32F8A0}" srcOrd="6" destOrd="0" presId="urn:microsoft.com/office/officeart/2005/8/layout/chevron1"/>
    <dgm:cxn modelId="{AEF334E8-1626-480A-8F47-2B83D63D4C07}" type="presParOf" srcId="{ED3CEFC7-9924-41D2-BEF0-D795DF32F8A0}" destId="{785A021F-5C67-45F2-8002-8ADB9C6A2E34}" srcOrd="0" destOrd="0" presId="urn:microsoft.com/office/officeart/2005/8/layout/chevron1"/>
    <dgm:cxn modelId="{7CCBC22C-A8AF-412F-8BF3-7CE7FACEEE89}" type="presParOf" srcId="{ED3CEFC7-9924-41D2-BEF0-D795DF32F8A0}" destId="{CC7489A3-4EA6-4EBB-8213-4969025E4950}" srcOrd="1" destOrd="0" presId="urn:microsoft.com/office/officeart/2005/8/layout/chevron1"/>
    <dgm:cxn modelId="{4D6072B0-BFAA-4601-92A3-9ACE4AABE92A}" type="presParOf" srcId="{A0CEA7C1-9EA1-46A9-A104-8477444617EC}" destId="{5496ADA5-EE6C-45BB-BA85-C838AF38FBEE}" srcOrd="7" destOrd="0" presId="urn:microsoft.com/office/officeart/2005/8/layout/chevron1"/>
    <dgm:cxn modelId="{2C168629-786F-4BBA-8EA7-FEB780CE94DE}" type="presParOf" srcId="{A0CEA7C1-9EA1-46A9-A104-8477444617EC}" destId="{DACE99CE-988E-4260-846B-1B9C718A802E}" srcOrd="8" destOrd="0" presId="urn:microsoft.com/office/officeart/2005/8/layout/chevron1"/>
    <dgm:cxn modelId="{4C8168B9-2284-4298-9A38-20F06E42B8F0}" type="presParOf" srcId="{DACE99CE-988E-4260-846B-1B9C718A802E}" destId="{A0B75610-E2C2-4584-877C-B0BE4FA3111C}" srcOrd="0" destOrd="0" presId="urn:microsoft.com/office/officeart/2005/8/layout/chevron1"/>
    <dgm:cxn modelId="{00ACF0DD-46E3-4D9D-A56A-68421D3D472E}" type="presParOf" srcId="{DACE99CE-988E-4260-846B-1B9C718A802E}" destId="{7F16D824-EB5C-480A-B579-38634A4DCA5B}" srcOrd="1" destOrd="0" presId="urn:microsoft.com/office/officeart/2005/8/layout/chevron1"/>
    <dgm:cxn modelId="{E3933173-DCD1-4DAE-B827-A79043CD6CC2}" type="presParOf" srcId="{A0CEA7C1-9EA1-46A9-A104-8477444617EC}" destId="{25D0F90E-63A5-4354-B980-4A242539EBE0}" srcOrd="9" destOrd="0" presId="urn:microsoft.com/office/officeart/2005/8/layout/chevron1"/>
    <dgm:cxn modelId="{BD87DE44-8D87-4F00-9F81-40ACD1952AA1}" type="presParOf" srcId="{A0CEA7C1-9EA1-46A9-A104-8477444617EC}" destId="{1B11919D-4892-4FFD-9218-67222F6B4690}" srcOrd="10" destOrd="0" presId="urn:microsoft.com/office/officeart/2005/8/layout/chevron1"/>
    <dgm:cxn modelId="{8B128E91-9C3E-4767-AEDA-E52E6285CCC0}" type="presParOf" srcId="{1B11919D-4892-4FFD-9218-67222F6B4690}" destId="{11BBEDB1-A748-4459-A41D-BA4FF68B1966}" srcOrd="0" destOrd="0" presId="urn:microsoft.com/office/officeart/2005/8/layout/chevron1"/>
    <dgm:cxn modelId="{CCF36398-12EC-4793-A992-A2EB0BD9516D}" type="presParOf" srcId="{1B11919D-4892-4FFD-9218-67222F6B4690}" destId="{B5471D42-3403-497B-8C64-AF80F75DA91E}" srcOrd="1" destOrd="0" presId="urn:microsoft.com/office/officeart/2005/8/layout/chevron1"/>
    <dgm:cxn modelId="{5661B2F0-AEF4-495A-ABB2-274976BF20B8}" type="presParOf" srcId="{A0CEA7C1-9EA1-46A9-A104-8477444617EC}" destId="{76523484-08EF-4A95-A88E-9701BACECF1D}" srcOrd="11" destOrd="0" presId="urn:microsoft.com/office/officeart/2005/8/layout/chevron1"/>
    <dgm:cxn modelId="{88F67B93-F71D-4B51-8E48-074466CB0152}" type="presParOf" srcId="{A0CEA7C1-9EA1-46A9-A104-8477444617EC}" destId="{8425E231-57B2-4133-8753-8730312ABDF6}" srcOrd="12" destOrd="0" presId="urn:microsoft.com/office/officeart/2005/8/layout/chevron1"/>
    <dgm:cxn modelId="{98F04DB1-E192-4310-9248-A4B5FA498F56}" type="presParOf" srcId="{8425E231-57B2-4133-8753-8730312ABDF6}" destId="{E16724B1-68E1-4B74-858F-9757DE04C2B2}" srcOrd="0" destOrd="0" presId="urn:microsoft.com/office/officeart/2005/8/layout/chevron1"/>
    <dgm:cxn modelId="{41F5ADB2-E583-476C-8A35-2B28F86376D5}" type="presParOf" srcId="{8425E231-57B2-4133-8753-8730312ABDF6}" destId="{611541C2-7467-4ED4-B1E9-99FBF7358365}" srcOrd="1" destOrd="0" presId="urn:microsoft.com/office/officeart/2005/8/layout/chevron1"/>
    <dgm:cxn modelId="{F350F3FA-F018-4448-952F-A64999C46D88}" type="presParOf" srcId="{A0CEA7C1-9EA1-46A9-A104-8477444617EC}" destId="{F58527F6-8BD2-4659-BB63-CED53AF0BB76}" srcOrd="13" destOrd="0" presId="urn:microsoft.com/office/officeart/2005/8/layout/chevron1"/>
    <dgm:cxn modelId="{35D40A40-C33F-43BE-8131-58C063DC8848}" type="presParOf" srcId="{A0CEA7C1-9EA1-46A9-A104-8477444617EC}" destId="{AA096AE7-D2C0-41DB-9ABF-8DBD9C4EF30F}" srcOrd="14" destOrd="0" presId="urn:microsoft.com/office/officeart/2005/8/layout/chevron1"/>
    <dgm:cxn modelId="{218DA251-5588-41CD-8812-ED008E295EE0}" type="presParOf" srcId="{AA096AE7-D2C0-41DB-9ABF-8DBD9C4EF30F}" destId="{103727DE-DC13-4976-8E3F-172520F76768}" srcOrd="0" destOrd="0" presId="urn:microsoft.com/office/officeart/2005/8/layout/chevron1"/>
    <dgm:cxn modelId="{8014775B-739E-4D37-9919-42D71A2AB54F}" type="presParOf" srcId="{AA096AE7-D2C0-41DB-9ABF-8DBD9C4EF30F}" destId="{442368BB-5D05-4F77-84B8-10F6D7E1B232}" srcOrd="1" destOrd="0" presId="urn:microsoft.com/office/officeart/2005/8/layout/chevron1"/>
    <dgm:cxn modelId="{221A2FEF-BD9A-421F-81B7-AB6A41A0F8E7}" type="presParOf" srcId="{A0CEA7C1-9EA1-46A9-A104-8477444617EC}" destId="{B8EEAFB1-EBCE-40D3-AB75-38F82E726DE0}" srcOrd="15" destOrd="0" presId="urn:microsoft.com/office/officeart/2005/8/layout/chevron1"/>
    <dgm:cxn modelId="{4B587B63-E10C-4495-998D-3D91F3B30641}" type="presParOf" srcId="{A0CEA7C1-9EA1-46A9-A104-8477444617EC}" destId="{90DDE2A5-D6E9-4414-B8C3-CEE241C28314}" srcOrd="16" destOrd="0" presId="urn:microsoft.com/office/officeart/2005/8/layout/chevron1"/>
    <dgm:cxn modelId="{4CE9067B-A6A8-4D5F-BD6E-D70C877E82B6}" type="presParOf" srcId="{90DDE2A5-D6E9-4414-B8C3-CEE241C28314}" destId="{FE0C8B60-1EB8-4899-8B43-166E49F2C975}" srcOrd="0" destOrd="0" presId="urn:microsoft.com/office/officeart/2005/8/layout/chevron1"/>
    <dgm:cxn modelId="{7585309C-3237-4D5C-8A57-B1DF5A2E7D5F}" type="presParOf" srcId="{90DDE2A5-D6E9-4414-B8C3-CEE241C28314}" destId="{9D98E407-D67C-41B1-A1F0-33AC5BBB55F0}" srcOrd="1" destOrd="0" presId="urn:microsoft.com/office/officeart/2005/8/layout/chevron1"/>
    <dgm:cxn modelId="{0968FEC6-698D-4E1C-A817-64486F93D2F9}" type="presParOf" srcId="{A0CEA7C1-9EA1-46A9-A104-8477444617EC}" destId="{D54A1201-2E56-4A87-9D99-A8093B116FB6}" srcOrd="17" destOrd="0" presId="urn:microsoft.com/office/officeart/2005/8/layout/chevron1"/>
    <dgm:cxn modelId="{FA52D189-0705-4F39-93C2-FAD9E427C9EE}" type="presParOf" srcId="{A0CEA7C1-9EA1-46A9-A104-8477444617EC}" destId="{F1E2E49C-F2DF-4ABB-B79E-80F38EBA02C7}" srcOrd="18" destOrd="0" presId="urn:microsoft.com/office/officeart/2005/8/layout/chevron1"/>
    <dgm:cxn modelId="{7175B10E-6282-473B-85E5-7D0091C69C67}" type="presParOf" srcId="{F1E2E49C-F2DF-4ABB-B79E-80F38EBA02C7}" destId="{48A66836-DF6F-48FA-8FF5-ABF302473DED}" srcOrd="0" destOrd="0" presId="urn:microsoft.com/office/officeart/2005/8/layout/chevron1"/>
    <dgm:cxn modelId="{D5C892B1-C37C-4A4B-83C9-326DBD94DD2D}" type="presParOf" srcId="{F1E2E49C-F2DF-4ABB-B79E-80F38EBA02C7}" destId="{73821769-CD96-4176-8409-242F98D67951}" srcOrd="1" destOrd="0" presId="urn:microsoft.com/office/officeart/2005/8/layout/chevron1"/>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layout2.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1804"/>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970938" y="0"/>
            <a:ext cx="3037840" cy="461804"/>
          </a:xfrm>
          <a:prstGeom prst="rect">
            <a:avLst/>
          </a:prstGeom>
        </p:spPr>
        <p:txBody>
          <a:bodyPr vert="horz" lIns="91440" tIns="45720" rIns="91440" bIns="45720" rtlCol="0"/>
          <a:lstStyle>
            <a:lvl1pPr algn="r">
              <a:defRPr sz="1200"/>
            </a:lvl1pPr>
          </a:lstStyle>
          <a:p>
            <a:fld id="{CEA71182-3045-4CA8-A713-BCC02E668E20}" type="datetimeFigureOut">
              <a:rPr lang="en-US" smtClean="0"/>
              <a:pPr/>
              <a:t>8/15/2017</a:t>
            </a:fld>
            <a:endParaRPr lang="en-US"/>
          </a:p>
        </p:txBody>
      </p:sp>
      <p:sp>
        <p:nvSpPr>
          <p:cNvPr id="4" name="Slide Image Placeholder 3"/>
          <p:cNvSpPr>
            <a:spLocks noGrp="1" noRot="1" noChangeAspect="1"/>
          </p:cNvSpPr>
          <p:nvPr>
            <p:ph type="sldImg" idx="2"/>
          </p:nvPr>
        </p:nvSpPr>
        <p:spPr>
          <a:xfrm>
            <a:off x="1195388" y="692150"/>
            <a:ext cx="4619625" cy="3463925"/>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701040" y="4387136"/>
            <a:ext cx="5608320" cy="4156234"/>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772669"/>
            <a:ext cx="3037840" cy="461804"/>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970938" y="8772669"/>
            <a:ext cx="3037840" cy="461804"/>
          </a:xfrm>
          <a:prstGeom prst="rect">
            <a:avLst/>
          </a:prstGeom>
        </p:spPr>
        <p:txBody>
          <a:bodyPr vert="horz" lIns="91440" tIns="45720" rIns="91440" bIns="45720" rtlCol="0" anchor="b"/>
          <a:lstStyle>
            <a:lvl1pPr algn="r">
              <a:defRPr sz="1200"/>
            </a:lvl1pPr>
          </a:lstStyle>
          <a:p>
            <a:fld id="{E2EA25F3-31C7-4D03-9901-5D34FD836AED}" type="slidenum">
              <a:rPr lang="en-US" smtClean="0"/>
              <a:pPr/>
              <a:t>‹#›</a:t>
            </a:fld>
            <a:endParaRPr lang="en-US"/>
          </a:p>
        </p:txBody>
      </p:sp>
    </p:spTree>
    <p:extLst>
      <p:ext uri="{BB962C8B-B14F-4D97-AF65-F5344CB8AC3E}">
        <p14:creationId xmlns:p14="http://schemas.microsoft.com/office/powerpoint/2010/main" val="126193227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400" dirty="0"/>
          </a:p>
        </p:txBody>
      </p:sp>
      <p:sp>
        <p:nvSpPr>
          <p:cNvPr id="4" name="Slide Number Placeholder 3"/>
          <p:cNvSpPr>
            <a:spLocks noGrp="1"/>
          </p:cNvSpPr>
          <p:nvPr>
            <p:ph type="sldNum" sz="quarter" idx="10"/>
          </p:nvPr>
        </p:nvSpPr>
        <p:spPr/>
        <p:txBody>
          <a:bodyPr/>
          <a:lstStyle/>
          <a:p>
            <a:fld id="{E2EA25F3-31C7-4D03-9901-5D34FD836AED}" type="slidenum">
              <a:rPr lang="en-US" smtClean="0"/>
              <a:pPr/>
              <a:t>2</a:t>
            </a:fld>
            <a:endParaRPr lang="en-US"/>
          </a:p>
        </p:txBody>
      </p:sp>
    </p:spTree>
    <p:extLst>
      <p:ext uri="{BB962C8B-B14F-4D97-AF65-F5344CB8AC3E}">
        <p14:creationId xmlns:p14="http://schemas.microsoft.com/office/powerpoint/2010/main" val="312264521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This</a:t>
            </a:r>
            <a:r>
              <a:rPr lang="en-US" baseline="0" dirty="0" smtClean="0"/>
              <a:t> slide shows based on County, where residents go for healthcare.  Given that PMH pulls heavily from Fannin, Gilmer and Pickens, and knowing their population numbers, payor mix, higher poverty rate, demonstrates that lower reimbursement will continue on into the future.</a:t>
            </a:r>
          </a:p>
          <a:p>
            <a:endParaRPr lang="en-US" baseline="0" dirty="0" smtClean="0"/>
          </a:p>
          <a:p>
            <a:endParaRPr lang="en-US" b="1" baseline="0" dirty="0" smtClean="0"/>
          </a:p>
          <a:p>
            <a:pPr marL="0" marR="0" lvl="0" indent="0" algn="l" defTabSz="914400" rtl="0" eaLnBrk="1" fontAlgn="auto" latinLnBrk="0" hangingPunct="1">
              <a:lnSpc>
                <a:spcPct val="100000"/>
              </a:lnSpc>
              <a:spcBef>
                <a:spcPts val="0"/>
              </a:spcBef>
              <a:spcAft>
                <a:spcPts val="0"/>
              </a:spcAft>
              <a:buClrTx/>
              <a:buSzTx/>
              <a:buFontTx/>
              <a:buNone/>
              <a:tabLst/>
              <a:defRPr/>
            </a:pPr>
            <a:r>
              <a:rPr lang="en-US" b="1" baseline="0" dirty="0" smtClean="0"/>
              <a:t>You heard from Jimmy Lewis, Home Town Health that a hospital needs a service area… of 40,000 to be sustainable. </a:t>
            </a:r>
            <a:endParaRPr lang="en-US" b="1" dirty="0" smtClean="0"/>
          </a:p>
          <a:p>
            <a:endParaRPr lang="en-US" dirty="0"/>
          </a:p>
        </p:txBody>
      </p:sp>
      <p:sp>
        <p:nvSpPr>
          <p:cNvPr id="4" name="Slide Number Placeholder 3"/>
          <p:cNvSpPr>
            <a:spLocks noGrp="1"/>
          </p:cNvSpPr>
          <p:nvPr>
            <p:ph type="sldNum" sz="quarter" idx="10"/>
          </p:nvPr>
        </p:nvSpPr>
        <p:spPr/>
        <p:txBody>
          <a:bodyPr/>
          <a:lstStyle/>
          <a:p>
            <a:fld id="{CDCA89BA-01DE-4AC0-8203-CFA0EC409E76}" type="slidenum">
              <a:rPr lang="en-US" smtClean="0"/>
              <a:pPr/>
              <a:t>11</a:t>
            </a:fld>
            <a:endParaRPr lang="en-US" dirty="0"/>
          </a:p>
        </p:txBody>
      </p:sp>
    </p:spTree>
    <p:extLst>
      <p:ext uri="{BB962C8B-B14F-4D97-AF65-F5344CB8AC3E}">
        <p14:creationId xmlns:p14="http://schemas.microsoft.com/office/powerpoint/2010/main" val="135572662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DCA89BA-01DE-4AC0-8203-CFA0EC409E76}" type="slidenum">
              <a:rPr lang="en-US" smtClean="0"/>
              <a:pPr/>
              <a:t>12</a:t>
            </a:fld>
            <a:endParaRPr lang="en-US" dirty="0"/>
          </a:p>
        </p:txBody>
      </p:sp>
    </p:spTree>
    <p:extLst>
      <p:ext uri="{BB962C8B-B14F-4D97-AF65-F5344CB8AC3E}">
        <p14:creationId xmlns:p14="http://schemas.microsoft.com/office/powerpoint/2010/main" val="60107214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DCA89BA-01DE-4AC0-8203-CFA0EC409E76}" type="slidenum">
              <a:rPr lang="en-US" smtClean="0"/>
              <a:pPr/>
              <a:t>13</a:t>
            </a:fld>
            <a:endParaRPr lang="en-US" dirty="0"/>
          </a:p>
        </p:txBody>
      </p:sp>
    </p:spTree>
    <p:extLst>
      <p:ext uri="{BB962C8B-B14F-4D97-AF65-F5344CB8AC3E}">
        <p14:creationId xmlns:p14="http://schemas.microsoft.com/office/powerpoint/2010/main" val="208792685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pPr marL="171450" marR="0" lvl="0" indent="-171450" algn="l" defTabSz="914400" rtl="0" eaLnBrk="1" fontAlgn="auto" latinLnBrk="0" hangingPunct="1">
              <a:lnSpc>
                <a:spcPct val="100000"/>
              </a:lnSpc>
              <a:spcBef>
                <a:spcPts val="900"/>
              </a:spcBef>
              <a:spcAft>
                <a:spcPts val="0"/>
              </a:spcAft>
              <a:buClr>
                <a:srgbClr val="C00000"/>
              </a:buClr>
              <a:buSzTx/>
              <a:buFont typeface="Arial" panose="020B0604020202020204" pitchFamily="34" charset="0"/>
              <a:buChar char="•"/>
              <a:tabLst/>
              <a:defRPr/>
            </a:pPr>
            <a:r>
              <a:rPr lang="en-US" sz="1200" dirty="0" smtClean="0">
                <a:latin typeface="Arial Narrow" panose="020B0606020202030204" pitchFamily="34" charset="0"/>
              </a:rPr>
              <a:t>The process of implementing this Freestanding ER was extensive and included many layers of approvals dependent upon a number of domino effects from Local, State and Federal agencies. </a:t>
            </a:r>
            <a:r>
              <a:rPr lang="en-US" baseline="0" dirty="0" smtClean="0"/>
              <a:t>Once we received the approval to construct, it took 5 ½ month to open. </a:t>
            </a:r>
          </a:p>
          <a:p>
            <a:pPr marL="171450" marR="0" lvl="0" indent="-171450" algn="l" defTabSz="914400" rtl="0" eaLnBrk="1" fontAlgn="auto" latinLnBrk="0" hangingPunct="1">
              <a:lnSpc>
                <a:spcPct val="100000"/>
              </a:lnSpc>
              <a:spcBef>
                <a:spcPts val="900"/>
              </a:spcBef>
              <a:spcAft>
                <a:spcPts val="0"/>
              </a:spcAft>
              <a:buClr>
                <a:srgbClr val="C00000"/>
              </a:buClr>
              <a:buSzTx/>
              <a:buFont typeface="Arial" panose="020B0604020202020204" pitchFamily="34" charset="0"/>
              <a:buChar char="•"/>
              <a:tabLst/>
              <a:defRPr/>
            </a:pPr>
            <a:endParaRPr lang="en-US" sz="1200" dirty="0" smtClean="0">
              <a:latin typeface="Arial Narrow" panose="020B0606020202030204" pitchFamily="34" charset="0"/>
            </a:endParaRPr>
          </a:p>
          <a:p>
            <a:pPr marL="171450" indent="-171450">
              <a:spcBef>
                <a:spcPts val="900"/>
              </a:spcBef>
              <a:buClr>
                <a:srgbClr val="C00000"/>
              </a:buClr>
              <a:buFont typeface="Arial" panose="020B0604020202020204" pitchFamily="34" charset="0"/>
              <a:buChar char="•"/>
            </a:pPr>
            <a:r>
              <a:rPr lang="en-US" sz="1200" dirty="0" smtClean="0">
                <a:solidFill>
                  <a:srgbClr val="CC0000"/>
                </a:solidFill>
                <a:latin typeface="Arial Narrow" panose="020B0606020202030204" pitchFamily="34" charset="0"/>
              </a:rPr>
              <a:t>In less than 2 months from opening, the ER was able to save a 25-year old man who arrived with a STEMI.  The patient coded upon arrival and the ER team worked on him for 1 ½ hours before he was stable enough to be transported by helicopter to Piedmont Atlanta.  In 3 weeks, the patient walked out of Piedmont Atlanta alive and well.</a:t>
            </a:r>
          </a:p>
          <a:p>
            <a:endParaRPr lang="en-US" dirty="0"/>
          </a:p>
        </p:txBody>
      </p:sp>
      <p:sp>
        <p:nvSpPr>
          <p:cNvPr id="4" name="Slide Number Placeholder 3"/>
          <p:cNvSpPr>
            <a:spLocks noGrp="1"/>
          </p:cNvSpPr>
          <p:nvPr>
            <p:ph type="sldNum" sz="quarter" idx="10"/>
          </p:nvPr>
        </p:nvSpPr>
        <p:spPr/>
        <p:txBody>
          <a:bodyPr/>
          <a:lstStyle/>
          <a:p>
            <a:fld id="{CDCA89BA-01DE-4AC0-8203-CFA0EC409E76}" type="slidenum">
              <a:rPr lang="en-US" smtClean="0"/>
              <a:pPr/>
              <a:t>14</a:t>
            </a:fld>
            <a:endParaRPr lang="en-US" dirty="0"/>
          </a:p>
        </p:txBody>
      </p:sp>
    </p:spTree>
    <p:extLst>
      <p:ext uri="{BB962C8B-B14F-4D97-AF65-F5344CB8AC3E}">
        <p14:creationId xmlns:p14="http://schemas.microsoft.com/office/powerpoint/2010/main" val="151784586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695325" lvl="1" indent="-295275">
              <a:spcBef>
                <a:spcPts val="600"/>
              </a:spcBef>
              <a:buClr>
                <a:srgbClr val="C00000"/>
              </a:buClr>
              <a:buFont typeface="Wingdings" panose="05000000000000000000" pitchFamily="2" charset="2"/>
              <a:buChar char="Ø"/>
            </a:pPr>
            <a:r>
              <a:rPr lang="en-US" sz="1700" dirty="0" smtClean="0">
                <a:latin typeface="Arial Narrow" panose="020B0606020202030204" pitchFamily="34" charset="0"/>
              </a:rPr>
              <a:t>Piedmont would be able to secure the CON based on current law, but would still need to apply for a new license. </a:t>
            </a:r>
          </a:p>
          <a:p>
            <a:pPr marL="695325" lvl="1" indent="-295275">
              <a:spcBef>
                <a:spcPts val="600"/>
              </a:spcBef>
              <a:buClr>
                <a:srgbClr val="C00000"/>
              </a:buClr>
              <a:buFont typeface="Wingdings" panose="05000000000000000000" pitchFamily="2" charset="2"/>
              <a:buChar char="Ø"/>
            </a:pPr>
            <a:r>
              <a:rPr lang="en-US" sz="1700" dirty="0" smtClean="0">
                <a:latin typeface="Arial Narrow" panose="020B0606020202030204" pitchFamily="34" charset="0"/>
              </a:rPr>
              <a:t>For obvious economic reasons, it would behoove Piedmont to consolidate services already offered in the community and County.  If Piedmont were to pursue this, then it would be necessary to file a CON as a sole provider serving two counties and demonstrate need (18 to 24+ month process).  </a:t>
            </a:r>
          </a:p>
          <a:p>
            <a:endParaRPr lang="en-US" dirty="0"/>
          </a:p>
        </p:txBody>
      </p:sp>
      <p:sp>
        <p:nvSpPr>
          <p:cNvPr id="4" name="Slide Number Placeholder 3"/>
          <p:cNvSpPr>
            <a:spLocks noGrp="1"/>
          </p:cNvSpPr>
          <p:nvPr>
            <p:ph type="sldNum" sz="quarter" idx="10"/>
          </p:nvPr>
        </p:nvSpPr>
        <p:spPr/>
        <p:txBody>
          <a:bodyPr/>
          <a:lstStyle/>
          <a:p>
            <a:fld id="{CDCA89BA-01DE-4AC0-8203-CFA0EC409E76}" type="slidenum">
              <a:rPr lang="en-US" smtClean="0"/>
              <a:pPr/>
              <a:t>15</a:t>
            </a:fld>
            <a:endParaRPr lang="en-US" dirty="0"/>
          </a:p>
        </p:txBody>
      </p:sp>
    </p:spTree>
    <p:extLst>
      <p:ext uri="{BB962C8B-B14F-4D97-AF65-F5344CB8AC3E}">
        <p14:creationId xmlns:p14="http://schemas.microsoft.com/office/powerpoint/2010/main" val="291253510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DCA89BA-01DE-4AC0-8203-CFA0EC409E76}" type="slidenum">
              <a:rPr lang="en-US" smtClean="0"/>
              <a:pPr/>
              <a:t>16</a:t>
            </a:fld>
            <a:endParaRPr lang="en-US" dirty="0"/>
          </a:p>
        </p:txBody>
      </p:sp>
    </p:spTree>
    <p:extLst>
      <p:ext uri="{BB962C8B-B14F-4D97-AF65-F5344CB8AC3E}">
        <p14:creationId xmlns:p14="http://schemas.microsoft.com/office/powerpoint/2010/main" val="90637938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DCA89BA-01DE-4AC0-8203-CFA0EC409E76}" type="slidenum">
              <a:rPr lang="en-US" smtClean="0"/>
              <a:pPr/>
              <a:t>17</a:t>
            </a:fld>
            <a:endParaRPr lang="en-US" dirty="0"/>
          </a:p>
        </p:txBody>
      </p:sp>
    </p:spTree>
    <p:extLst>
      <p:ext uri="{BB962C8B-B14F-4D97-AF65-F5344CB8AC3E}">
        <p14:creationId xmlns:p14="http://schemas.microsoft.com/office/powerpoint/2010/main" val="104796295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DCA89BA-01DE-4AC0-8203-CFA0EC409E76}" type="slidenum">
              <a:rPr lang="en-US" smtClean="0"/>
              <a:pPr/>
              <a:t>18</a:t>
            </a:fld>
            <a:endParaRPr lang="en-US" dirty="0"/>
          </a:p>
        </p:txBody>
      </p:sp>
    </p:spTree>
    <p:extLst>
      <p:ext uri="{BB962C8B-B14F-4D97-AF65-F5344CB8AC3E}">
        <p14:creationId xmlns:p14="http://schemas.microsoft.com/office/powerpoint/2010/main" val="220134193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dirty="0" smtClean="0"/>
              <a:t>The</a:t>
            </a:r>
            <a:r>
              <a:rPr lang="en-US" baseline="0" dirty="0" smtClean="0"/>
              <a:t> State must provide additional c</a:t>
            </a:r>
            <a:r>
              <a:rPr lang="en-US" dirty="0" smtClean="0"/>
              <a:t>larification</a:t>
            </a:r>
            <a:r>
              <a:rPr lang="en-US" baseline="0" dirty="0" smtClean="0"/>
              <a:t> to these d</a:t>
            </a:r>
            <a:r>
              <a:rPr lang="en-US" dirty="0" smtClean="0"/>
              <a:t>efinitions if approved:</a:t>
            </a:r>
          </a:p>
          <a:p>
            <a:pPr lvl="1"/>
            <a:r>
              <a:rPr lang="en-US" sz="2000" dirty="0" smtClean="0"/>
              <a:t>Define a micro-hospital (bed size, services offered)</a:t>
            </a:r>
          </a:p>
          <a:p>
            <a:pPr lvl="1"/>
            <a:r>
              <a:rPr lang="en-US" sz="2000" dirty="0" smtClean="0"/>
              <a:t>Define a “acquiring” hospital (i.e., if part of a system, license can only move to the hospital that is located in the adjacent county)</a:t>
            </a:r>
            <a:endParaRPr lang="en-US" sz="1200" b="1" dirty="0" smtClean="0"/>
          </a:p>
          <a:p>
            <a:pPr lvl="0"/>
            <a:r>
              <a:rPr lang="en-US" sz="1200" b="1" dirty="0" smtClean="0"/>
              <a:t>Additional</a:t>
            </a:r>
            <a:r>
              <a:rPr lang="en-US" sz="1200" b="1" baseline="0" dirty="0" smtClean="0"/>
              <a:t> </a:t>
            </a:r>
            <a:r>
              <a:rPr lang="en-US" b="1" dirty="0" smtClean="0"/>
              <a:t>Concerns:</a:t>
            </a:r>
            <a:endParaRPr lang="en-US" dirty="0" smtClean="0"/>
          </a:p>
          <a:p>
            <a:pPr lvl="0"/>
            <a:r>
              <a:rPr lang="en-US" dirty="0" smtClean="0"/>
              <a:t>Rules and history for classification as a Micro Hospital by CMS seem conflicting.  It is our understanding that in order to classify as a Hospital greater than ½ of revenue needs to originate from inpatient stay.  If the goal of this legislation is to establish a facility that is primarily an ED with minimal beds we will need to be clear as to any additional regulatory issues.</a:t>
            </a:r>
          </a:p>
          <a:p>
            <a:endParaRPr lang="en-US" dirty="0"/>
          </a:p>
        </p:txBody>
      </p:sp>
      <p:sp>
        <p:nvSpPr>
          <p:cNvPr id="4" name="Slide Number Placeholder 3"/>
          <p:cNvSpPr>
            <a:spLocks noGrp="1"/>
          </p:cNvSpPr>
          <p:nvPr>
            <p:ph type="sldNum" sz="quarter" idx="10"/>
          </p:nvPr>
        </p:nvSpPr>
        <p:spPr/>
        <p:txBody>
          <a:bodyPr/>
          <a:lstStyle/>
          <a:p>
            <a:fld id="{CDCA89BA-01DE-4AC0-8203-CFA0EC409E76}" type="slidenum">
              <a:rPr lang="en-US" smtClean="0"/>
              <a:pPr/>
              <a:t>19</a:t>
            </a:fld>
            <a:endParaRPr lang="en-US" dirty="0"/>
          </a:p>
        </p:txBody>
      </p:sp>
    </p:spTree>
    <p:extLst>
      <p:ext uri="{BB962C8B-B14F-4D97-AF65-F5344CB8AC3E}">
        <p14:creationId xmlns:p14="http://schemas.microsoft.com/office/powerpoint/2010/main" val="85725435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ts val="600"/>
              </a:spcBef>
              <a:buClr>
                <a:srgbClr val="C00000"/>
              </a:buClr>
              <a:buSzPct val="80000"/>
              <a:buFont typeface="Arial" panose="020B0604020202020204" pitchFamily="34" charset="0"/>
              <a:buChar char="•"/>
              <a:tabLst>
                <a:tab pos="7207250" algn="l"/>
              </a:tabLst>
            </a:pPr>
            <a:r>
              <a:rPr lang="en-US" sz="1200" dirty="0" smtClean="0">
                <a:latin typeface="Arial Narrow" panose="020B0606020202030204" pitchFamily="34" charset="0"/>
              </a:rPr>
              <a:t>Define a micro-hospital (bed size, services offered)</a:t>
            </a:r>
          </a:p>
          <a:p>
            <a:pPr>
              <a:spcBef>
                <a:spcPts val="600"/>
              </a:spcBef>
              <a:buClr>
                <a:srgbClr val="C00000"/>
              </a:buClr>
              <a:buSzPct val="80000"/>
              <a:buFont typeface="Arial" panose="020B0604020202020204" pitchFamily="34" charset="0"/>
              <a:buNone/>
              <a:tabLst>
                <a:tab pos="7207250" algn="l"/>
              </a:tabLst>
            </a:pPr>
            <a:endParaRPr lang="en-US" sz="1200" dirty="0" smtClean="0">
              <a:latin typeface="Arial Narrow" panose="020B0606020202030204" pitchFamily="34" charset="0"/>
            </a:endParaRPr>
          </a:p>
          <a:p>
            <a:pPr>
              <a:spcBef>
                <a:spcPts val="600"/>
              </a:spcBef>
              <a:buClr>
                <a:srgbClr val="C00000"/>
              </a:buClr>
              <a:buSzPct val="80000"/>
              <a:buFont typeface="Arial" panose="020B0604020202020204" pitchFamily="34" charset="0"/>
              <a:buChar char="•"/>
              <a:tabLst>
                <a:tab pos="7207250" algn="l"/>
              </a:tabLst>
            </a:pPr>
            <a:r>
              <a:rPr lang="en-US" sz="1200" dirty="0" smtClean="0">
                <a:latin typeface="Arial Narrow" panose="020B0606020202030204" pitchFamily="34" charset="0"/>
              </a:rPr>
              <a:t>Define a “acquiring” hospital (i.e., if part of a system, license can only move to the hospital that is located in the contiguous county)</a:t>
            </a:r>
          </a:p>
          <a:p>
            <a:pPr>
              <a:spcBef>
                <a:spcPts val="600"/>
              </a:spcBef>
              <a:buClr>
                <a:srgbClr val="C00000"/>
              </a:buClr>
              <a:buSzPct val="80000"/>
              <a:buFont typeface="Arial" panose="020B0604020202020204" pitchFamily="34" charset="0"/>
              <a:buNone/>
              <a:tabLst>
                <a:tab pos="7207250" algn="l"/>
              </a:tabLst>
            </a:pPr>
            <a:endParaRPr lang="en-US" sz="1200" b="1" dirty="0" smtClean="0">
              <a:latin typeface="Arial Narrow" panose="020B0606020202030204" pitchFamily="34" charset="0"/>
            </a:endParaRPr>
          </a:p>
          <a:p>
            <a:pPr>
              <a:spcBef>
                <a:spcPts val="600"/>
              </a:spcBef>
              <a:buClr>
                <a:srgbClr val="C00000"/>
              </a:buClr>
              <a:buSzPct val="80000"/>
              <a:buFont typeface="Arial" panose="020B0604020202020204" pitchFamily="34" charset="0"/>
              <a:buChar char="•"/>
              <a:tabLst>
                <a:tab pos="7207250" algn="l"/>
              </a:tabLst>
            </a:pPr>
            <a:r>
              <a:rPr lang="en-US" sz="1200" dirty="0" smtClean="0">
                <a:latin typeface="Arial Narrow" panose="020B0606020202030204" pitchFamily="34" charset="0"/>
              </a:rPr>
              <a:t>Develop legislative or regulatory solution to assist rural hospitals in providing basic acute care services and stabilizing emergency services </a:t>
            </a:r>
          </a:p>
          <a:p>
            <a:pPr>
              <a:spcBef>
                <a:spcPts val="600"/>
              </a:spcBef>
              <a:buClr>
                <a:srgbClr val="C00000"/>
              </a:buClr>
              <a:buSzPct val="80000"/>
              <a:buFont typeface="Arial" panose="020B0604020202020204" pitchFamily="34" charset="0"/>
              <a:buNone/>
              <a:tabLst>
                <a:tab pos="7207250" algn="l"/>
              </a:tabLst>
            </a:pPr>
            <a:endParaRPr lang="en-US" sz="1200" dirty="0" smtClean="0">
              <a:latin typeface="Arial Narrow" panose="020B0606020202030204" pitchFamily="34" charset="0"/>
            </a:endParaRPr>
          </a:p>
          <a:p>
            <a:pPr>
              <a:spcBef>
                <a:spcPts val="600"/>
              </a:spcBef>
              <a:buClr>
                <a:srgbClr val="C00000"/>
              </a:buClr>
              <a:buSzPct val="80000"/>
              <a:buFont typeface="Arial" panose="020B0604020202020204" pitchFamily="34" charset="0"/>
              <a:buChar char="•"/>
              <a:tabLst>
                <a:tab pos="7207250" algn="l"/>
              </a:tabLst>
            </a:pPr>
            <a:r>
              <a:rPr lang="en-US" sz="1200" dirty="0" smtClean="0">
                <a:latin typeface="Arial Narrow" panose="020B0606020202030204" pitchFamily="34" charset="0"/>
              </a:rPr>
              <a:t>Decrease the cycle time for developing services in a rural area (i.e., CON, Bed License)</a:t>
            </a:r>
          </a:p>
          <a:p>
            <a:endParaRPr lang="en-US" dirty="0"/>
          </a:p>
        </p:txBody>
      </p:sp>
      <p:sp>
        <p:nvSpPr>
          <p:cNvPr id="4" name="Slide Number Placeholder 3"/>
          <p:cNvSpPr>
            <a:spLocks noGrp="1"/>
          </p:cNvSpPr>
          <p:nvPr>
            <p:ph type="sldNum" sz="quarter" idx="10"/>
          </p:nvPr>
        </p:nvSpPr>
        <p:spPr/>
        <p:txBody>
          <a:bodyPr/>
          <a:lstStyle/>
          <a:p>
            <a:fld id="{CDCA89BA-01DE-4AC0-8203-CFA0EC409E76}" type="slidenum">
              <a:rPr lang="en-US" smtClean="0"/>
              <a:pPr/>
              <a:t>20</a:t>
            </a:fld>
            <a:endParaRPr lang="en-US" dirty="0"/>
          </a:p>
        </p:txBody>
      </p:sp>
    </p:spTree>
    <p:extLst>
      <p:ext uri="{BB962C8B-B14F-4D97-AF65-F5344CB8AC3E}">
        <p14:creationId xmlns:p14="http://schemas.microsoft.com/office/powerpoint/2010/main" val="44838982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85750" indent="-285750">
              <a:buFont typeface="Arial" panose="020B0604020202020204" pitchFamily="34" charset="0"/>
              <a:buChar char="•"/>
            </a:pPr>
            <a:r>
              <a:rPr lang="en-US" sz="1400" dirty="0" smtClean="0"/>
              <a:t>Overall goal of the presentation is to tell a little about Piedmont Mountainside Hospital, its success</a:t>
            </a:r>
            <a:r>
              <a:rPr lang="en-US" sz="1400" baseline="0" dirty="0" smtClean="0"/>
              <a:t> to-date and lead into why it has been possible.  </a:t>
            </a:r>
          </a:p>
          <a:p>
            <a:pPr marL="0" indent="0">
              <a:buFont typeface="Arial" panose="020B0604020202020204" pitchFamily="34" charset="0"/>
              <a:buNone/>
            </a:pPr>
            <a:endParaRPr lang="en-US" sz="1400" baseline="0" dirty="0" smtClean="0"/>
          </a:p>
        </p:txBody>
      </p:sp>
      <p:sp>
        <p:nvSpPr>
          <p:cNvPr id="4" name="Slide Number Placeholder 3"/>
          <p:cNvSpPr>
            <a:spLocks noGrp="1"/>
          </p:cNvSpPr>
          <p:nvPr>
            <p:ph type="sldNum" sz="quarter" idx="10"/>
          </p:nvPr>
        </p:nvSpPr>
        <p:spPr/>
        <p:txBody>
          <a:bodyPr/>
          <a:lstStyle/>
          <a:p>
            <a:fld id="{E2EA25F3-31C7-4D03-9901-5D34FD836AED}" type="slidenum">
              <a:rPr lang="en-US" smtClean="0"/>
              <a:pPr/>
              <a:t>3</a:t>
            </a:fld>
            <a:endParaRPr lang="en-US"/>
          </a:p>
        </p:txBody>
      </p:sp>
    </p:spTree>
    <p:extLst>
      <p:ext uri="{BB962C8B-B14F-4D97-AF65-F5344CB8AC3E}">
        <p14:creationId xmlns:p14="http://schemas.microsoft.com/office/powerpoint/2010/main" val="385713612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10000"/>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400" dirty="0" smtClean="0"/>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400" baseline="0" dirty="0" smtClean="0"/>
              <a:t>You heard from Jimmy Lewis, Home Town Health that a hospital needs a service area of at least 40,000 </a:t>
            </a:r>
            <a:r>
              <a:rPr lang="en-US" sz="1400" dirty="0" smtClean="0">
                <a:latin typeface="Arial Narrow" panose="020B0606020202030204" pitchFamily="34" charset="0"/>
              </a:rPr>
              <a:t>to be sustainable; for this reason Piedmont Mountainside’s strategy over the last 13 years has been</a:t>
            </a:r>
            <a:r>
              <a:rPr lang="en-US" sz="1400" baseline="0" dirty="0" smtClean="0">
                <a:latin typeface="Arial Narrow" panose="020B0606020202030204" pitchFamily="34" charset="0"/>
              </a:rPr>
              <a:t> to expand its services beyond the borders of Pickens County </a:t>
            </a:r>
            <a:r>
              <a:rPr lang="en-US" sz="1400" dirty="0" smtClean="0">
                <a:latin typeface="Arial Narrow" panose="020B0606020202030204" pitchFamily="34" charset="0"/>
              </a:rPr>
              <a:t>to reach across 3 counties</a:t>
            </a:r>
            <a:r>
              <a:rPr lang="en-US" sz="1400" baseline="0" dirty="0" smtClean="0">
                <a:latin typeface="Arial Narrow" panose="020B0606020202030204" pitchFamily="34" charset="0"/>
              </a:rPr>
              <a:t>.  (Pickens County has a population of less than 31,000.)</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400" baseline="0" dirty="0" smtClean="0">
              <a:latin typeface="+mn-lt"/>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400" baseline="0" dirty="0" smtClean="0"/>
              <a:t>Without the financial backing of a system office and being a part of a system, PMH would have undoubtedly struggled to expand services, replace aging equipment and upgrade imaging given the exorbitant capital cost associated with those types of initiatives.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400" baseline="0" dirty="0" smtClean="0">
              <a:latin typeface="Arial Narrow" panose="020B0606020202030204" pitchFamily="34" charset="0"/>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400" dirty="0" smtClean="0">
                <a:latin typeface="Arial Narrow" panose="020B0606020202030204" pitchFamily="34" charset="0"/>
              </a:rPr>
              <a:t>Piedmont Healthcare’s purpose,</a:t>
            </a:r>
            <a:r>
              <a:rPr lang="en-US" sz="1400" baseline="0" dirty="0" smtClean="0">
                <a:latin typeface="Arial Narrow" panose="020B0606020202030204" pitchFamily="34" charset="0"/>
              </a:rPr>
              <a:t> vision and values has steered M</a:t>
            </a:r>
            <a:r>
              <a:rPr lang="en-US" sz="1400" dirty="0" smtClean="0">
                <a:latin typeface="Arial Narrow" panose="020B0606020202030204" pitchFamily="34" charset="0"/>
              </a:rPr>
              <a:t>ountainside to provide</a:t>
            </a:r>
            <a:r>
              <a:rPr lang="en-US" sz="1400" baseline="0" dirty="0" smtClean="0">
                <a:latin typeface="Arial Narrow" panose="020B0606020202030204" pitchFamily="34" charset="0"/>
              </a:rPr>
              <a:t> high-quality care to its patients.  Whereby Mountainside </a:t>
            </a:r>
            <a:r>
              <a:rPr lang="en-US" sz="1400" dirty="0" smtClean="0">
                <a:latin typeface="Arial Narrow" panose="020B0606020202030204" pitchFamily="34" charset="0"/>
              </a:rPr>
              <a:t>has received an "A" for its commitment to patient safety for a 4</a:t>
            </a:r>
            <a:r>
              <a:rPr lang="en-US" sz="1400" baseline="30000" dirty="0" smtClean="0">
                <a:latin typeface="Arial Narrow" panose="020B0606020202030204" pitchFamily="34" charset="0"/>
              </a:rPr>
              <a:t>th</a:t>
            </a:r>
            <a:r>
              <a:rPr lang="en-US" sz="1400" dirty="0" smtClean="0">
                <a:latin typeface="Arial Narrow" panose="020B0606020202030204" pitchFamily="34" charset="0"/>
              </a:rPr>
              <a:t> consecutive year, which shows sustained performance over time. We are one of 823 hospitals nationwide to earn top marks.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400" dirty="0" smtClean="0">
              <a:latin typeface="Arial Narrow" panose="020B0606020202030204" pitchFamily="34" charset="0"/>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400" dirty="0" smtClean="0">
                <a:latin typeface="Arial Narrow" panose="020B0606020202030204" pitchFamily="34" charset="0"/>
              </a:rPr>
              <a:t>Other awards received are the Press </a:t>
            </a:r>
            <a:r>
              <a:rPr lang="en-US" sz="1400" dirty="0" err="1" smtClean="0">
                <a:latin typeface="Arial Narrow" panose="020B0606020202030204" pitchFamily="34" charset="0"/>
              </a:rPr>
              <a:t>Ganey’s</a:t>
            </a:r>
            <a:r>
              <a:rPr lang="en-US" sz="1400" dirty="0" smtClean="0">
                <a:latin typeface="Arial Narrow" panose="020B0606020202030204" pitchFamily="34" charset="0"/>
              </a:rPr>
              <a:t> Partner of Choice Award</a:t>
            </a:r>
            <a:r>
              <a:rPr lang="en-US" sz="1400" baseline="0" dirty="0" smtClean="0">
                <a:latin typeface="Arial Narrow" panose="020B0606020202030204" pitchFamily="34" charset="0"/>
              </a:rPr>
              <a:t> and </a:t>
            </a:r>
            <a:r>
              <a:rPr lang="en-US" sz="1400" dirty="0" smtClean="0">
                <a:latin typeface="Arial Narrow" panose="020B0606020202030204" pitchFamily="34" charset="0"/>
              </a:rPr>
              <a:t>Best Place to Practice Award, 2011 Small Hospital of the Year, AJC’s 2016, 2017 Top Workplace, and the Women’s Choice Award for Best in Obstetrics.</a:t>
            </a:r>
            <a:endParaRPr lang="en-US" altLang="en-US" sz="1400" dirty="0" smtClean="0">
              <a:latin typeface="Arial Narrow" panose="020B0606020202030204" pitchFamily="34" charset="0"/>
              <a:cs typeface="Arial" panose="020B0604020202020204" pitchFamily="34" charset="0"/>
            </a:endParaRPr>
          </a:p>
          <a:p>
            <a:pPr marL="285750" indent="-285750">
              <a:buFont typeface="Arial" panose="020B0604020202020204" pitchFamily="34" charset="0"/>
              <a:buChar char="•"/>
            </a:pPr>
            <a:endParaRPr lang="en-US" sz="1400" baseline="0" dirty="0" smtClean="0"/>
          </a:p>
          <a:p>
            <a:pPr marL="285750" indent="-285750">
              <a:buFont typeface="Arial" panose="020B0604020202020204" pitchFamily="34" charset="0"/>
              <a:buChar char="•"/>
            </a:pPr>
            <a:endParaRPr lang="en-US" sz="1400" dirty="0"/>
          </a:p>
        </p:txBody>
      </p:sp>
      <p:sp>
        <p:nvSpPr>
          <p:cNvPr id="4" name="Slide Number Placeholder 3"/>
          <p:cNvSpPr>
            <a:spLocks noGrp="1"/>
          </p:cNvSpPr>
          <p:nvPr>
            <p:ph type="sldNum" sz="quarter" idx="10"/>
          </p:nvPr>
        </p:nvSpPr>
        <p:spPr/>
        <p:txBody>
          <a:bodyPr/>
          <a:lstStyle/>
          <a:p>
            <a:fld id="{E2EA25F3-31C7-4D03-9901-5D34FD836AED}" type="slidenum">
              <a:rPr lang="en-US" smtClean="0"/>
              <a:pPr/>
              <a:t>4</a:t>
            </a:fld>
            <a:endParaRPr lang="en-US"/>
          </a:p>
        </p:txBody>
      </p:sp>
    </p:spTree>
    <p:extLst>
      <p:ext uri="{BB962C8B-B14F-4D97-AF65-F5344CB8AC3E}">
        <p14:creationId xmlns:p14="http://schemas.microsoft.com/office/powerpoint/2010/main" val="70509493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smtClean="0">
                <a:latin typeface="Arial Narrow" panose="020B0606020202030204" pitchFamily="34" charset="0"/>
              </a:rPr>
              <a:t>With the support of Piedmont Healthcare’s financial backing, Piedmont Mountainside has been able to invest over those 13 years, $33+ Million in capital expansions, renovations, new imaging and surgery equipment and expanded services to each location it operates for the communities it serves.</a:t>
            </a:r>
            <a:r>
              <a:rPr lang="en-US" sz="1200" baseline="0" dirty="0" smtClean="0">
                <a:latin typeface="Arial Narrow" panose="020B0606020202030204" pitchFamily="34" charset="0"/>
              </a:rPr>
              <a:t> </a:t>
            </a:r>
          </a:p>
          <a:p>
            <a:pPr marL="685800" marR="0" lvl="1" indent="-228600" algn="l" defTabSz="914400" rtl="0" eaLnBrk="1" fontAlgn="auto" latinLnBrk="0" hangingPunct="1">
              <a:lnSpc>
                <a:spcPct val="100000"/>
              </a:lnSpc>
              <a:spcBef>
                <a:spcPts val="0"/>
              </a:spcBef>
              <a:spcAft>
                <a:spcPts val="0"/>
              </a:spcAft>
              <a:buClrTx/>
              <a:buSzTx/>
              <a:buFont typeface="+mj-lt"/>
              <a:buAutoNum type="arabicParenR"/>
              <a:tabLst/>
              <a:defRPr/>
            </a:pPr>
            <a:r>
              <a:rPr lang="en-US" sz="1200" baseline="0" dirty="0" smtClean="0">
                <a:latin typeface="Arial Narrow" panose="020B0606020202030204" pitchFamily="34" charset="0"/>
              </a:rPr>
              <a:t>Imaging Centers in Jasper, Ellijay and Canton</a:t>
            </a:r>
          </a:p>
          <a:p>
            <a:pPr marL="685800" marR="0" lvl="1" indent="-228600" algn="l" defTabSz="914400" rtl="0" eaLnBrk="1" fontAlgn="auto" latinLnBrk="0" hangingPunct="1">
              <a:lnSpc>
                <a:spcPct val="100000"/>
              </a:lnSpc>
              <a:spcBef>
                <a:spcPts val="0"/>
              </a:spcBef>
              <a:spcAft>
                <a:spcPts val="0"/>
              </a:spcAft>
              <a:buClrTx/>
              <a:buSzTx/>
              <a:buFont typeface="+mj-lt"/>
              <a:buAutoNum type="arabicParenR"/>
              <a:tabLst/>
              <a:defRPr/>
            </a:pPr>
            <a:r>
              <a:rPr lang="en-US" sz="1200" baseline="0" dirty="0" smtClean="0">
                <a:latin typeface="Arial Narrow" panose="020B0606020202030204" pitchFamily="34" charset="0"/>
              </a:rPr>
              <a:t>Diagnostic Cath Lab, Cardiac Rehab, Chronic Heart Failure Clinic</a:t>
            </a:r>
          </a:p>
          <a:p>
            <a:pPr marL="685800" marR="0" lvl="1" indent="-228600" algn="l" defTabSz="914400" rtl="0" eaLnBrk="1" fontAlgn="auto" latinLnBrk="0" hangingPunct="1">
              <a:lnSpc>
                <a:spcPct val="100000"/>
              </a:lnSpc>
              <a:spcBef>
                <a:spcPts val="0"/>
              </a:spcBef>
              <a:spcAft>
                <a:spcPts val="0"/>
              </a:spcAft>
              <a:buClrTx/>
              <a:buSzTx/>
              <a:buFont typeface="+mj-lt"/>
              <a:buAutoNum type="arabicParenR"/>
              <a:tabLst/>
              <a:defRPr/>
            </a:pPr>
            <a:r>
              <a:rPr lang="en-US" sz="1200" baseline="0" dirty="0" smtClean="0">
                <a:latin typeface="Arial Narrow" panose="020B0606020202030204" pitchFamily="34" charset="0"/>
              </a:rPr>
              <a:t>Expanded Number of Licensed Beds 3 times</a:t>
            </a:r>
          </a:p>
          <a:p>
            <a:pPr marL="685800" marR="0" lvl="1" indent="-228600" algn="l" defTabSz="914400" rtl="0" eaLnBrk="1" fontAlgn="auto" latinLnBrk="0" hangingPunct="1">
              <a:lnSpc>
                <a:spcPct val="100000"/>
              </a:lnSpc>
              <a:spcBef>
                <a:spcPts val="0"/>
              </a:spcBef>
              <a:spcAft>
                <a:spcPts val="0"/>
              </a:spcAft>
              <a:buClrTx/>
              <a:buSzTx/>
              <a:buFont typeface="+mj-lt"/>
              <a:buAutoNum type="arabicParenR"/>
              <a:tabLst/>
              <a:defRPr/>
            </a:pPr>
            <a:r>
              <a:rPr lang="en-US" sz="1200" baseline="0" dirty="0" smtClean="0">
                <a:latin typeface="Arial Narrow" panose="020B0606020202030204" pitchFamily="34" charset="0"/>
              </a:rPr>
              <a:t>Expanded Emergency Services</a:t>
            </a:r>
          </a:p>
          <a:p>
            <a:pPr marL="685800" marR="0" lvl="1" indent="-228600" algn="l" defTabSz="914400" rtl="0" eaLnBrk="1" fontAlgn="auto" latinLnBrk="0" hangingPunct="1">
              <a:lnSpc>
                <a:spcPct val="100000"/>
              </a:lnSpc>
              <a:spcBef>
                <a:spcPts val="0"/>
              </a:spcBef>
              <a:spcAft>
                <a:spcPts val="0"/>
              </a:spcAft>
              <a:buClrTx/>
              <a:buSzTx/>
              <a:buFont typeface="+mj-lt"/>
              <a:buAutoNum type="arabicParenR"/>
              <a:tabLst/>
              <a:defRPr/>
            </a:pPr>
            <a:r>
              <a:rPr lang="en-US" sz="1200" baseline="0" dirty="0" smtClean="0">
                <a:latin typeface="Arial Narrow" panose="020B0606020202030204" pitchFamily="34" charset="0"/>
              </a:rPr>
              <a:t>Added Hyperbaric and Wound Care services</a:t>
            </a:r>
          </a:p>
          <a:p>
            <a:pPr marL="685800" marR="0" lvl="1" indent="-228600" algn="l" defTabSz="914400" rtl="0" eaLnBrk="1" fontAlgn="auto" latinLnBrk="0" hangingPunct="1">
              <a:lnSpc>
                <a:spcPct val="100000"/>
              </a:lnSpc>
              <a:spcBef>
                <a:spcPts val="0"/>
              </a:spcBef>
              <a:spcAft>
                <a:spcPts val="0"/>
              </a:spcAft>
              <a:buClrTx/>
              <a:buSzTx/>
              <a:buFont typeface="+mj-lt"/>
              <a:buAutoNum type="arabicParenR"/>
              <a:tabLst/>
              <a:defRPr/>
            </a:pPr>
            <a:r>
              <a:rPr lang="en-US" sz="1200" baseline="0" dirty="0" smtClean="0">
                <a:latin typeface="Arial Narrow" panose="020B0606020202030204" pitchFamily="34" charset="0"/>
              </a:rPr>
              <a:t>To name a few…</a:t>
            </a:r>
            <a:endParaRPr lang="en-US" sz="1200" dirty="0" smtClean="0">
              <a:latin typeface="Arial Narrow" panose="020B0606020202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tLang="en-US" sz="1200" dirty="0" smtClean="0">
              <a:latin typeface="Arial Narrow" panose="020B0606020202030204" pitchFamily="34" charset="0"/>
              <a:cs typeface="Arial" panose="020B0604020202020204" pitchFamily="34" charset="0"/>
            </a:endParaRPr>
          </a:p>
          <a:p>
            <a:endParaRPr lang="en-US" dirty="0"/>
          </a:p>
        </p:txBody>
      </p:sp>
      <p:sp>
        <p:nvSpPr>
          <p:cNvPr id="4" name="Slide Number Placeholder 3"/>
          <p:cNvSpPr>
            <a:spLocks noGrp="1"/>
          </p:cNvSpPr>
          <p:nvPr>
            <p:ph type="sldNum" sz="quarter" idx="10"/>
          </p:nvPr>
        </p:nvSpPr>
        <p:spPr/>
        <p:txBody>
          <a:bodyPr/>
          <a:lstStyle/>
          <a:p>
            <a:fld id="{E2EA25F3-31C7-4D03-9901-5D34FD836AED}" type="slidenum">
              <a:rPr lang="en-US" smtClean="0"/>
              <a:pPr/>
              <a:t>5</a:t>
            </a:fld>
            <a:endParaRPr lang="en-US"/>
          </a:p>
        </p:txBody>
      </p:sp>
    </p:spTree>
    <p:extLst>
      <p:ext uri="{BB962C8B-B14F-4D97-AF65-F5344CB8AC3E}">
        <p14:creationId xmlns:p14="http://schemas.microsoft.com/office/powerpoint/2010/main" val="367390746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Clr>
                <a:srgbClr val="C00000"/>
              </a:buClr>
              <a:buFont typeface="Arial" panose="020B0604020202020204" pitchFamily="34" charset="0"/>
              <a:buChar char="•"/>
            </a:pPr>
            <a:r>
              <a:rPr lang="en-US" sz="1200" dirty="0" smtClean="0">
                <a:latin typeface="Arial Narrow" panose="020B0606020202030204" pitchFamily="34" charset="0"/>
              </a:rPr>
              <a:t>Mountainside has grown its revenue with added services, but reimbursement has declined year after year.  Lower reimbursement presents long-term challenges of sustainability as expenses and inflation continue to increase.</a:t>
            </a:r>
            <a:endParaRPr lang="en-US" sz="1200" dirty="0">
              <a:latin typeface="Arial Narrow" panose="020B0606020202030204" pitchFamily="34" charset="0"/>
            </a:endParaRPr>
          </a:p>
        </p:txBody>
      </p:sp>
      <p:sp>
        <p:nvSpPr>
          <p:cNvPr id="4" name="Slide Number Placeholder 3"/>
          <p:cNvSpPr>
            <a:spLocks noGrp="1"/>
          </p:cNvSpPr>
          <p:nvPr>
            <p:ph type="sldNum" sz="quarter" idx="10"/>
          </p:nvPr>
        </p:nvSpPr>
        <p:spPr/>
        <p:txBody>
          <a:bodyPr/>
          <a:lstStyle/>
          <a:p>
            <a:fld id="{E2EA25F3-31C7-4D03-9901-5D34FD836AED}" type="slidenum">
              <a:rPr lang="en-US" smtClean="0"/>
              <a:pPr/>
              <a:t>6</a:t>
            </a:fld>
            <a:endParaRPr lang="en-US"/>
          </a:p>
        </p:txBody>
      </p:sp>
    </p:spTree>
    <p:extLst>
      <p:ext uri="{BB962C8B-B14F-4D97-AF65-F5344CB8AC3E}">
        <p14:creationId xmlns:p14="http://schemas.microsoft.com/office/powerpoint/2010/main" val="389610165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dirty="0" smtClean="0">
                <a:solidFill>
                  <a:srgbClr val="C00000"/>
                </a:solidFill>
                <a:latin typeface="Arial Narrow" panose="020B0606020202030204" pitchFamily="34" charset="0"/>
              </a:rPr>
              <a:t>The challenges of decreasing operating margins is not isolated to rural hospitals, nor is it exclusive to Georgia, but the impact is much more detrimental.  </a:t>
            </a:r>
          </a:p>
          <a:p>
            <a:endParaRPr lang="en-US" b="0" dirty="0"/>
          </a:p>
        </p:txBody>
      </p:sp>
      <p:sp>
        <p:nvSpPr>
          <p:cNvPr id="4" name="Slide Number Placeholder 3"/>
          <p:cNvSpPr>
            <a:spLocks noGrp="1"/>
          </p:cNvSpPr>
          <p:nvPr>
            <p:ph type="sldNum" sz="quarter" idx="10"/>
          </p:nvPr>
        </p:nvSpPr>
        <p:spPr/>
        <p:txBody>
          <a:bodyPr/>
          <a:lstStyle/>
          <a:p>
            <a:fld id="{E2EA25F3-31C7-4D03-9901-5D34FD836AED}" type="slidenum">
              <a:rPr lang="en-US" smtClean="0"/>
              <a:pPr/>
              <a:t>7</a:t>
            </a:fld>
            <a:endParaRPr lang="en-US"/>
          </a:p>
        </p:txBody>
      </p:sp>
    </p:spTree>
    <p:extLst>
      <p:ext uri="{BB962C8B-B14F-4D97-AF65-F5344CB8AC3E}">
        <p14:creationId xmlns:p14="http://schemas.microsoft.com/office/powerpoint/2010/main" val="426072740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82575" indent="-173038">
              <a:spcBef>
                <a:spcPts val="600"/>
              </a:spcBef>
              <a:buClr>
                <a:srgbClr val="C00000"/>
              </a:buClr>
              <a:buFont typeface="Arial" panose="020B0604020202020204" pitchFamily="34" charset="0"/>
              <a:buChar char="•"/>
            </a:pPr>
            <a:r>
              <a:rPr lang="en-US" sz="1200" dirty="0" smtClean="0">
                <a:latin typeface="Arial Narrow" panose="020B0606020202030204" pitchFamily="34" charset="0"/>
              </a:rPr>
              <a:t>Mountainside may be considered unique when compared to other rural hospitals because 70% of its revenue is generated through Outpatient related services (includes OP and ER) and only 30% of its revenue comes from Inpatient Acute Care services</a:t>
            </a:r>
          </a:p>
          <a:p>
            <a:pPr marL="109537" indent="0">
              <a:spcBef>
                <a:spcPts val="600"/>
              </a:spcBef>
              <a:buClr>
                <a:srgbClr val="C00000"/>
              </a:buClr>
              <a:buFont typeface="Arial" panose="020B0604020202020204" pitchFamily="34" charset="0"/>
              <a:buNone/>
            </a:pPr>
            <a:r>
              <a:rPr lang="en-US" sz="1200" dirty="0" smtClean="0">
                <a:latin typeface="Arial Narrow" panose="020B0606020202030204" pitchFamily="34" charset="0"/>
              </a:rPr>
              <a:t> </a:t>
            </a:r>
          </a:p>
          <a:p>
            <a:pPr marL="282575" indent="-173038">
              <a:spcBef>
                <a:spcPts val="600"/>
              </a:spcBef>
              <a:buClr>
                <a:srgbClr val="C00000"/>
              </a:buClr>
              <a:buFont typeface="Arial" panose="020B0604020202020204" pitchFamily="34" charset="0"/>
              <a:buChar char="•"/>
            </a:pPr>
            <a:r>
              <a:rPr lang="en-US" sz="1200" dirty="0" smtClean="0">
                <a:latin typeface="Arial Narrow" panose="020B0606020202030204" pitchFamily="34" charset="0"/>
              </a:rPr>
              <a:t>The overall </a:t>
            </a:r>
            <a:r>
              <a:rPr lang="en-US" sz="1200" b="1" dirty="0" smtClean="0">
                <a:latin typeface="Arial Narrow" panose="020B0606020202030204" pitchFamily="34" charset="0"/>
              </a:rPr>
              <a:t>payor mix shift of this revenue </a:t>
            </a:r>
            <a:r>
              <a:rPr lang="en-US" sz="1200" dirty="0" smtClean="0">
                <a:latin typeface="Arial Narrow" panose="020B0606020202030204" pitchFamily="34" charset="0"/>
              </a:rPr>
              <a:t>to </a:t>
            </a:r>
            <a:r>
              <a:rPr lang="en-US" sz="1200" u="sng" dirty="0" smtClean="0">
                <a:latin typeface="Arial Narrow" panose="020B0606020202030204" pitchFamily="34" charset="0"/>
              </a:rPr>
              <a:t>more Self Pay </a:t>
            </a:r>
            <a:r>
              <a:rPr lang="en-US" sz="1200" dirty="0" smtClean="0">
                <a:latin typeface="Arial Narrow" panose="020B0606020202030204" pitchFamily="34" charset="0"/>
              </a:rPr>
              <a:t>and </a:t>
            </a:r>
            <a:r>
              <a:rPr lang="en-US" sz="1200" u="sng" dirty="0" smtClean="0">
                <a:latin typeface="Arial Narrow" panose="020B0606020202030204" pitchFamily="34" charset="0"/>
              </a:rPr>
              <a:t>less Commercial</a:t>
            </a:r>
            <a:r>
              <a:rPr lang="en-US" sz="1200" dirty="0" smtClean="0">
                <a:latin typeface="Arial Narrow" panose="020B0606020202030204" pitchFamily="34" charset="0"/>
              </a:rPr>
              <a:t> is the cause for lower reimbursement.  Mountainside has seen a 2% increase in Self Pay over the last fiscal year.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smtClean="0"/>
          </a:p>
        </p:txBody>
      </p:sp>
      <p:sp>
        <p:nvSpPr>
          <p:cNvPr id="4" name="Slide Number Placeholder 3"/>
          <p:cNvSpPr>
            <a:spLocks noGrp="1"/>
          </p:cNvSpPr>
          <p:nvPr>
            <p:ph type="sldNum" sz="quarter" idx="10"/>
          </p:nvPr>
        </p:nvSpPr>
        <p:spPr/>
        <p:txBody>
          <a:bodyPr/>
          <a:lstStyle/>
          <a:p>
            <a:fld id="{E2EA25F3-31C7-4D03-9901-5D34FD836AED}" type="slidenum">
              <a:rPr lang="en-US" smtClean="0"/>
              <a:pPr/>
              <a:t>8</a:t>
            </a:fld>
            <a:endParaRPr lang="en-US"/>
          </a:p>
        </p:txBody>
      </p:sp>
    </p:spTree>
    <p:extLst>
      <p:ext uri="{BB962C8B-B14F-4D97-AF65-F5344CB8AC3E}">
        <p14:creationId xmlns:p14="http://schemas.microsoft.com/office/powerpoint/2010/main" val="261139262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smtClean="0"/>
          </a:p>
        </p:txBody>
      </p:sp>
      <p:sp>
        <p:nvSpPr>
          <p:cNvPr id="4" name="Slide Number Placeholder 3"/>
          <p:cNvSpPr>
            <a:spLocks noGrp="1"/>
          </p:cNvSpPr>
          <p:nvPr>
            <p:ph type="sldNum" sz="quarter" idx="10"/>
          </p:nvPr>
        </p:nvSpPr>
        <p:spPr/>
        <p:txBody>
          <a:bodyPr/>
          <a:lstStyle/>
          <a:p>
            <a:fld id="{E2EA25F3-31C7-4D03-9901-5D34FD836AED}" type="slidenum">
              <a:rPr lang="en-US" smtClean="0"/>
              <a:pPr/>
              <a:t>9</a:t>
            </a:fld>
            <a:endParaRPr lang="en-US"/>
          </a:p>
        </p:txBody>
      </p:sp>
    </p:spTree>
    <p:extLst>
      <p:ext uri="{BB962C8B-B14F-4D97-AF65-F5344CB8AC3E}">
        <p14:creationId xmlns:p14="http://schemas.microsoft.com/office/powerpoint/2010/main" val="5553317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This slide </a:t>
            </a:r>
            <a:r>
              <a:rPr lang="en-US" baseline="0" dirty="0" smtClean="0"/>
              <a:t>provides context as to why PMH had to expand services beyond Pickens County borders due to a population of 30,000.  This also highlights the poverty rate of Fannin and Gilmer, which PMH draws a good portion of the volume from.</a:t>
            </a:r>
          </a:p>
          <a:p>
            <a:endParaRPr lang="en-US" baseline="0" dirty="0" smtClean="0"/>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smtClean="0"/>
              <a:t>You heard from Jimmy Lewis, </a:t>
            </a:r>
            <a:r>
              <a:rPr lang="en-US" baseline="0" dirty="0" err="1" smtClean="0"/>
              <a:t>HomeTown</a:t>
            </a:r>
            <a:r>
              <a:rPr lang="en-US" baseline="0" dirty="0" smtClean="0"/>
              <a:t> Health that a hospital needs a service area… of 40,000 is necessary to sustain a hospital. </a:t>
            </a:r>
            <a:endParaRPr lang="en-US" dirty="0" smtClean="0"/>
          </a:p>
          <a:p>
            <a:endParaRPr lang="en-US" baseline="0" dirty="0" smtClean="0"/>
          </a:p>
          <a:p>
            <a:endParaRPr lang="en-US" baseline="0" dirty="0" smtClean="0"/>
          </a:p>
        </p:txBody>
      </p:sp>
      <p:sp>
        <p:nvSpPr>
          <p:cNvPr id="4" name="Slide Number Placeholder 3"/>
          <p:cNvSpPr>
            <a:spLocks noGrp="1"/>
          </p:cNvSpPr>
          <p:nvPr>
            <p:ph type="sldNum" sz="quarter" idx="10"/>
          </p:nvPr>
        </p:nvSpPr>
        <p:spPr/>
        <p:txBody>
          <a:bodyPr/>
          <a:lstStyle/>
          <a:p>
            <a:fld id="{CDCA89BA-01DE-4AC0-8203-CFA0EC409E76}" type="slidenum">
              <a:rPr lang="en-US" smtClean="0"/>
              <a:pPr/>
              <a:t>10</a:t>
            </a:fld>
            <a:endParaRPr lang="en-US" dirty="0"/>
          </a:p>
        </p:txBody>
      </p:sp>
    </p:spTree>
    <p:extLst>
      <p:ext uri="{BB962C8B-B14F-4D97-AF65-F5344CB8AC3E}">
        <p14:creationId xmlns:p14="http://schemas.microsoft.com/office/powerpoint/2010/main" val="255311033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secHead" preserve="1">
  <p:cSld name="Title Slide">
    <p:spTree>
      <p:nvGrpSpPr>
        <p:cNvPr id="1" name=""/>
        <p:cNvGrpSpPr/>
        <p:nvPr/>
      </p:nvGrpSpPr>
      <p:grpSpPr>
        <a:xfrm>
          <a:off x="0" y="0"/>
          <a:ext cx="0" cy="0"/>
          <a:chOff x="0" y="0"/>
          <a:chExt cx="0" cy="0"/>
        </a:xfrm>
      </p:grpSpPr>
      <p:pic>
        <p:nvPicPr>
          <p:cNvPr id="11" name="Picture 10" descr="Background Images.jpg"/>
          <p:cNvPicPr>
            <a:picLocks noChangeAspect="1"/>
          </p:cNvPicPr>
          <p:nvPr/>
        </p:nvPicPr>
        <p:blipFill>
          <a:blip r:embed="rId2" cstate="print"/>
          <a:stretch>
            <a:fillRect/>
          </a:stretch>
        </p:blipFill>
        <p:spPr>
          <a:xfrm>
            <a:off x="0" y="0"/>
            <a:ext cx="9144000" cy="6858000"/>
          </a:xfrm>
          <a:prstGeom prst="rect">
            <a:avLst/>
          </a:prstGeom>
        </p:spPr>
      </p:pic>
      <p:sp>
        <p:nvSpPr>
          <p:cNvPr id="2" name="Title 1"/>
          <p:cNvSpPr>
            <a:spLocks noGrp="1"/>
          </p:cNvSpPr>
          <p:nvPr>
            <p:ph type="title"/>
          </p:nvPr>
        </p:nvSpPr>
        <p:spPr>
          <a:xfrm>
            <a:off x="457200" y="2895600"/>
            <a:ext cx="8153400" cy="914400"/>
          </a:xfrm>
          <a:noFill/>
        </p:spPr>
        <p:txBody>
          <a:bodyPr anchor="b">
            <a:noAutofit/>
          </a:bodyPr>
          <a:lstStyle>
            <a:lvl1pPr algn="l">
              <a:buNone/>
              <a:defRPr sz="4000" b="1" cap="none" spc="0" baseline="0">
                <a:ln>
                  <a:noFill/>
                </a:ln>
                <a:solidFill>
                  <a:schemeClr val="tx2"/>
                </a:solidFill>
                <a:effectLst/>
              </a:defRPr>
            </a:lvl1pPr>
          </a:lstStyle>
          <a:p>
            <a:r>
              <a:rPr lang="en-US" smtClean="0"/>
              <a:t>Click to edit Master title style</a:t>
            </a:r>
            <a:endParaRPr lang="en-US" dirty="0"/>
          </a:p>
        </p:txBody>
      </p:sp>
      <p:sp>
        <p:nvSpPr>
          <p:cNvPr id="3" name="Text Placeholder 2"/>
          <p:cNvSpPr>
            <a:spLocks noGrp="1"/>
          </p:cNvSpPr>
          <p:nvPr>
            <p:ph type="body" idx="1"/>
          </p:nvPr>
        </p:nvSpPr>
        <p:spPr>
          <a:xfrm>
            <a:off x="457200" y="3810000"/>
            <a:ext cx="8153400" cy="914400"/>
          </a:xfrm>
        </p:spPr>
        <p:txBody>
          <a:bodyPr/>
          <a:lstStyle>
            <a:lvl1pPr marL="45720" indent="0">
              <a:buNone/>
              <a:defRPr sz="2100" b="0">
                <a:solidFill>
                  <a:schemeClr val="accent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a:r>
              <a:rPr lang="en-US" smtClean="0"/>
              <a:t>Click to edit Master text styles</a:t>
            </a:r>
          </a:p>
        </p:txBody>
      </p:sp>
      <p:sp>
        <p:nvSpPr>
          <p:cNvPr id="9" name="Date Placeholder 8"/>
          <p:cNvSpPr>
            <a:spLocks noGrp="1"/>
          </p:cNvSpPr>
          <p:nvPr>
            <p:ph type="dt" sz="half" idx="11"/>
          </p:nvPr>
        </p:nvSpPr>
        <p:spPr/>
        <p:txBody>
          <a:bodyPr/>
          <a:lstStyle>
            <a:lvl1pPr>
              <a:defRPr>
                <a:solidFill>
                  <a:schemeClr val="tx2"/>
                </a:solidFill>
              </a:defRPr>
            </a:lvl1pPr>
          </a:lstStyle>
          <a:p>
            <a:fld id="{19B8AA82-F304-41C7-9425-D09EC2ECFC6C}" type="datetime1">
              <a:rPr lang="en-US" smtClean="0"/>
              <a:pPr/>
              <a:t>8/15/2017</a:t>
            </a:fld>
            <a:endParaRPr lang="en-US"/>
          </a:p>
        </p:txBody>
      </p:sp>
      <p:sp>
        <p:nvSpPr>
          <p:cNvPr id="10" name="Footer Placeholder 9"/>
          <p:cNvSpPr>
            <a:spLocks noGrp="1"/>
          </p:cNvSpPr>
          <p:nvPr>
            <p:ph type="ftr" sz="quarter" idx="12"/>
          </p:nvPr>
        </p:nvSpPr>
        <p:spPr/>
        <p:txBody>
          <a:bodyPr/>
          <a:lstStyle>
            <a:lvl1pPr>
              <a:defRPr>
                <a:solidFill>
                  <a:schemeClr val="tx2"/>
                </a:solidFill>
              </a:defRPr>
            </a:lvl1pPr>
          </a:lstStyle>
          <a:p>
            <a:endParaRPr lang="en-US"/>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nd Content_Section 6">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7" name="Title 16"/>
          <p:cNvSpPr>
            <a:spLocks noGrp="1"/>
          </p:cNvSpPr>
          <p:nvPr>
            <p:ph type="title"/>
          </p:nvPr>
        </p:nvSpPr>
        <p:spPr/>
        <p:txBody>
          <a:bodyPr/>
          <a:lstStyle/>
          <a:p>
            <a:r>
              <a:rPr lang="en-US" smtClean="0"/>
              <a:t>Click to edit Master title style</a:t>
            </a:r>
            <a:endParaRPr lang="en-US"/>
          </a:p>
        </p:txBody>
      </p:sp>
      <p:sp>
        <p:nvSpPr>
          <p:cNvPr id="5" name="Slide Number Placeholder 22"/>
          <p:cNvSpPr>
            <a:spLocks noGrp="1"/>
          </p:cNvSpPr>
          <p:nvPr>
            <p:ph type="sldNum" sz="quarter" idx="14"/>
          </p:nvPr>
        </p:nvSpPr>
        <p:spPr/>
        <p:txBody>
          <a:bodyPr/>
          <a:lstStyle>
            <a:lvl1pPr>
              <a:defRPr/>
            </a:lvl1pPr>
          </a:lstStyle>
          <a:p>
            <a:fld id="{29ADC2D9-D2B1-428F-9FD0-6BB9814F8759}" type="slidenum">
              <a:rPr lang="en-US" smtClean="0"/>
              <a:pPr/>
              <a:t>‹#›</a:t>
            </a:fld>
            <a:endParaRPr lang="en-US"/>
          </a:p>
        </p:txBody>
      </p:sp>
      <p:sp>
        <p:nvSpPr>
          <p:cNvPr id="8" name="Round Same Side Corner Rectangle 7"/>
          <p:cNvSpPr/>
          <p:nvPr userDrawn="1"/>
        </p:nvSpPr>
        <p:spPr>
          <a:xfrm>
            <a:off x="152400" y="6629400"/>
            <a:ext cx="1295400" cy="228600"/>
          </a:xfrm>
          <a:prstGeom prst="round2SameRect">
            <a:avLst>
              <a:gd name="adj1" fmla="val 50000"/>
              <a:gd name="adj2" fmla="val 0"/>
            </a:avLst>
          </a:prstGeom>
          <a:solidFill>
            <a:schemeClr val="tx2"/>
          </a:solidFill>
          <a:ln>
            <a:solidFill>
              <a:schemeClr val="bg1">
                <a:lumMod val="75000"/>
              </a:schemeClr>
            </a:solidFill>
          </a:ln>
          <a:effectLst>
            <a:outerShdw blurRad="50800" dist="38100" dir="2700000" algn="tl" rotWithShape="0">
              <a:prstClr val="black">
                <a:alpha val="40000"/>
              </a:prstClr>
            </a:outerShdw>
          </a:effectLst>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dirty="0"/>
          </a:p>
        </p:txBody>
      </p:sp>
      <p:sp>
        <p:nvSpPr>
          <p:cNvPr id="9" name="Round Same Side Corner Rectangle 8"/>
          <p:cNvSpPr/>
          <p:nvPr userDrawn="1"/>
        </p:nvSpPr>
        <p:spPr>
          <a:xfrm>
            <a:off x="1295400" y="6629400"/>
            <a:ext cx="1295400" cy="228600"/>
          </a:xfrm>
          <a:prstGeom prst="round2SameRect">
            <a:avLst>
              <a:gd name="adj1" fmla="val 50000"/>
              <a:gd name="adj2" fmla="val 0"/>
            </a:avLst>
          </a:prstGeom>
          <a:solidFill>
            <a:schemeClr val="tx2"/>
          </a:solidFill>
          <a:ln>
            <a:solidFill>
              <a:schemeClr val="bg1">
                <a:lumMod val="75000"/>
              </a:schemeClr>
            </a:solidFill>
          </a:ln>
          <a:effectLst>
            <a:outerShdw blurRad="50800" dist="38100" dir="2700000" algn="tl" rotWithShape="0">
              <a:prstClr val="black">
                <a:alpha val="40000"/>
              </a:prstClr>
            </a:outerShdw>
          </a:effectLst>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10" name="Round Same Side Corner Rectangle 9"/>
          <p:cNvSpPr/>
          <p:nvPr userDrawn="1"/>
        </p:nvSpPr>
        <p:spPr>
          <a:xfrm>
            <a:off x="2438400" y="6629400"/>
            <a:ext cx="1295400" cy="228600"/>
          </a:xfrm>
          <a:prstGeom prst="round2SameRect">
            <a:avLst>
              <a:gd name="adj1" fmla="val 50000"/>
              <a:gd name="adj2" fmla="val 0"/>
            </a:avLst>
          </a:prstGeom>
          <a:solidFill>
            <a:schemeClr val="tx2"/>
          </a:solidFill>
          <a:ln>
            <a:solidFill>
              <a:schemeClr val="bg1">
                <a:lumMod val="75000"/>
              </a:schemeClr>
            </a:solidFill>
          </a:ln>
          <a:effectLst>
            <a:outerShdw blurRad="50800" dist="38100" dir="2700000" algn="tl" rotWithShape="0">
              <a:prstClr val="black">
                <a:alpha val="40000"/>
              </a:prstClr>
            </a:outerShdw>
          </a:effectLst>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11" name="Round Same Side Corner Rectangle 10"/>
          <p:cNvSpPr/>
          <p:nvPr userDrawn="1"/>
        </p:nvSpPr>
        <p:spPr>
          <a:xfrm>
            <a:off x="3581400" y="6629400"/>
            <a:ext cx="1295400" cy="228600"/>
          </a:xfrm>
          <a:prstGeom prst="round2SameRect">
            <a:avLst>
              <a:gd name="adj1" fmla="val 50000"/>
              <a:gd name="adj2" fmla="val 0"/>
            </a:avLst>
          </a:prstGeom>
          <a:solidFill>
            <a:schemeClr val="tx2"/>
          </a:solidFill>
          <a:ln>
            <a:solidFill>
              <a:schemeClr val="bg1">
                <a:lumMod val="75000"/>
              </a:schemeClr>
            </a:solidFill>
          </a:ln>
          <a:effectLst>
            <a:outerShdw blurRad="50800" dist="38100" dir="2700000" algn="tl" rotWithShape="0">
              <a:prstClr val="black">
                <a:alpha val="40000"/>
              </a:prstClr>
            </a:outerShdw>
          </a:effectLst>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12" name="Round Same Side Corner Rectangle 11"/>
          <p:cNvSpPr/>
          <p:nvPr userDrawn="1"/>
        </p:nvSpPr>
        <p:spPr>
          <a:xfrm>
            <a:off x="4724400" y="6629400"/>
            <a:ext cx="1295400" cy="228600"/>
          </a:xfrm>
          <a:prstGeom prst="round2SameRect">
            <a:avLst>
              <a:gd name="adj1" fmla="val 50000"/>
              <a:gd name="adj2" fmla="val 0"/>
            </a:avLst>
          </a:prstGeom>
          <a:solidFill>
            <a:schemeClr val="tx2"/>
          </a:solidFill>
          <a:ln>
            <a:solidFill>
              <a:schemeClr val="bg1">
                <a:lumMod val="75000"/>
              </a:schemeClr>
            </a:solidFill>
          </a:ln>
          <a:effectLst>
            <a:outerShdw blurRad="50800" dist="38100" dir="2700000" algn="tl" rotWithShape="0">
              <a:prstClr val="black">
                <a:alpha val="40000"/>
              </a:prstClr>
            </a:outerShdw>
          </a:effectLst>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13" name="Round Same Side Corner Rectangle 12"/>
          <p:cNvSpPr/>
          <p:nvPr userDrawn="1"/>
        </p:nvSpPr>
        <p:spPr>
          <a:xfrm>
            <a:off x="5867400" y="6629400"/>
            <a:ext cx="1295400" cy="228600"/>
          </a:xfrm>
          <a:prstGeom prst="round2SameRect">
            <a:avLst>
              <a:gd name="adj1" fmla="val 50000"/>
              <a:gd name="adj2" fmla="val 0"/>
            </a:avLst>
          </a:prstGeom>
          <a:solidFill>
            <a:schemeClr val="tx2"/>
          </a:solidFill>
          <a:ln>
            <a:solidFill>
              <a:schemeClr val="bg1">
                <a:lumMod val="75000"/>
              </a:schemeClr>
            </a:solidFill>
          </a:ln>
          <a:effectLst>
            <a:outerShdw blurRad="50800" dist="38100" dir="2700000" algn="tl" rotWithShape="0">
              <a:prstClr val="black">
                <a:alpha val="40000"/>
              </a:prstClr>
            </a:outerShdw>
          </a:effectLst>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14" name="Round Same Side Corner Rectangle 13"/>
          <p:cNvSpPr/>
          <p:nvPr userDrawn="1"/>
        </p:nvSpPr>
        <p:spPr>
          <a:xfrm>
            <a:off x="5867400" y="6477000"/>
            <a:ext cx="1295400" cy="381000"/>
          </a:xfrm>
          <a:prstGeom prst="round2SameRect">
            <a:avLst>
              <a:gd name="adj1" fmla="val 50000"/>
              <a:gd name="adj2" fmla="val 0"/>
            </a:avLst>
          </a:prstGeom>
          <a:ln/>
          <a:effectLst>
            <a:outerShdw blurRad="50800" dist="38100" dir="2700000" algn="tl" rotWithShape="0">
              <a:prstClr val="black">
                <a:alpha val="40000"/>
              </a:prstClr>
            </a:outerShdw>
          </a:effectLst>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5" name="Text Placeholder 15"/>
          <p:cNvSpPr>
            <a:spLocks noGrp="1"/>
          </p:cNvSpPr>
          <p:nvPr>
            <p:ph type="body" sz="quarter" idx="15" hasCustomPrompt="1"/>
          </p:nvPr>
        </p:nvSpPr>
        <p:spPr>
          <a:xfrm>
            <a:off x="5943600" y="6553200"/>
            <a:ext cx="1143000" cy="304800"/>
          </a:xfrm>
        </p:spPr>
        <p:txBody>
          <a:bodyPr>
            <a:noAutofit/>
          </a:bodyPr>
          <a:lstStyle>
            <a:lvl1pPr marL="0" indent="0" algn="ctr">
              <a:buNone/>
              <a:defRPr sz="1000" b="1" i="1"/>
            </a:lvl1pPr>
            <a:lvl2pPr>
              <a:buNone/>
              <a:defRPr sz="700"/>
            </a:lvl2pPr>
            <a:lvl3pPr>
              <a:buNone/>
              <a:defRPr sz="600"/>
            </a:lvl3pPr>
            <a:lvl4pPr>
              <a:buNone/>
              <a:defRPr sz="600"/>
            </a:lvl4pPr>
            <a:lvl5pPr>
              <a:buNone/>
              <a:defRPr sz="500"/>
            </a:lvl5pPr>
          </a:lstStyle>
          <a:p>
            <a:pPr lvl="0"/>
            <a:r>
              <a:rPr lang="en-US" dirty="0" smtClean="0"/>
              <a:t>Section</a:t>
            </a:r>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219201"/>
            <a:ext cx="4038600" cy="5105400"/>
          </a:xfrm>
        </p:spPr>
        <p:txBody>
          <a:bodyPr/>
          <a:lstStyle>
            <a:lvl1pPr>
              <a:defRPr sz="2000"/>
            </a:lvl1pPr>
            <a:lvl2pPr>
              <a:defRPr sz="1900"/>
            </a:lvl2pPr>
            <a:lvl3pPr>
              <a:defRPr sz="1800"/>
            </a:lvl3pPr>
            <a:lvl4pPr>
              <a:defRPr sz="1800"/>
            </a:lvl4pPr>
            <a:lvl5pPr>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219201"/>
            <a:ext cx="4038600" cy="5105400"/>
          </a:xfrm>
        </p:spPr>
        <p:txBody>
          <a:bodyPr/>
          <a:lstStyle>
            <a:lvl1pPr>
              <a:defRPr sz="2000"/>
            </a:lvl1pPr>
            <a:lvl2pPr>
              <a:defRPr sz="1900"/>
            </a:lvl2pPr>
            <a:lvl3pPr>
              <a:defRPr sz="1800"/>
            </a:lvl3pPr>
            <a:lvl4pPr>
              <a:defRPr sz="1800"/>
            </a:lvl4pPr>
            <a:lvl5pPr>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1" name="Text Placeholder 2"/>
          <p:cNvSpPr>
            <a:spLocks noGrp="1"/>
          </p:cNvSpPr>
          <p:nvPr>
            <p:ph type="body" idx="13"/>
          </p:nvPr>
        </p:nvSpPr>
        <p:spPr>
          <a:xfrm>
            <a:off x="457200" y="609600"/>
            <a:ext cx="8686800" cy="381000"/>
          </a:xfrm>
        </p:spPr>
        <p:txBody>
          <a:bodyPr/>
          <a:lstStyle>
            <a:lvl1pPr marL="45720" indent="0">
              <a:buNone/>
              <a:defRPr sz="2000" b="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a:r>
              <a:rPr lang="en-US" smtClean="0"/>
              <a:t>Click to edit Master text styles</a:t>
            </a:r>
          </a:p>
        </p:txBody>
      </p:sp>
      <p:sp>
        <p:nvSpPr>
          <p:cNvPr id="6" name="Slide Number Placeholder 22"/>
          <p:cNvSpPr>
            <a:spLocks noGrp="1"/>
          </p:cNvSpPr>
          <p:nvPr>
            <p:ph type="sldNum" sz="quarter" idx="14"/>
          </p:nvPr>
        </p:nvSpPr>
        <p:spPr/>
        <p:txBody>
          <a:bodyPr/>
          <a:lstStyle>
            <a:lvl1pPr>
              <a:defRPr/>
            </a:lvl1pPr>
          </a:lstStyle>
          <a:p>
            <a:fld id="{29ADC2D9-D2B1-428F-9FD0-6BB9814F8759}" type="slidenum">
              <a:rPr lang="en-US" smtClean="0"/>
              <a:pPr/>
              <a:t>‹#›</a:t>
            </a:fld>
            <a:endParaRPr lang="en-US"/>
          </a:p>
        </p:txBody>
      </p:sp>
      <p:sp>
        <p:nvSpPr>
          <p:cNvPr id="7" name="Date Placeholder 4"/>
          <p:cNvSpPr>
            <a:spLocks noGrp="1"/>
          </p:cNvSpPr>
          <p:nvPr>
            <p:ph type="dt" sz="half" idx="15"/>
          </p:nvPr>
        </p:nvSpPr>
        <p:spPr/>
        <p:txBody>
          <a:bodyPr/>
          <a:lstStyle>
            <a:lvl1pPr>
              <a:defRPr/>
            </a:lvl1pPr>
          </a:lstStyle>
          <a:p>
            <a:fld id="{F82E87BF-2F01-41AD-8EDE-AF6D89AAE66E}" type="datetime1">
              <a:rPr lang="en-US" smtClean="0"/>
              <a:pPr/>
              <a:t>8/15/2017</a:t>
            </a:fld>
            <a:endParaRPr lang="en-US"/>
          </a:p>
        </p:txBody>
      </p:sp>
      <p:sp>
        <p:nvSpPr>
          <p:cNvPr id="8" name="Footer Placeholder 5"/>
          <p:cNvSpPr>
            <a:spLocks noGrp="1"/>
          </p:cNvSpPr>
          <p:nvPr>
            <p:ph type="ftr" sz="quarter" idx="16"/>
          </p:nvPr>
        </p:nvSpPr>
        <p:spPr/>
        <p:txBody>
          <a:bodyPr/>
          <a:lstStyle>
            <a:lvl1pPr>
              <a:defRPr/>
            </a:lvl1pPr>
          </a:lstStyle>
          <a:p>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381000" y="533400"/>
            <a:ext cx="4041648" cy="457200"/>
          </a:xfrm>
          <a:solidFill>
            <a:schemeClr val="accent6">
              <a:alpha val="25000"/>
            </a:schemeClr>
          </a:solidFill>
          <a:ln w="12700">
            <a:solidFill>
              <a:schemeClr val="tx2"/>
            </a:solidFill>
          </a:ln>
        </p:spPr>
        <p:txBody>
          <a:bodyPr anchor="ctr">
            <a:noAutofit/>
          </a:bodyPr>
          <a:lstStyle>
            <a:lvl1pPr marL="45720" indent="0">
              <a:buNone/>
              <a:defRPr sz="1900" b="1">
                <a:solidFill>
                  <a:schemeClr val="tx1">
                    <a:tint val="95000"/>
                  </a:schemeClr>
                </a:solidFill>
              </a:defRPr>
            </a:lvl1pPr>
            <a:lvl2pPr>
              <a:buNone/>
              <a:defRPr sz="2000" b="1"/>
            </a:lvl2pPr>
            <a:lvl3pPr>
              <a:buNone/>
              <a:defRPr sz="1800" b="1"/>
            </a:lvl3pPr>
            <a:lvl4pPr>
              <a:buNone/>
              <a:defRPr sz="1600" b="1"/>
            </a:lvl4pPr>
            <a:lvl5pPr>
              <a:buNone/>
              <a:defRPr sz="1600" b="1"/>
            </a:lvl5pPr>
          </a:lstStyle>
          <a:p>
            <a:pPr lvl="0"/>
            <a:r>
              <a:rPr lang="en-US" smtClean="0"/>
              <a:t>Click to edit Master text styles</a:t>
            </a:r>
          </a:p>
        </p:txBody>
      </p:sp>
      <p:sp>
        <p:nvSpPr>
          <p:cNvPr id="4" name="Text Placeholder 3"/>
          <p:cNvSpPr>
            <a:spLocks noGrp="1"/>
          </p:cNvSpPr>
          <p:nvPr>
            <p:ph type="body" sz="half" idx="3"/>
          </p:nvPr>
        </p:nvSpPr>
        <p:spPr>
          <a:xfrm>
            <a:off x="4721225" y="533400"/>
            <a:ext cx="4041775" cy="457200"/>
          </a:xfrm>
          <a:solidFill>
            <a:schemeClr val="accent6">
              <a:alpha val="25000"/>
            </a:schemeClr>
          </a:solidFill>
          <a:ln w="12700">
            <a:solidFill>
              <a:schemeClr val="tx2"/>
            </a:solidFill>
          </a:ln>
        </p:spPr>
        <p:txBody>
          <a:bodyPr anchor="ctr">
            <a:noAutofit/>
          </a:bodyPr>
          <a:lstStyle>
            <a:lvl1pPr marL="45720" indent="0">
              <a:buNone/>
              <a:defRPr sz="1900" b="1">
                <a:solidFill>
                  <a:schemeClr val="tx1">
                    <a:tint val="95000"/>
                  </a:schemeClr>
                </a:solidFill>
              </a:defRPr>
            </a:lvl1pPr>
            <a:lvl2pPr>
              <a:buNone/>
              <a:defRPr sz="2000" b="1"/>
            </a:lvl2pPr>
            <a:lvl3pPr>
              <a:buNone/>
              <a:defRPr sz="1800" b="1"/>
            </a:lvl3pPr>
            <a:lvl4pPr>
              <a:buNone/>
              <a:defRPr sz="1600" b="1"/>
            </a:lvl4pPr>
            <a:lvl5pPr>
              <a:buNone/>
              <a:defRPr sz="1600" b="1"/>
            </a:lvl5pPr>
          </a:lstStyle>
          <a:p>
            <a:pPr lvl="0"/>
            <a:r>
              <a:rPr lang="en-US" smtClean="0"/>
              <a:t>Click to edit Master text styles</a:t>
            </a:r>
          </a:p>
        </p:txBody>
      </p:sp>
      <p:sp>
        <p:nvSpPr>
          <p:cNvPr id="5" name="Content Placeholder 4"/>
          <p:cNvSpPr>
            <a:spLocks noGrp="1"/>
          </p:cNvSpPr>
          <p:nvPr>
            <p:ph sz="quarter" idx="2"/>
          </p:nvPr>
        </p:nvSpPr>
        <p:spPr>
          <a:xfrm>
            <a:off x="381000" y="990600"/>
            <a:ext cx="4041648" cy="5334001"/>
          </a:xfrm>
        </p:spPr>
        <p:txBody>
          <a:bodyPr/>
          <a:lstStyle>
            <a:lvl1pPr>
              <a:defRPr sz="2000"/>
            </a:lvl1pPr>
            <a:lvl2pPr>
              <a:defRPr sz="2000"/>
            </a:lvl2pPr>
            <a:lvl3pPr>
              <a:defRPr sz="1800"/>
            </a:lvl3pPr>
            <a:lvl4pPr>
              <a:defRPr sz="1600"/>
            </a:lvl4pPr>
            <a:lvl5pPr>
              <a:defRPr sz="16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Content Placeholder 5"/>
          <p:cNvSpPr>
            <a:spLocks noGrp="1"/>
          </p:cNvSpPr>
          <p:nvPr>
            <p:ph sz="quarter" idx="4"/>
          </p:nvPr>
        </p:nvSpPr>
        <p:spPr>
          <a:xfrm>
            <a:off x="4718304" y="990600"/>
            <a:ext cx="4041775" cy="5334001"/>
          </a:xfrm>
        </p:spPr>
        <p:txBody>
          <a:bodyPr/>
          <a:lstStyle>
            <a:lvl1pPr>
              <a:defRPr sz="2000"/>
            </a:lvl1pPr>
            <a:lvl2pPr>
              <a:defRPr sz="2000"/>
            </a:lvl2pPr>
            <a:lvl3pPr>
              <a:defRPr sz="1800"/>
            </a:lvl3pPr>
            <a:lvl4pPr>
              <a:defRPr sz="1600"/>
            </a:lvl4pPr>
            <a:lvl5pPr>
              <a:defRPr sz="16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Title 12"/>
          <p:cNvSpPr>
            <a:spLocks noGrp="1"/>
          </p:cNvSpPr>
          <p:nvPr>
            <p:ph type="title"/>
          </p:nvPr>
        </p:nvSpPr>
        <p:spPr/>
        <p:txBody>
          <a:bodyPr/>
          <a:lstStyle/>
          <a:p>
            <a:r>
              <a:rPr lang="en-US" smtClean="0"/>
              <a:t>Click to edit Master title style</a:t>
            </a:r>
            <a:endParaRPr lang="en-US"/>
          </a:p>
        </p:txBody>
      </p:sp>
      <p:sp>
        <p:nvSpPr>
          <p:cNvPr id="8" name="Slide Number Placeholder 22"/>
          <p:cNvSpPr>
            <a:spLocks noGrp="1"/>
          </p:cNvSpPr>
          <p:nvPr>
            <p:ph type="sldNum" sz="quarter" idx="14"/>
          </p:nvPr>
        </p:nvSpPr>
        <p:spPr/>
        <p:txBody>
          <a:bodyPr/>
          <a:lstStyle>
            <a:lvl1pPr>
              <a:defRPr/>
            </a:lvl1pPr>
          </a:lstStyle>
          <a:p>
            <a:fld id="{29ADC2D9-D2B1-428F-9FD0-6BB9814F8759}" type="slidenum">
              <a:rPr lang="en-US" smtClean="0"/>
              <a:pPr/>
              <a:t>‹#›</a:t>
            </a:fld>
            <a:endParaRPr lang="en-US"/>
          </a:p>
        </p:txBody>
      </p:sp>
      <p:sp>
        <p:nvSpPr>
          <p:cNvPr id="9" name="Date Placeholder 4"/>
          <p:cNvSpPr>
            <a:spLocks noGrp="1"/>
          </p:cNvSpPr>
          <p:nvPr>
            <p:ph type="dt" sz="half" idx="15"/>
          </p:nvPr>
        </p:nvSpPr>
        <p:spPr/>
        <p:txBody>
          <a:bodyPr/>
          <a:lstStyle>
            <a:lvl1pPr>
              <a:defRPr/>
            </a:lvl1pPr>
          </a:lstStyle>
          <a:p>
            <a:fld id="{28226A4A-B0B9-44BC-8DB9-11E675752CCC}" type="datetime1">
              <a:rPr lang="en-US" smtClean="0"/>
              <a:pPr/>
              <a:t>8/15/2017</a:t>
            </a:fld>
            <a:endParaRPr lang="en-US"/>
          </a:p>
        </p:txBody>
      </p:sp>
      <p:sp>
        <p:nvSpPr>
          <p:cNvPr id="10" name="Footer Placeholder 5"/>
          <p:cNvSpPr>
            <a:spLocks noGrp="1"/>
          </p:cNvSpPr>
          <p:nvPr>
            <p:ph type="ftr" sz="quarter" idx="16"/>
          </p:nvPr>
        </p:nvSpPr>
        <p:spPr/>
        <p:txBody>
          <a:bodyPr/>
          <a:lstStyle>
            <a:lvl1pPr>
              <a:defRPr/>
            </a:lvl1pPr>
          </a:lstStyle>
          <a:p>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10" name="Title 9"/>
          <p:cNvSpPr>
            <a:spLocks noGrp="1"/>
          </p:cNvSpPr>
          <p:nvPr>
            <p:ph type="title"/>
          </p:nvPr>
        </p:nvSpPr>
        <p:spPr>
          <a:solidFill>
            <a:schemeClr val="bg1">
              <a:lumMod val="95000"/>
            </a:schemeClr>
          </a:solidFill>
        </p:spPr>
        <p:txBody>
          <a:bodyPr/>
          <a:lstStyle>
            <a:lvl1pPr>
              <a:defRPr>
                <a:solidFill>
                  <a:schemeClr val="tx1"/>
                </a:solidFill>
              </a:defRPr>
            </a:lvl1pPr>
          </a:lstStyle>
          <a:p>
            <a:r>
              <a:rPr lang="en-US" smtClean="0"/>
              <a:t>Click to edit Master title style</a:t>
            </a:r>
            <a:endParaRPr lang="en-US"/>
          </a:p>
        </p:txBody>
      </p:sp>
      <p:sp>
        <p:nvSpPr>
          <p:cNvPr id="4" name="Slide Number Placeholder 22"/>
          <p:cNvSpPr>
            <a:spLocks noGrp="1"/>
          </p:cNvSpPr>
          <p:nvPr>
            <p:ph type="sldNum" sz="quarter" idx="14"/>
          </p:nvPr>
        </p:nvSpPr>
        <p:spPr/>
        <p:txBody>
          <a:bodyPr/>
          <a:lstStyle>
            <a:lvl1pPr>
              <a:defRPr/>
            </a:lvl1pPr>
          </a:lstStyle>
          <a:p>
            <a:fld id="{29ADC2D9-D2B1-428F-9FD0-6BB9814F8759}" type="slidenum">
              <a:rPr lang="en-US" smtClean="0"/>
              <a:pPr/>
              <a:t>‹#›</a:t>
            </a:fld>
            <a:endParaRPr lang="en-US"/>
          </a:p>
        </p:txBody>
      </p:sp>
      <p:sp>
        <p:nvSpPr>
          <p:cNvPr id="5" name="Date Placeholder 4"/>
          <p:cNvSpPr>
            <a:spLocks noGrp="1"/>
          </p:cNvSpPr>
          <p:nvPr>
            <p:ph type="dt" sz="half" idx="15"/>
          </p:nvPr>
        </p:nvSpPr>
        <p:spPr/>
        <p:txBody>
          <a:bodyPr/>
          <a:lstStyle>
            <a:lvl1pPr>
              <a:defRPr/>
            </a:lvl1pPr>
          </a:lstStyle>
          <a:p>
            <a:fld id="{9AC00179-DAFD-4F92-914F-71ED9263FFF2}" type="datetime1">
              <a:rPr lang="en-US" smtClean="0"/>
              <a:pPr/>
              <a:t>8/15/2017</a:t>
            </a:fld>
            <a:endParaRPr lang="en-US"/>
          </a:p>
        </p:txBody>
      </p:sp>
      <p:sp>
        <p:nvSpPr>
          <p:cNvPr id="6" name="Footer Placeholder 5"/>
          <p:cNvSpPr>
            <a:spLocks noGrp="1"/>
          </p:cNvSpPr>
          <p:nvPr>
            <p:ph type="ftr" sz="quarter" idx="16"/>
          </p:nvPr>
        </p:nvSpPr>
        <p:spPr/>
        <p:txBody>
          <a:bodyPr/>
          <a:lstStyle>
            <a:lvl1pPr>
              <a:defRPr/>
            </a:lvl1pPr>
          </a:lstStyle>
          <a:p>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Slide Number Placeholder 22"/>
          <p:cNvSpPr>
            <a:spLocks noGrp="1"/>
          </p:cNvSpPr>
          <p:nvPr>
            <p:ph type="sldNum" sz="quarter" idx="10"/>
          </p:nvPr>
        </p:nvSpPr>
        <p:spPr/>
        <p:txBody>
          <a:bodyPr/>
          <a:lstStyle>
            <a:lvl1pPr>
              <a:defRPr/>
            </a:lvl1pPr>
          </a:lstStyle>
          <a:p>
            <a:fld id="{29ADC2D9-D2B1-428F-9FD0-6BB9814F8759}" type="slidenum">
              <a:rPr lang="en-US" smtClean="0"/>
              <a:pPr/>
              <a:t>‹#›</a:t>
            </a:fld>
            <a:endParaRPr lang="en-US"/>
          </a:p>
        </p:txBody>
      </p:sp>
      <p:sp>
        <p:nvSpPr>
          <p:cNvPr id="3" name="Date Placeholder 4"/>
          <p:cNvSpPr>
            <a:spLocks noGrp="1"/>
          </p:cNvSpPr>
          <p:nvPr>
            <p:ph type="dt" sz="half" idx="11"/>
          </p:nvPr>
        </p:nvSpPr>
        <p:spPr/>
        <p:txBody>
          <a:bodyPr/>
          <a:lstStyle>
            <a:lvl1pPr>
              <a:defRPr/>
            </a:lvl1pPr>
          </a:lstStyle>
          <a:p>
            <a:fld id="{9AAF6700-CAE7-463B-8245-211416F4E720}" type="datetime1">
              <a:rPr lang="en-US" smtClean="0"/>
              <a:pPr/>
              <a:t>8/15/2017</a:t>
            </a:fld>
            <a:endParaRPr lang="en-US"/>
          </a:p>
        </p:txBody>
      </p:sp>
      <p:sp>
        <p:nvSpPr>
          <p:cNvPr id="4" name="Footer Placeholder 5"/>
          <p:cNvSpPr>
            <a:spLocks noGrp="1"/>
          </p:cNvSpPr>
          <p:nvPr>
            <p:ph type="ftr" sz="quarter" idx="12"/>
          </p:nvPr>
        </p:nvSpPr>
        <p:spPr/>
        <p:txBody>
          <a:bodyPr/>
          <a:lstStyle>
            <a:lvl1pPr>
              <a:defRPr/>
            </a:lvl1pPr>
          </a:lstStyle>
          <a:p>
            <a:endParaRPr 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ontent with Caption">
    <p:spTree>
      <p:nvGrpSpPr>
        <p:cNvPr id="1" name=""/>
        <p:cNvGrpSpPr/>
        <p:nvPr/>
      </p:nvGrpSpPr>
      <p:grpSpPr>
        <a:xfrm>
          <a:off x="0" y="0"/>
          <a:ext cx="0" cy="0"/>
          <a:chOff x="0" y="0"/>
          <a:chExt cx="0" cy="0"/>
        </a:xfrm>
      </p:grpSpPr>
      <p:sp>
        <p:nvSpPr>
          <p:cNvPr id="3" name="Text Placeholder 2"/>
          <p:cNvSpPr>
            <a:spLocks noGrp="1"/>
          </p:cNvSpPr>
          <p:nvPr>
            <p:ph type="body" idx="2"/>
          </p:nvPr>
        </p:nvSpPr>
        <p:spPr>
          <a:xfrm>
            <a:off x="5353496" y="609600"/>
            <a:ext cx="3383280" cy="5715001"/>
          </a:xfrm>
        </p:spPr>
        <p:txBody>
          <a:bodyPr/>
          <a:lstStyle>
            <a:lvl1pPr marL="9144" indent="0">
              <a:buNone/>
              <a:defRPr sz="1400"/>
            </a:lvl1pPr>
            <a:lvl2pPr>
              <a:buNone/>
              <a:defRPr sz="1200"/>
            </a:lvl2pPr>
            <a:lvl3pPr>
              <a:buNone/>
              <a:defRPr sz="1000"/>
            </a:lvl3pPr>
            <a:lvl4pPr>
              <a:buNone/>
              <a:defRPr sz="900"/>
            </a:lvl4pPr>
            <a:lvl5pPr>
              <a:buNone/>
              <a:defRPr sz="900"/>
            </a:lvl5pPr>
          </a:lstStyle>
          <a:p>
            <a:pPr lvl="0"/>
            <a:r>
              <a:rPr lang="en-US" smtClean="0"/>
              <a:t>Click to edit Master text styles</a:t>
            </a:r>
          </a:p>
        </p:txBody>
      </p:sp>
      <p:sp>
        <p:nvSpPr>
          <p:cNvPr id="4" name="Content Placeholder 3"/>
          <p:cNvSpPr>
            <a:spLocks noGrp="1"/>
          </p:cNvSpPr>
          <p:nvPr>
            <p:ph sz="half" idx="1"/>
          </p:nvPr>
        </p:nvSpPr>
        <p:spPr>
          <a:xfrm>
            <a:off x="152400" y="609600"/>
            <a:ext cx="5102352" cy="5715001"/>
          </a:xfrm>
        </p:spPr>
        <p:txBody>
          <a:bodyPr/>
          <a:lstStyle>
            <a:lvl1pPr>
              <a:defRPr sz="3200"/>
            </a:lvl1pPr>
            <a:lvl2pPr>
              <a:defRPr sz="2800"/>
            </a:lvl2pPr>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Slide Number Placeholder 22"/>
          <p:cNvSpPr>
            <a:spLocks noGrp="1"/>
          </p:cNvSpPr>
          <p:nvPr>
            <p:ph type="sldNum" sz="quarter" idx="14"/>
          </p:nvPr>
        </p:nvSpPr>
        <p:spPr/>
        <p:txBody>
          <a:bodyPr/>
          <a:lstStyle>
            <a:lvl1pPr>
              <a:defRPr/>
            </a:lvl1pPr>
          </a:lstStyle>
          <a:p>
            <a:fld id="{29ADC2D9-D2B1-428F-9FD0-6BB9814F8759}" type="slidenum">
              <a:rPr lang="en-US" smtClean="0"/>
              <a:pPr/>
              <a:t>‹#›</a:t>
            </a:fld>
            <a:endParaRPr lang="en-US"/>
          </a:p>
        </p:txBody>
      </p:sp>
      <p:sp>
        <p:nvSpPr>
          <p:cNvPr id="7" name="Date Placeholder 4"/>
          <p:cNvSpPr>
            <a:spLocks noGrp="1"/>
          </p:cNvSpPr>
          <p:nvPr>
            <p:ph type="dt" sz="half" idx="15"/>
          </p:nvPr>
        </p:nvSpPr>
        <p:spPr/>
        <p:txBody>
          <a:bodyPr/>
          <a:lstStyle>
            <a:lvl1pPr>
              <a:defRPr/>
            </a:lvl1pPr>
          </a:lstStyle>
          <a:p>
            <a:fld id="{271D0889-754B-40B4-8D55-52B92C17835B}" type="datetime1">
              <a:rPr lang="en-US" smtClean="0"/>
              <a:pPr/>
              <a:t>8/15/2017</a:t>
            </a:fld>
            <a:endParaRPr lang="en-US"/>
          </a:p>
        </p:txBody>
      </p:sp>
      <p:sp>
        <p:nvSpPr>
          <p:cNvPr id="8" name="Footer Placeholder 5"/>
          <p:cNvSpPr>
            <a:spLocks noGrp="1"/>
          </p:cNvSpPr>
          <p:nvPr>
            <p:ph type="ftr" sz="quarter" idx="16"/>
          </p:nvPr>
        </p:nvSpPr>
        <p:spPr/>
        <p:txBody>
          <a:bodyPr/>
          <a:lstStyle>
            <a:lvl1pPr>
              <a:defRPr/>
            </a:lvl1pPr>
          </a:lstStyle>
          <a:p>
            <a:endParaRPr 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Picture with Caption">
    <p:spTree>
      <p:nvGrpSpPr>
        <p:cNvPr id="1" name=""/>
        <p:cNvGrpSpPr/>
        <p:nvPr/>
      </p:nvGrpSpPr>
      <p:grpSpPr>
        <a:xfrm>
          <a:off x="0" y="0"/>
          <a:ext cx="0" cy="0"/>
          <a:chOff x="0" y="0"/>
          <a:chExt cx="0" cy="0"/>
        </a:xfrm>
      </p:grpSpPr>
      <p:sp>
        <p:nvSpPr>
          <p:cNvPr id="3" name="Picture Placeholder 2"/>
          <p:cNvSpPr>
            <a:spLocks noGrp="1"/>
          </p:cNvSpPr>
          <p:nvPr>
            <p:ph type="pic" idx="1"/>
          </p:nvPr>
        </p:nvSpPr>
        <p:spPr>
          <a:xfrm>
            <a:off x="403671" y="1448203"/>
            <a:ext cx="4572000" cy="4572000"/>
          </a:xfrm>
          <a:solidFill>
            <a:srgbClr val="EAEAEA"/>
          </a:solidFill>
          <a:ln w="50800">
            <a:solidFill>
              <a:srgbClr val="FFFFFF"/>
            </a:solidFill>
            <a:miter lim="800000"/>
          </a:ln>
          <a:effectLst>
            <a:outerShdw blurRad="57150" dist="31750" dir="4800000" algn="tl" rotWithShape="0">
              <a:srgbClr val="000000">
                <a:alpha val="25000"/>
              </a:srgbClr>
            </a:outerShdw>
          </a:effectLst>
          <a:scene3d>
            <a:camera prst="orthographicFront"/>
            <a:lightRig rig="twoPt" dir="t">
              <a:rot lat="0" lon="0" rev="7200000"/>
            </a:lightRig>
          </a:scene3d>
          <a:sp3d contourW="2540">
            <a:bevelT w="25400" h="19050"/>
            <a:contourClr>
              <a:srgbClr val="AEAEAE"/>
            </a:contourClr>
          </a:sp3d>
        </p:spPr>
        <p:txBody>
          <a:bodyPr>
            <a:normAutofit/>
          </a:bodyPr>
          <a:lstStyle>
            <a:lvl1pPr marL="0" indent="0">
              <a:buNone/>
              <a:defRPr sz="3200"/>
            </a:lvl1pPr>
          </a:lstStyle>
          <a:p>
            <a:pPr lvl="0"/>
            <a:r>
              <a:rPr lang="en-US" noProof="0" smtClean="0"/>
              <a:t>Click icon to add picture</a:t>
            </a:r>
            <a:endParaRPr lang="en-US" noProof="0" dirty="0"/>
          </a:p>
        </p:txBody>
      </p:sp>
      <p:sp>
        <p:nvSpPr>
          <p:cNvPr id="4" name="Text Placeholder 3"/>
          <p:cNvSpPr>
            <a:spLocks noGrp="1"/>
          </p:cNvSpPr>
          <p:nvPr>
            <p:ph type="body" sz="half" idx="2"/>
          </p:nvPr>
        </p:nvSpPr>
        <p:spPr>
          <a:xfrm>
            <a:off x="6088443" y="3579511"/>
            <a:ext cx="2590800" cy="2516489"/>
          </a:xfrm>
        </p:spPr>
        <p:txBody>
          <a:bodyPr lIns="0" tIns="0" rIns="45720"/>
          <a:lstStyle>
            <a:lvl1pPr marL="0" indent="0">
              <a:lnSpc>
                <a:spcPct val="100000"/>
              </a:lnSpc>
              <a:spcBef>
                <a:spcPts val="0"/>
              </a:spcBef>
              <a:buFontTx/>
              <a:buNone/>
              <a:defRPr sz="1300"/>
            </a:lvl1pPr>
            <a:lvl2pPr>
              <a:buFontTx/>
              <a:buNone/>
              <a:defRPr sz="1200"/>
            </a:lvl2pPr>
            <a:lvl3pPr>
              <a:buFontTx/>
              <a:buNone/>
              <a:defRPr sz="1000"/>
            </a:lvl3pPr>
            <a:lvl4pPr>
              <a:buFontTx/>
              <a:buNone/>
              <a:defRPr sz="900"/>
            </a:lvl4pPr>
            <a:lvl5pPr>
              <a:buFontTx/>
              <a:buNone/>
              <a:defRPr sz="900"/>
            </a:lvl5pPr>
          </a:lstStyle>
          <a:p>
            <a:pPr lvl="0"/>
            <a:r>
              <a:rPr lang="en-US" smtClean="0"/>
              <a:t>Click to edit Master text styles</a:t>
            </a:r>
          </a:p>
        </p:txBody>
      </p:sp>
      <p:sp>
        <p:nvSpPr>
          <p:cNvPr id="6" name="Slide Number Placeholder 22"/>
          <p:cNvSpPr>
            <a:spLocks noGrp="1"/>
          </p:cNvSpPr>
          <p:nvPr>
            <p:ph type="sldNum" sz="quarter" idx="14"/>
          </p:nvPr>
        </p:nvSpPr>
        <p:spPr/>
        <p:txBody>
          <a:bodyPr/>
          <a:lstStyle>
            <a:lvl1pPr>
              <a:defRPr/>
            </a:lvl1pPr>
          </a:lstStyle>
          <a:p>
            <a:fld id="{29ADC2D9-D2B1-428F-9FD0-6BB9814F8759}" type="slidenum">
              <a:rPr lang="en-US" smtClean="0"/>
              <a:pPr/>
              <a:t>‹#›</a:t>
            </a:fld>
            <a:endParaRPr lang="en-US"/>
          </a:p>
        </p:txBody>
      </p:sp>
      <p:sp>
        <p:nvSpPr>
          <p:cNvPr id="7" name="Date Placeholder 4"/>
          <p:cNvSpPr>
            <a:spLocks noGrp="1"/>
          </p:cNvSpPr>
          <p:nvPr>
            <p:ph type="dt" sz="half" idx="15"/>
          </p:nvPr>
        </p:nvSpPr>
        <p:spPr/>
        <p:txBody>
          <a:bodyPr/>
          <a:lstStyle>
            <a:lvl1pPr>
              <a:defRPr/>
            </a:lvl1pPr>
          </a:lstStyle>
          <a:p>
            <a:fld id="{925B5D68-528F-4A1C-8E47-2B1F22CA1B06}" type="datetime1">
              <a:rPr lang="en-US" smtClean="0"/>
              <a:pPr/>
              <a:t>8/15/2017</a:t>
            </a:fld>
            <a:endParaRPr lang="en-US"/>
          </a:p>
        </p:txBody>
      </p:sp>
      <p:sp>
        <p:nvSpPr>
          <p:cNvPr id="8" name="Footer Placeholder 5"/>
          <p:cNvSpPr>
            <a:spLocks noGrp="1"/>
          </p:cNvSpPr>
          <p:nvPr>
            <p:ph type="ftr" sz="quarter" idx="16"/>
          </p:nvPr>
        </p:nvSpPr>
        <p:spPr/>
        <p:txBody>
          <a:bodyPr/>
          <a:lstStyle>
            <a:lvl1pPr>
              <a:defRPr/>
            </a:lvl1pPr>
          </a:lstStyle>
          <a:p>
            <a:endParaRPr 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Slide Number Placeholder 22"/>
          <p:cNvSpPr>
            <a:spLocks noGrp="1"/>
          </p:cNvSpPr>
          <p:nvPr>
            <p:ph type="sldNum" sz="quarter" idx="14"/>
          </p:nvPr>
        </p:nvSpPr>
        <p:spPr/>
        <p:txBody>
          <a:bodyPr/>
          <a:lstStyle>
            <a:lvl1pPr>
              <a:defRPr/>
            </a:lvl1pPr>
          </a:lstStyle>
          <a:p>
            <a:fld id="{29ADC2D9-D2B1-428F-9FD0-6BB9814F8759}" type="slidenum">
              <a:rPr lang="en-US" smtClean="0"/>
              <a:pPr/>
              <a:t>‹#›</a:t>
            </a:fld>
            <a:endParaRPr lang="en-US"/>
          </a:p>
        </p:txBody>
      </p:sp>
      <p:sp>
        <p:nvSpPr>
          <p:cNvPr id="6" name="Date Placeholder 4"/>
          <p:cNvSpPr>
            <a:spLocks noGrp="1"/>
          </p:cNvSpPr>
          <p:nvPr>
            <p:ph type="dt" sz="half" idx="15"/>
          </p:nvPr>
        </p:nvSpPr>
        <p:spPr/>
        <p:txBody>
          <a:bodyPr/>
          <a:lstStyle>
            <a:lvl1pPr>
              <a:defRPr/>
            </a:lvl1pPr>
          </a:lstStyle>
          <a:p>
            <a:fld id="{082078B2-D531-4172-BE5B-9B8A0ACD99FF}" type="datetime1">
              <a:rPr lang="en-US" smtClean="0"/>
              <a:pPr/>
              <a:t>8/15/2017</a:t>
            </a:fld>
            <a:endParaRPr lang="en-US"/>
          </a:p>
        </p:txBody>
      </p:sp>
      <p:sp>
        <p:nvSpPr>
          <p:cNvPr id="7" name="Footer Placeholder 5"/>
          <p:cNvSpPr>
            <a:spLocks noGrp="1"/>
          </p:cNvSpPr>
          <p:nvPr>
            <p:ph type="ftr" sz="quarter" idx="16"/>
          </p:nvPr>
        </p:nvSpPr>
        <p:spPr/>
        <p:txBody>
          <a:bodyPr/>
          <a:lstStyle>
            <a:lvl1pPr>
              <a:defRPr/>
            </a:lvl1pPr>
          </a:lstStyle>
          <a:p>
            <a:endParaRPr 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Folien Master">
    <p:spTree>
      <p:nvGrpSpPr>
        <p:cNvPr id="1" name=""/>
        <p:cNvGrpSpPr/>
        <p:nvPr/>
      </p:nvGrpSpPr>
      <p:grpSpPr>
        <a:xfrm>
          <a:off x="0" y="0"/>
          <a:ext cx="0" cy="0"/>
          <a:chOff x="0" y="0"/>
          <a:chExt cx="0" cy="0"/>
        </a:xfrm>
      </p:grpSpPr>
      <p:sp>
        <p:nvSpPr>
          <p:cNvPr id="6" name="Foliennummernplatzhalter 1"/>
          <p:cNvSpPr txBox="1">
            <a:spLocks/>
          </p:cNvSpPr>
          <p:nvPr userDrawn="1"/>
        </p:nvSpPr>
        <p:spPr>
          <a:xfrm>
            <a:off x="235434" y="6418832"/>
            <a:ext cx="586408" cy="365125"/>
          </a:xfrm>
          <a:prstGeom prst="rect">
            <a:avLst/>
          </a:prstGeom>
        </p:spPr>
        <p:txBody>
          <a:bodyPr vert="horz" lIns="91440" tIns="45720" rIns="91440" bIns="45720" rtlCol="0" anchor="ctr"/>
          <a:lstStyle>
            <a:defPPr>
              <a:defRPr lang="de-DE"/>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E68004D2-D520-4FA7-90AC-2FA42E418E7D}" type="slidenum">
              <a:rPr lang="de-DE" smtClean="0"/>
              <a:pPr/>
              <a:t>‹#›</a:t>
            </a:fld>
            <a:endParaRPr lang="de-DE" dirty="0"/>
          </a:p>
        </p:txBody>
      </p:sp>
      <p:sp>
        <p:nvSpPr>
          <p:cNvPr id="13" name="Foliennummernplatzhalter 1"/>
          <p:cNvSpPr txBox="1">
            <a:spLocks/>
          </p:cNvSpPr>
          <p:nvPr userDrawn="1"/>
        </p:nvSpPr>
        <p:spPr>
          <a:xfrm>
            <a:off x="3254859" y="6418832"/>
            <a:ext cx="2355366" cy="365125"/>
          </a:xfrm>
          <a:prstGeom prst="rect">
            <a:avLst/>
          </a:prstGeom>
        </p:spPr>
        <p:txBody>
          <a:bodyPr vert="horz" lIns="91440" tIns="45720" rIns="91440" bIns="45720" rtlCol="0" anchor="ctr"/>
          <a:lstStyle>
            <a:defPPr>
              <a:defRPr lang="de-DE"/>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de-DE" dirty="0" smtClean="0"/>
              <a:t>Compiled</a:t>
            </a:r>
            <a:r>
              <a:rPr lang="de-DE" baseline="0" dirty="0" smtClean="0"/>
              <a:t> by:  PHC </a:t>
            </a:r>
            <a:r>
              <a:rPr lang="de-DE" dirty="0" smtClean="0"/>
              <a:t>FP&amp;A</a:t>
            </a:r>
            <a:endParaRPr lang="de-DE" dirty="0"/>
          </a:p>
        </p:txBody>
      </p:sp>
    </p:spTree>
    <p:extLst>
      <p:ext uri="{BB962C8B-B14F-4D97-AF65-F5344CB8AC3E}">
        <p14:creationId xmlns:p14="http://schemas.microsoft.com/office/powerpoint/2010/main" val="2803579057"/>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1_Folien Master">
    <p:spTree>
      <p:nvGrpSpPr>
        <p:cNvPr id="1" name=""/>
        <p:cNvGrpSpPr/>
        <p:nvPr/>
      </p:nvGrpSpPr>
      <p:grpSpPr>
        <a:xfrm>
          <a:off x="0" y="0"/>
          <a:ext cx="0" cy="0"/>
          <a:chOff x="0" y="0"/>
          <a:chExt cx="0" cy="0"/>
        </a:xfrm>
      </p:grpSpPr>
      <p:sp>
        <p:nvSpPr>
          <p:cNvPr id="2" name="Titel 1"/>
          <p:cNvSpPr>
            <a:spLocks noGrp="1"/>
          </p:cNvSpPr>
          <p:nvPr>
            <p:ph type="title"/>
          </p:nvPr>
        </p:nvSpPr>
        <p:spPr>
          <a:xfrm>
            <a:off x="323850" y="238539"/>
            <a:ext cx="8497092" cy="616455"/>
          </a:xfrm>
          <a:prstGeom prst="rect">
            <a:avLst/>
          </a:prstGeom>
        </p:spPr>
        <p:txBody>
          <a:bodyPr lIns="0" anchor="ctr" anchorCtr="0">
            <a:noAutofit/>
          </a:bodyPr>
          <a:lstStyle>
            <a:lvl1pPr algn="l">
              <a:lnSpc>
                <a:spcPct val="100000"/>
              </a:lnSpc>
              <a:defRPr sz="3000" b="1"/>
            </a:lvl1pPr>
          </a:lstStyle>
          <a:p>
            <a:r>
              <a:rPr lang="en-US" smtClean="0"/>
              <a:t>Click to edit Master title style</a:t>
            </a:r>
            <a:endParaRPr lang="de-DE" dirty="0"/>
          </a:p>
        </p:txBody>
      </p:sp>
      <p:sp>
        <p:nvSpPr>
          <p:cNvPr id="9" name="Textplatzhalter 7"/>
          <p:cNvSpPr>
            <a:spLocks noGrp="1"/>
          </p:cNvSpPr>
          <p:nvPr>
            <p:ph type="body" sz="quarter" idx="13"/>
          </p:nvPr>
        </p:nvSpPr>
        <p:spPr>
          <a:xfrm>
            <a:off x="323850" y="854994"/>
            <a:ext cx="8496300" cy="336244"/>
          </a:xfrm>
          <a:prstGeom prst="rect">
            <a:avLst/>
          </a:prstGeom>
        </p:spPr>
        <p:txBody>
          <a:bodyPr lIns="0" tIns="0" rIns="0" bIns="0" anchor="t" anchorCtr="0">
            <a:noAutofit/>
          </a:bodyPr>
          <a:lstStyle>
            <a:lvl1pPr>
              <a:buNone/>
              <a:defRPr sz="2000"/>
            </a:lvl1pPr>
          </a:lstStyle>
          <a:p>
            <a:pPr lvl="0"/>
            <a:r>
              <a:rPr lang="en-US" smtClean="0"/>
              <a:t>Click to edit Master text styles</a:t>
            </a:r>
          </a:p>
        </p:txBody>
      </p:sp>
      <p:sp>
        <p:nvSpPr>
          <p:cNvPr id="6" name="Foliennummernplatzhalter 1"/>
          <p:cNvSpPr txBox="1">
            <a:spLocks/>
          </p:cNvSpPr>
          <p:nvPr userDrawn="1"/>
        </p:nvSpPr>
        <p:spPr>
          <a:xfrm>
            <a:off x="235434" y="6418832"/>
            <a:ext cx="586408" cy="365125"/>
          </a:xfrm>
          <a:prstGeom prst="rect">
            <a:avLst/>
          </a:prstGeom>
        </p:spPr>
        <p:txBody>
          <a:bodyPr vert="horz" lIns="91440" tIns="45720" rIns="91440" bIns="45720" rtlCol="0" anchor="ctr"/>
          <a:lstStyle>
            <a:defPPr>
              <a:defRPr lang="de-DE"/>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E68004D2-D520-4FA7-90AC-2FA42E418E7D}" type="slidenum">
              <a:rPr lang="de-DE" smtClean="0"/>
              <a:pPr/>
              <a:t>‹#›</a:t>
            </a:fld>
            <a:endParaRPr lang="de-DE" dirty="0"/>
          </a:p>
        </p:txBody>
      </p:sp>
      <p:cxnSp>
        <p:nvCxnSpPr>
          <p:cNvPr id="7" name="Straight Connector 6"/>
          <p:cNvCxnSpPr/>
          <p:nvPr userDrawn="1"/>
        </p:nvCxnSpPr>
        <p:spPr>
          <a:xfrm>
            <a:off x="114300" y="1191238"/>
            <a:ext cx="8905875" cy="0"/>
          </a:xfrm>
          <a:prstGeom prst="line">
            <a:avLst/>
          </a:prstGeom>
          <a:ln>
            <a:solidFill>
              <a:srgbClr val="177B57"/>
            </a:solidFill>
          </a:ln>
        </p:spPr>
        <p:style>
          <a:lnRef idx="1">
            <a:schemeClr val="accent1"/>
          </a:lnRef>
          <a:fillRef idx="0">
            <a:schemeClr val="accent1"/>
          </a:fillRef>
          <a:effectRef idx="0">
            <a:schemeClr val="accent1"/>
          </a:effectRef>
          <a:fontRef idx="minor">
            <a:schemeClr val="tx1"/>
          </a:fontRef>
        </p:style>
      </p:cxnSp>
      <p:pic>
        <p:nvPicPr>
          <p:cNvPr id="11" name="Picture 10" descr="Piedmont Healthcare.jpg"/>
          <p:cNvPicPr>
            <a:picLocks noChangeAspect="1"/>
          </p:cNvPicPr>
          <p:nvPr userDrawn="1"/>
        </p:nvPicPr>
        <p:blipFill>
          <a:blip r:embed="rId2" cstate="print"/>
          <a:stretch>
            <a:fillRect/>
          </a:stretch>
        </p:blipFill>
        <p:spPr>
          <a:xfrm>
            <a:off x="7471083" y="267114"/>
            <a:ext cx="1349859" cy="387947"/>
          </a:xfrm>
          <a:prstGeom prst="rect">
            <a:avLst/>
          </a:prstGeom>
        </p:spPr>
      </p:pic>
      <p:sp>
        <p:nvSpPr>
          <p:cNvPr id="13" name="Foliennummernplatzhalter 1"/>
          <p:cNvSpPr txBox="1">
            <a:spLocks/>
          </p:cNvSpPr>
          <p:nvPr userDrawn="1"/>
        </p:nvSpPr>
        <p:spPr>
          <a:xfrm>
            <a:off x="3254859" y="6418832"/>
            <a:ext cx="2355366" cy="365125"/>
          </a:xfrm>
          <a:prstGeom prst="rect">
            <a:avLst/>
          </a:prstGeom>
        </p:spPr>
        <p:txBody>
          <a:bodyPr vert="horz" lIns="91440" tIns="45720" rIns="91440" bIns="45720" rtlCol="0" anchor="ctr"/>
          <a:lstStyle>
            <a:defPPr>
              <a:defRPr lang="de-DE"/>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de-DE" dirty="0" smtClean="0"/>
              <a:t>Compiled</a:t>
            </a:r>
            <a:r>
              <a:rPr lang="de-DE" baseline="0" dirty="0" smtClean="0"/>
              <a:t> by:  PHC </a:t>
            </a:r>
            <a:r>
              <a:rPr lang="de-DE" dirty="0" smtClean="0"/>
              <a:t>FP&amp;A</a:t>
            </a:r>
            <a:endParaRPr lang="de-DE" dirty="0"/>
          </a:p>
        </p:txBody>
      </p:sp>
    </p:spTree>
    <p:extLst>
      <p:ext uri="{BB962C8B-B14F-4D97-AF65-F5344CB8AC3E}">
        <p14:creationId xmlns:p14="http://schemas.microsoft.com/office/powerpoint/2010/main" val="2803579057"/>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4" name="Text Placeholder 11"/>
          <p:cNvSpPr>
            <a:spLocks noGrp="1"/>
          </p:cNvSpPr>
          <p:nvPr>
            <p:ph type="body" sz="quarter" idx="13"/>
          </p:nvPr>
        </p:nvSpPr>
        <p:spPr>
          <a:xfrm>
            <a:off x="621356" y="5513888"/>
            <a:ext cx="3179121" cy="416984"/>
          </a:xfrm>
          <a:prstGeom prst="rect">
            <a:avLst/>
          </a:prstGeom>
        </p:spPr>
        <p:txBody>
          <a:bodyPr vert="horz"/>
          <a:lstStyle>
            <a:lvl1pPr marL="0" indent="0">
              <a:buNone/>
              <a:defRPr sz="1400">
                <a:solidFill>
                  <a:srgbClr val="B3B3B3"/>
                </a:solidFill>
              </a:defRPr>
            </a:lvl1pPr>
          </a:lstStyle>
          <a:p>
            <a:pPr lvl="0"/>
            <a:r>
              <a:rPr lang="en-US" dirty="0" smtClean="0"/>
              <a:t>Click to edit Master text styles</a:t>
            </a:r>
          </a:p>
        </p:txBody>
      </p:sp>
      <p:sp>
        <p:nvSpPr>
          <p:cNvPr id="5" name="Text Placeholder 11"/>
          <p:cNvSpPr>
            <a:spLocks noGrp="1"/>
          </p:cNvSpPr>
          <p:nvPr>
            <p:ph type="body" sz="quarter" idx="14"/>
          </p:nvPr>
        </p:nvSpPr>
        <p:spPr>
          <a:xfrm>
            <a:off x="621357" y="5930872"/>
            <a:ext cx="3179121" cy="416984"/>
          </a:xfrm>
          <a:prstGeom prst="rect">
            <a:avLst/>
          </a:prstGeom>
        </p:spPr>
        <p:txBody>
          <a:bodyPr vert="horz"/>
          <a:lstStyle>
            <a:lvl1pPr marL="0" indent="0">
              <a:buNone/>
              <a:defRPr sz="1400">
                <a:solidFill>
                  <a:schemeClr val="tx2">
                    <a:lumMod val="40000"/>
                    <a:lumOff val="60000"/>
                  </a:schemeClr>
                </a:solidFill>
              </a:defRPr>
            </a:lvl1pPr>
          </a:lstStyle>
          <a:p>
            <a:pPr lvl="0"/>
            <a:r>
              <a:rPr lang="en-US" dirty="0" smtClean="0"/>
              <a:t>Click to edit Master text styles</a:t>
            </a:r>
          </a:p>
        </p:txBody>
      </p:sp>
    </p:spTree>
    <p:extLst>
      <p:ext uri="{BB962C8B-B14F-4D97-AF65-F5344CB8AC3E}">
        <p14:creationId xmlns:p14="http://schemas.microsoft.com/office/powerpoint/2010/main" val="1801264001"/>
      </p:ext>
    </p:extLst>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Section Header Slide 1">
    <p:spTree>
      <p:nvGrpSpPr>
        <p:cNvPr id="1" name=""/>
        <p:cNvGrpSpPr/>
        <p:nvPr/>
      </p:nvGrpSpPr>
      <p:grpSpPr>
        <a:xfrm>
          <a:off x="0" y="0"/>
          <a:ext cx="0" cy="0"/>
          <a:chOff x="0" y="0"/>
          <a:chExt cx="0" cy="0"/>
        </a:xfrm>
      </p:grpSpPr>
      <p:sp>
        <p:nvSpPr>
          <p:cNvPr id="9" name="Text Placeholder 8"/>
          <p:cNvSpPr>
            <a:spLocks noGrp="1"/>
          </p:cNvSpPr>
          <p:nvPr>
            <p:ph type="body" sz="quarter" idx="10"/>
          </p:nvPr>
        </p:nvSpPr>
        <p:spPr>
          <a:xfrm>
            <a:off x="511785" y="4197351"/>
            <a:ext cx="8443304" cy="402556"/>
          </a:xfrm>
          <a:prstGeom prst="rect">
            <a:avLst/>
          </a:prstGeom>
        </p:spPr>
        <p:txBody>
          <a:bodyPr vert="horz"/>
          <a:lstStyle>
            <a:lvl1pPr marL="0" indent="0">
              <a:buNone/>
              <a:defRPr sz="1800">
                <a:solidFill>
                  <a:srgbClr val="F89821"/>
                </a:solidFill>
              </a:defRPr>
            </a:lvl1pPr>
            <a:lvl2pPr>
              <a:defRPr sz="1600"/>
            </a:lvl2pPr>
            <a:lvl3pPr>
              <a:defRPr sz="1400"/>
            </a:lvl3pPr>
            <a:lvl4pPr>
              <a:defRPr sz="1200"/>
            </a:lvl4pPr>
            <a:lvl5pPr>
              <a:defRPr sz="1200"/>
            </a:lvl5pPr>
          </a:lstStyle>
          <a:p>
            <a:pPr lvl="0"/>
            <a:r>
              <a:rPr lang="en-US" dirty="0" smtClean="0"/>
              <a:t>Click to edit Master text styles</a:t>
            </a:r>
          </a:p>
        </p:txBody>
      </p:sp>
      <p:sp>
        <p:nvSpPr>
          <p:cNvPr id="11" name="Title 10"/>
          <p:cNvSpPr>
            <a:spLocks noGrp="1"/>
          </p:cNvSpPr>
          <p:nvPr>
            <p:ph type="title"/>
          </p:nvPr>
        </p:nvSpPr>
        <p:spPr>
          <a:xfrm>
            <a:off x="511786" y="3734756"/>
            <a:ext cx="8442963" cy="462732"/>
          </a:xfrm>
          <a:prstGeom prst="rect">
            <a:avLst/>
          </a:prstGeom>
        </p:spPr>
        <p:txBody>
          <a:bodyPr/>
          <a:lstStyle>
            <a:lvl1pPr>
              <a:defRPr sz="2400">
                <a:solidFill>
                  <a:srgbClr val="7F7F7F"/>
                </a:solidFill>
              </a:defRPr>
            </a:lvl1pPr>
          </a:lstStyle>
          <a:p>
            <a:r>
              <a:rPr lang="en-US" dirty="0" smtClean="0"/>
              <a:t>Click to edit Master title style</a:t>
            </a:r>
            <a:endParaRPr lang="en-US" dirty="0"/>
          </a:p>
        </p:txBody>
      </p:sp>
    </p:spTree>
    <p:extLst>
      <p:ext uri="{BB962C8B-B14F-4D97-AF65-F5344CB8AC3E}">
        <p14:creationId xmlns:p14="http://schemas.microsoft.com/office/powerpoint/2010/main" val="148336570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ITLE SLIDE LEFT">
    <p:spTree>
      <p:nvGrpSpPr>
        <p:cNvPr id="1" name=""/>
        <p:cNvGrpSpPr/>
        <p:nvPr/>
      </p:nvGrpSpPr>
      <p:grpSpPr>
        <a:xfrm>
          <a:off x="0" y="0"/>
          <a:ext cx="0" cy="0"/>
          <a:chOff x="0" y="0"/>
          <a:chExt cx="0" cy="0"/>
        </a:xfrm>
      </p:grpSpPr>
      <p:sp>
        <p:nvSpPr>
          <p:cNvPr id="8" name="Backgrund"/>
          <p:cNvSpPr/>
          <p:nvPr userDrawn="1"/>
        </p:nvSpPr>
        <p:spPr bwMode="gray">
          <a:xfrm>
            <a:off x="0" y="0"/>
            <a:ext cx="9144000" cy="581660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dirty="0"/>
          </a:p>
        </p:txBody>
      </p:sp>
      <p:sp>
        <p:nvSpPr>
          <p:cNvPr id="9" name="Picture"/>
          <p:cNvSpPr>
            <a:spLocks noGrp="1"/>
          </p:cNvSpPr>
          <p:nvPr>
            <p:ph type="pic" sz="quarter" idx="14"/>
          </p:nvPr>
        </p:nvSpPr>
        <p:spPr bwMode="gray">
          <a:xfrm>
            <a:off x="0" y="0"/>
            <a:ext cx="9144000" cy="5814000"/>
          </a:xfrm>
          <a:solidFill>
            <a:schemeClr val="bg1">
              <a:lumMod val="85000"/>
            </a:schemeClr>
          </a:solidFill>
        </p:spPr>
        <p:txBody>
          <a:bodyPr lIns="144000" tIns="144000" rIns="144000" bIns="144000"/>
          <a:lstStyle>
            <a:lvl1pPr marL="0" indent="0">
              <a:buNone/>
              <a:defRPr/>
            </a:lvl1pPr>
          </a:lstStyle>
          <a:p>
            <a:endParaRPr lang="en-US" dirty="0"/>
          </a:p>
        </p:txBody>
      </p:sp>
      <p:sp>
        <p:nvSpPr>
          <p:cNvPr id="7" name="Bar"/>
          <p:cNvSpPr/>
          <p:nvPr userDrawn="1"/>
        </p:nvSpPr>
        <p:spPr bwMode="ltGray">
          <a:xfrm>
            <a:off x="0" y="5816600"/>
            <a:ext cx="9144000" cy="1044000"/>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dirty="0"/>
          </a:p>
        </p:txBody>
      </p:sp>
      <p:sp>
        <p:nvSpPr>
          <p:cNvPr id="2" name="Title"/>
          <p:cNvSpPr>
            <a:spLocks noGrp="1"/>
          </p:cNvSpPr>
          <p:nvPr>
            <p:ph type="ctrTitle"/>
          </p:nvPr>
        </p:nvSpPr>
        <p:spPr bwMode="ltGray">
          <a:xfrm>
            <a:off x="791508" y="0"/>
            <a:ext cx="7560984" cy="3744000"/>
          </a:xfrm>
        </p:spPr>
        <p:txBody>
          <a:bodyPr anchor="b"/>
          <a:lstStyle>
            <a:lvl1pPr>
              <a:lnSpc>
                <a:spcPct val="80000"/>
              </a:lnSpc>
              <a:spcBef>
                <a:spcPts val="0"/>
              </a:spcBef>
              <a:spcAft>
                <a:spcPts val="1000"/>
              </a:spcAft>
              <a:defRPr sz="7000">
                <a:solidFill>
                  <a:srgbClr val="FFFFFF"/>
                </a:solidFill>
                <a:latin typeface="Bebas Neue" panose="020B0506020202020201" pitchFamily="34" charset="0"/>
              </a:defRPr>
            </a:lvl1pPr>
          </a:lstStyle>
          <a:p>
            <a:r>
              <a:rPr lang="en-US" dirty="0" smtClean="0"/>
              <a:t>Click to edit Master title style</a:t>
            </a:r>
            <a:endParaRPr lang="en-US" dirty="0"/>
          </a:p>
        </p:txBody>
      </p:sp>
      <p:sp>
        <p:nvSpPr>
          <p:cNvPr id="3" name="Subtitle"/>
          <p:cNvSpPr>
            <a:spLocks noGrp="1"/>
          </p:cNvSpPr>
          <p:nvPr>
            <p:ph type="subTitle" idx="1"/>
          </p:nvPr>
        </p:nvSpPr>
        <p:spPr bwMode="ltGray">
          <a:xfrm>
            <a:off x="791508" y="3744000"/>
            <a:ext cx="7560984" cy="2070000"/>
          </a:xfrm>
        </p:spPr>
        <p:txBody>
          <a:bodyPr/>
          <a:lstStyle>
            <a:lvl1pPr marL="0" indent="0" algn="l">
              <a:buNone/>
              <a:defRPr sz="3200">
                <a:solidFill>
                  <a:srgbClr val="B2B2B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US" dirty="0"/>
          </a:p>
        </p:txBody>
      </p:sp>
      <p:sp>
        <p:nvSpPr>
          <p:cNvPr id="4" name="Date"/>
          <p:cNvSpPr>
            <a:spLocks noGrp="1"/>
          </p:cNvSpPr>
          <p:nvPr>
            <p:ph type="dt" sz="half" idx="10"/>
          </p:nvPr>
        </p:nvSpPr>
        <p:spPr/>
        <p:txBody>
          <a:bodyPr/>
          <a:lstStyle/>
          <a:p>
            <a:fld id="{B4AA11CA-C716-48E8-A6C5-8845E807601C}" type="datetime1">
              <a:rPr lang="en-US" smtClean="0"/>
              <a:t>8/15/2017</a:t>
            </a:fld>
            <a:endParaRPr lang="en-US" dirty="0"/>
          </a:p>
        </p:txBody>
      </p:sp>
      <p:sp>
        <p:nvSpPr>
          <p:cNvPr id="5" name="Footer"/>
          <p:cNvSpPr>
            <a:spLocks noGrp="1"/>
          </p:cNvSpPr>
          <p:nvPr>
            <p:ph type="ftr" sz="quarter" idx="11"/>
          </p:nvPr>
        </p:nvSpPr>
        <p:spPr/>
        <p:txBody>
          <a:bodyPr/>
          <a:lstStyle/>
          <a:p>
            <a:r>
              <a:rPr lang="en-US" dirty="0" smtClean="0"/>
              <a:t>Footer</a:t>
            </a:r>
            <a:endParaRPr lang="en-US" dirty="0"/>
          </a:p>
        </p:txBody>
      </p:sp>
      <p:sp>
        <p:nvSpPr>
          <p:cNvPr id="6" name="Slide Number"/>
          <p:cNvSpPr>
            <a:spLocks noGrp="1"/>
          </p:cNvSpPr>
          <p:nvPr>
            <p:ph type="sldNum" sz="quarter" idx="12"/>
          </p:nvPr>
        </p:nvSpPr>
        <p:spPr/>
        <p:txBody>
          <a:bodyPr/>
          <a:lstStyle/>
          <a:p>
            <a:fld id="{02CEFE82-39F2-4F47-8A0C-D5AB3496FA5C}" type="slidenum">
              <a:rPr lang="en-US" smtClean="0"/>
              <a:t>‹#›</a:t>
            </a:fld>
            <a:endParaRPr lang="en-US" dirty="0"/>
          </a:p>
        </p:txBody>
      </p:sp>
    </p:spTree>
    <p:extLst>
      <p:ext uri="{BB962C8B-B14F-4D97-AF65-F5344CB8AC3E}">
        <p14:creationId xmlns:p14="http://schemas.microsoft.com/office/powerpoint/2010/main" val="15349692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TITLE">
    <p:spTree>
      <p:nvGrpSpPr>
        <p:cNvPr id="1" name=""/>
        <p:cNvGrpSpPr/>
        <p:nvPr/>
      </p:nvGrpSpPr>
      <p:grpSpPr>
        <a:xfrm>
          <a:off x="0" y="0"/>
          <a:ext cx="0" cy="0"/>
          <a:chOff x="0" y="0"/>
          <a:chExt cx="0" cy="0"/>
        </a:xfrm>
      </p:grpSpPr>
      <p:sp>
        <p:nvSpPr>
          <p:cNvPr id="2" name="Title"/>
          <p:cNvSpPr>
            <a:spLocks noGrp="1"/>
          </p:cNvSpPr>
          <p:nvPr>
            <p:ph type="title"/>
          </p:nvPr>
        </p:nvSpPr>
        <p:spPr>
          <a:xfrm>
            <a:off x="396000" y="432000"/>
            <a:ext cx="8352000" cy="1080000"/>
          </a:xfrm>
        </p:spPr>
        <p:txBody>
          <a:bodyPr/>
          <a:lstStyle/>
          <a:p>
            <a:r>
              <a:rPr lang="en-US" dirty="0" smtClean="0"/>
              <a:t>Click to edit Master title style</a:t>
            </a:r>
            <a:endParaRPr lang="en-US" dirty="0"/>
          </a:p>
        </p:txBody>
      </p:sp>
      <p:sp>
        <p:nvSpPr>
          <p:cNvPr id="7" name="Subline"/>
          <p:cNvSpPr>
            <a:spLocks noGrp="1"/>
          </p:cNvSpPr>
          <p:nvPr>
            <p:ph type="body" sz="quarter" idx="13" hasCustomPrompt="1"/>
          </p:nvPr>
        </p:nvSpPr>
        <p:spPr>
          <a:xfrm>
            <a:off x="396000" y="972000"/>
            <a:ext cx="8352000" cy="540000"/>
          </a:xfrm>
        </p:spPr>
        <p:txBody>
          <a:bodyPr/>
          <a:lstStyle>
            <a:lvl1pPr marL="0" indent="0">
              <a:buNone/>
              <a:defRPr sz="2000" baseline="0">
                <a:solidFill>
                  <a:srgbClr val="7F7F7F"/>
                </a:solidFill>
              </a:defRPr>
            </a:lvl1pPr>
          </a:lstStyle>
          <a:p>
            <a:pPr lvl="0"/>
            <a:r>
              <a:rPr lang="en-US" dirty="0" smtClean="0"/>
              <a:t>Enter your subtitle here</a:t>
            </a:r>
            <a:endParaRPr lang="en-US" dirty="0"/>
          </a:p>
        </p:txBody>
      </p:sp>
      <p:sp>
        <p:nvSpPr>
          <p:cNvPr id="3" name="Date"/>
          <p:cNvSpPr>
            <a:spLocks noGrp="1"/>
          </p:cNvSpPr>
          <p:nvPr>
            <p:ph type="dt" sz="half" idx="10"/>
          </p:nvPr>
        </p:nvSpPr>
        <p:spPr/>
        <p:txBody>
          <a:bodyPr/>
          <a:lstStyle/>
          <a:p>
            <a:fld id="{A75BEEBF-3D9C-4496-B740-7927511BBB5F}" type="datetime1">
              <a:rPr lang="en-US" smtClean="0"/>
              <a:t>8/15/2017</a:t>
            </a:fld>
            <a:endParaRPr lang="en-US" dirty="0"/>
          </a:p>
        </p:txBody>
      </p:sp>
      <p:sp>
        <p:nvSpPr>
          <p:cNvPr id="4" name="Footer"/>
          <p:cNvSpPr>
            <a:spLocks noGrp="1"/>
          </p:cNvSpPr>
          <p:nvPr>
            <p:ph type="ftr" sz="quarter" idx="11"/>
          </p:nvPr>
        </p:nvSpPr>
        <p:spPr/>
        <p:txBody>
          <a:bodyPr/>
          <a:lstStyle/>
          <a:p>
            <a:r>
              <a:rPr lang="en-US" dirty="0" smtClean="0"/>
              <a:t>Footer</a:t>
            </a:r>
            <a:endParaRPr lang="en-US" dirty="0"/>
          </a:p>
        </p:txBody>
      </p:sp>
      <p:sp>
        <p:nvSpPr>
          <p:cNvPr id="5" name="Slide Number"/>
          <p:cNvSpPr>
            <a:spLocks noGrp="1"/>
          </p:cNvSpPr>
          <p:nvPr>
            <p:ph type="sldNum" sz="quarter" idx="12"/>
          </p:nvPr>
        </p:nvSpPr>
        <p:spPr/>
        <p:txBody>
          <a:bodyPr/>
          <a:lstStyle/>
          <a:p>
            <a:fld id="{02CEFE82-39F2-4F47-8A0C-D5AB3496FA5C}" type="slidenum">
              <a:rPr lang="en-US" smtClean="0"/>
              <a:t>‹#›</a:t>
            </a:fld>
            <a:endParaRPr lang="en-US" dirty="0"/>
          </a:p>
        </p:txBody>
      </p:sp>
    </p:spTree>
    <p:extLst>
      <p:ext uri="{BB962C8B-B14F-4D97-AF65-F5344CB8AC3E}">
        <p14:creationId xmlns:p14="http://schemas.microsoft.com/office/powerpoint/2010/main" val="39992561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cNvSpPr>
            <a:spLocks noGrp="1"/>
          </p:cNvSpPr>
          <p:nvPr>
            <p:ph type="dt" sz="half" idx="10"/>
          </p:nvPr>
        </p:nvSpPr>
        <p:spPr/>
        <p:txBody>
          <a:bodyPr/>
          <a:lstStyle/>
          <a:p>
            <a:fld id="{B2B510D3-33D3-4BB5-84AB-1D8EFE048C96}" type="datetime1">
              <a:rPr lang="en-US" smtClean="0"/>
              <a:t>8/15/2017</a:t>
            </a:fld>
            <a:endParaRPr lang="en-US" dirty="0"/>
          </a:p>
        </p:txBody>
      </p:sp>
      <p:sp>
        <p:nvSpPr>
          <p:cNvPr id="3" name="Footer"/>
          <p:cNvSpPr>
            <a:spLocks noGrp="1"/>
          </p:cNvSpPr>
          <p:nvPr>
            <p:ph type="ftr" sz="quarter" idx="11"/>
          </p:nvPr>
        </p:nvSpPr>
        <p:spPr/>
        <p:txBody>
          <a:bodyPr/>
          <a:lstStyle/>
          <a:p>
            <a:r>
              <a:rPr lang="en-US" dirty="0" smtClean="0"/>
              <a:t>Footer</a:t>
            </a:r>
            <a:endParaRPr lang="en-US" dirty="0"/>
          </a:p>
        </p:txBody>
      </p:sp>
      <p:sp>
        <p:nvSpPr>
          <p:cNvPr id="4" name="Slide Number"/>
          <p:cNvSpPr>
            <a:spLocks noGrp="1"/>
          </p:cNvSpPr>
          <p:nvPr>
            <p:ph type="sldNum" sz="quarter" idx="12"/>
          </p:nvPr>
        </p:nvSpPr>
        <p:spPr/>
        <p:txBody>
          <a:bodyPr/>
          <a:lstStyle/>
          <a:p>
            <a:fld id="{02CEFE82-39F2-4F47-8A0C-D5AB3496FA5C}" type="slidenum">
              <a:rPr lang="en-US" smtClean="0"/>
              <a:t>‹#›</a:t>
            </a:fld>
            <a:endParaRPr lang="en-US" dirty="0"/>
          </a:p>
        </p:txBody>
      </p:sp>
    </p:spTree>
    <p:extLst>
      <p:ext uri="{BB962C8B-B14F-4D97-AF65-F5344CB8AC3E}">
        <p14:creationId xmlns:p14="http://schemas.microsoft.com/office/powerpoint/2010/main" val="23982763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_AGENDA">
    <p:spTree>
      <p:nvGrpSpPr>
        <p:cNvPr id="1" name=""/>
        <p:cNvGrpSpPr/>
        <p:nvPr/>
      </p:nvGrpSpPr>
      <p:grpSpPr>
        <a:xfrm>
          <a:off x="0" y="0"/>
          <a:ext cx="0" cy="0"/>
          <a:chOff x="0" y="0"/>
          <a:chExt cx="0" cy="0"/>
        </a:xfrm>
      </p:grpSpPr>
      <p:sp>
        <p:nvSpPr>
          <p:cNvPr id="10" name="Picture"/>
          <p:cNvSpPr>
            <a:spLocks noGrp="1"/>
          </p:cNvSpPr>
          <p:nvPr>
            <p:ph type="pic" sz="quarter" idx="14"/>
          </p:nvPr>
        </p:nvSpPr>
        <p:spPr bwMode="gray">
          <a:xfrm>
            <a:off x="0" y="0"/>
            <a:ext cx="9144000" cy="6858000"/>
          </a:xfrm>
          <a:solidFill>
            <a:schemeClr val="bg1">
              <a:lumMod val="85000"/>
            </a:schemeClr>
          </a:solidFill>
        </p:spPr>
        <p:txBody>
          <a:bodyPr lIns="144000" tIns="144000" rIns="144000" bIns="144000"/>
          <a:lstStyle>
            <a:lvl1pPr marL="0" indent="0">
              <a:buNone/>
              <a:defRPr/>
            </a:lvl1pPr>
          </a:lstStyle>
          <a:p>
            <a:endParaRPr lang="en-US" dirty="0"/>
          </a:p>
        </p:txBody>
      </p:sp>
      <p:sp>
        <p:nvSpPr>
          <p:cNvPr id="9" name="Agenda"/>
          <p:cNvSpPr>
            <a:spLocks noGrp="1"/>
          </p:cNvSpPr>
          <p:nvPr>
            <p:ph type="body" sz="quarter" idx="15"/>
          </p:nvPr>
        </p:nvSpPr>
        <p:spPr bwMode="gray">
          <a:xfrm>
            <a:off x="5854972" y="0"/>
            <a:ext cx="3289028" cy="6858000"/>
          </a:xfrm>
          <a:solidFill>
            <a:schemeClr val="accent1">
              <a:lumMod val="75000"/>
              <a:alpha val="80000"/>
            </a:schemeClr>
          </a:solidFill>
        </p:spPr>
        <p:txBody>
          <a:bodyPr lIns="396000" tIns="1512000" rIns="396000" bIns="1080000"/>
          <a:lstStyle>
            <a:lvl1pPr marL="360000" indent="-360000">
              <a:lnSpc>
                <a:spcPct val="80000"/>
              </a:lnSpc>
              <a:buFont typeface="+mj-lt"/>
              <a:buAutoNum type="arabicPeriod"/>
              <a:defRPr sz="2400">
                <a:solidFill>
                  <a:schemeClr val="bg1"/>
                </a:solidFill>
                <a:latin typeface="Bebas Neue" panose="020B0506020202020201" pitchFamily="34" charset="0"/>
              </a:defRPr>
            </a:lvl1pPr>
            <a:lvl2pPr marL="907200" indent="-457200">
              <a:buFont typeface="+mj-lt"/>
              <a:buAutoNum type="arabicPeriod"/>
              <a:defRPr sz="2800">
                <a:solidFill>
                  <a:schemeClr val="bg1"/>
                </a:solidFill>
                <a:latin typeface="Bebas Neue" panose="020B0506020202020201" pitchFamily="34" charset="0"/>
              </a:defRPr>
            </a:lvl2pPr>
            <a:lvl3pPr marL="1152900" indent="-342900">
              <a:buFont typeface="+mj-lt"/>
              <a:buAutoNum type="arabicPeriod"/>
              <a:defRPr sz="2400">
                <a:solidFill>
                  <a:schemeClr val="bg1"/>
                </a:solidFill>
                <a:latin typeface="Bebas Neue" panose="020B0506020202020201" pitchFamily="34" charset="0"/>
              </a:defRPr>
            </a:lvl3pPr>
            <a:lvl4pPr marL="1512900" indent="-342900">
              <a:buFont typeface="+mj-lt"/>
              <a:buAutoNum type="arabicPeriod"/>
              <a:defRPr sz="2000">
                <a:solidFill>
                  <a:schemeClr val="bg1"/>
                </a:solidFill>
                <a:latin typeface="Bebas Neue" panose="020B0506020202020201" pitchFamily="34" charset="0"/>
              </a:defRPr>
            </a:lvl4pPr>
            <a:lvl5pPr marL="1872900" indent="-342900">
              <a:buFont typeface="+mj-lt"/>
              <a:buAutoNum type="arabicPeriod"/>
              <a:defRPr sz="2000">
                <a:solidFill>
                  <a:schemeClr val="bg1"/>
                </a:solidFill>
                <a:latin typeface="Bebas Neue" panose="020B0506020202020201" pitchFamily="34" charset="0"/>
              </a:defRPr>
            </a:lvl5pPr>
          </a:lstStyle>
          <a:p>
            <a:pPr lvl="0"/>
            <a:r>
              <a:rPr lang="en-US" dirty="0" smtClean="0"/>
              <a:t>Click to edit Master text styles</a:t>
            </a:r>
          </a:p>
        </p:txBody>
      </p:sp>
      <p:sp>
        <p:nvSpPr>
          <p:cNvPr id="3" name="Title"/>
          <p:cNvSpPr>
            <a:spLocks noGrp="1"/>
          </p:cNvSpPr>
          <p:nvPr>
            <p:ph type="title"/>
          </p:nvPr>
        </p:nvSpPr>
        <p:spPr/>
        <p:txBody>
          <a:bodyPr/>
          <a:lstStyle/>
          <a:p>
            <a:r>
              <a:rPr lang="en-US" dirty="0" smtClean="0"/>
              <a:t>Click to edit Master title style</a:t>
            </a:r>
            <a:endParaRPr lang="en-US" dirty="0"/>
          </a:p>
        </p:txBody>
      </p:sp>
      <p:sp>
        <p:nvSpPr>
          <p:cNvPr id="8" name="Subline"/>
          <p:cNvSpPr>
            <a:spLocks noGrp="1"/>
          </p:cNvSpPr>
          <p:nvPr>
            <p:ph type="body" sz="quarter" idx="13" hasCustomPrompt="1"/>
          </p:nvPr>
        </p:nvSpPr>
        <p:spPr>
          <a:xfrm>
            <a:off x="396000" y="972000"/>
            <a:ext cx="8352000" cy="540000"/>
          </a:xfrm>
        </p:spPr>
        <p:txBody>
          <a:bodyPr/>
          <a:lstStyle>
            <a:lvl1pPr marL="0" indent="0">
              <a:buNone/>
              <a:defRPr sz="2000" baseline="0">
                <a:solidFill>
                  <a:srgbClr val="7F7F7F"/>
                </a:solidFill>
              </a:defRPr>
            </a:lvl1pPr>
          </a:lstStyle>
          <a:p>
            <a:pPr lvl="0"/>
            <a:r>
              <a:rPr lang="en-US" dirty="0" smtClean="0"/>
              <a:t>Enter your subtitle here</a:t>
            </a:r>
            <a:endParaRPr lang="en-US" dirty="0"/>
          </a:p>
        </p:txBody>
      </p:sp>
      <p:sp>
        <p:nvSpPr>
          <p:cNvPr id="5" name="Date"/>
          <p:cNvSpPr>
            <a:spLocks noGrp="1"/>
          </p:cNvSpPr>
          <p:nvPr>
            <p:ph type="dt" sz="half" idx="10"/>
          </p:nvPr>
        </p:nvSpPr>
        <p:spPr/>
        <p:txBody>
          <a:bodyPr/>
          <a:lstStyle/>
          <a:p>
            <a:fld id="{138522BD-7B07-4B3B-A505-3CAAE0D49474}" type="datetime1">
              <a:rPr lang="en-US" smtClean="0"/>
              <a:t>8/15/2017</a:t>
            </a:fld>
            <a:endParaRPr lang="en-US" dirty="0"/>
          </a:p>
        </p:txBody>
      </p:sp>
      <p:sp>
        <p:nvSpPr>
          <p:cNvPr id="6" name="Footer"/>
          <p:cNvSpPr>
            <a:spLocks noGrp="1"/>
          </p:cNvSpPr>
          <p:nvPr>
            <p:ph type="ftr" sz="quarter" idx="11"/>
          </p:nvPr>
        </p:nvSpPr>
        <p:spPr/>
        <p:txBody>
          <a:bodyPr/>
          <a:lstStyle/>
          <a:p>
            <a:r>
              <a:rPr lang="en-US" dirty="0" smtClean="0"/>
              <a:t>Footer</a:t>
            </a:r>
            <a:endParaRPr lang="en-US" dirty="0"/>
          </a:p>
        </p:txBody>
      </p:sp>
      <p:sp>
        <p:nvSpPr>
          <p:cNvPr id="7" name="Slide Number"/>
          <p:cNvSpPr>
            <a:spLocks noGrp="1"/>
          </p:cNvSpPr>
          <p:nvPr>
            <p:ph type="sldNum" sz="quarter" idx="12"/>
          </p:nvPr>
        </p:nvSpPr>
        <p:spPr/>
        <p:txBody>
          <a:bodyPr/>
          <a:lstStyle/>
          <a:p>
            <a:fld id="{02CEFE82-39F2-4F47-8A0C-D5AB3496FA5C}" type="slidenum">
              <a:rPr lang="en-US" smtClean="0"/>
              <a:t>‹#›</a:t>
            </a:fld>
            <a:endParaRPr lang="en-US" dirty="0"/>
          </a:p>
        </p:txBody>
      </p:sp>
    </p:spTree>
    <p:extLst>
      <p:ext uri="{BB962C8B-B14F-4D97-AF65-F5344CB8AC3E}">
        <p14:creationId xmlns:p14="http://schemas.microsoft.com/office/powerpoint/2010/main" val="1527414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_TITLE &amp; CONTENT">
    <p:spTree>
      <p:nvGrpSpPr>
        <p:cNvPr id="1" name=""/>
        <p:cNvGrpSpPr/>
        <p:nvPr/>
      </p:nvGrpSpPr>
      <p:grpSpPr>
        <a:xfrm>
          <a:off x="0" y="0"/>
          <a:ext cx="0" cy="0"/>
          <a:chOff x="0" y="0"/>
          <a:chExt cx="0" cy="0"/>
        </a:xfrm>
      </p:grpSpPr>
      <p:sp>
        <p:nvSpPr>
          <p:cNvPr id="7" name="Title"/>
          <p:cNvSpPr>
            <a:spLocks noGrp="1"/>
          </p:cNvSpPr>
          <p:nvPr>
            <p:ph type="title"/>
          </p:nvPr>
        </p:nvSpPr>
        <p:spPr>
          <a:xfrm>
            <a:off x="396000" y="432000"/>
            <a:ext cx="8352000" cy="1080000"/>
          </a:xfrm>
        </p:spPr>
        <p:txBody>
          <a:bodyPr/>
          <a:lstStyle/>
          <a:p>
            <a:r>
              <a:rPr lang="en-US" smtClean="0"/>
              <a:t>Click to edit Master title style</a:t>
            </a:r>
            <a:endParaRPr lang="en-US"/>
          </a:p>
        </p:txBody>
      </p:sp>
      <p:sp>
        <p:nvSpPr>
          <p:cNvPr id="13" name="Subtitle"/>
          <p:cNvSpPr>
            <a:spLocks noGrp="1"/>
          </p:cNvSpPr>
          <p:nvPr>
            <p:ph type="body" sz="quarter" idx="13" hasCustomPrompt="1"/>
          </p:nvPr>
        </p:nvSpPr>
        <p:spPr>
          <a:xfrm>
            <a:off x="396000" y="972000"/>
            <a:ext cx="8352000" cy="540000"/>
          </a:xfrm>
        </p:spPr>
        <p:txBody>
          <a:bodyPr/>
          <a:lstStyle>
            <a:lvl1pPr marL="0" indent="0">
              <a:buNone/>
              <a:defRPr sz="2000" baseline="0">
                <a:solidFill>
                  <a:srgbClr val="7F7F7F"/>
                </a:solidFill>
              </a:defRPr>
            </a:lvl1pPr>
          </a:lstStyle>
          <a:p>
            <a:pPr lvl="0"/>
            <a:r>
              <a:rPr lang="en-US" dirty="0" smtClean="0"/>
              <a:t>Enter your subtitle here</a:t>
            </a:r>
            <a:endParaRPr lang="en-US" dirty="0"/>
          </a:p>
        </p:txBody>
      </p:sp>
      <p:sp>
        <p:nvSpPr>
          <p:cNvPr id="3" name="Content"/>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cNvSpPr>
            <a:spLocks noGrp="1"/>
          </p:cNvSpPr>
          <p:nvPr>
            <p:ph type="dt" sz="half" idx="10"/>
          </p:nvPr>
        </p:nvSpPr>
        <p:spPr/>
        <p:txBody>
          <a:bodyPr/>
          <a:lstStyle/>
          <a:p>
            <a:fld id="{92EC5216-5D68-4F11-838A-82E8E6DD93DA}" type="datetime1">
              <a:rPr lang="en-US" smtClean="0"/>
              <a:t>8/15/2017</a:t>
            </a:fld>
            <a:endParaRPr lang="en-US" dirty="0"/>
          </a:p>
        </p:txBody>
      </p:sp>
      <p:sp>
        <p:nvSpPr>
          <p:cNvPr id="5" name="Footer"/>
          <p:cNvSpPr>
            <a:spLocks noGrp="1"/>
          </p:cNvSpPr>
          <p:nvPr>
            <p:ph type="ftr" sz="quarter" idx="11"/>
          </p:nvPr>
        </p:nvSpPr>
        <p:spPr/>
        <p:txBody>
          <a:bodyPr/>
          <a:lstStyle/>
          <a:p>
            <a:r>
              <a:rPr lang="en-US" dirty="0" smtClean="0"/>
              <a:t>Footer</a:t>
            </a:r>
            <a:endParaRPr lang="en-US" dirty="0"/>
          </a:p>
        </p:txBody>
      </p:sp>
      <p:sp>
        <p:nvSpPr>
          <p:cNvPr id="6" name="Slide Number"/>
          <p:cNvSpPr>
            <a:spLocks noGrp="1"/>
          </p:cNvSpPr>
          <p:nvPr>
            <p:ph type="sldNum" sz="quarter" idx="12"/>
          </p:nvPr>
        </p:nvSpPr>
        <p:spPr/>
        <p:txBody>
          <a:bodyPr/>
          <a:lstStyle/>
          <a:p>
            <a:fld id="{02CEFE82-39F2-4F47-8A0C-D5AB3496FA5C}" type="slidenum">
              <a:rPr lang="en-US" smtClean="0"/>
              <a:t>‹#›</a:t>
            </a:fld>
            <a:endParaRPr lang="en-US" dirty="0"/>
          </a:p>
        </p:txBody>
      </p:sp>
    </p:spTree>
    <p:extLst>
      <p:ext uri="{BB962C8B-B14F-4D97-AF65-F5344CB8AC3E}">
        <p14:creationId xmlns:p14="http://schemas.microsoft.com/office/powerpoint/2010/main" val="8312915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8_TEXT &amp; IMAGE">
    <p:spTree>
      <p:nvGrpSpPr>
        <p:cNvPr id="1" name=""/>
        <p:cNvGrpSpPr/>
        <p:nvPr/>
      </p:nvGrpSpPr>
      <p:grpSpPr>
        <a:xfrm>
          <a:off x="0" y="0"/>
          <a:ext cx="0" cy="0"/>
          <a:chOff x="0" y="0"/>
          <a:chExt cx="0" cy="0"/>
        </a:xfrm>
      </p:grpSpPr>
      <p:sp>
        <p:nvSpPr>
          <p:cNvPr id="4" name="Title"/>
          <p:cNvSpPr>
            <a:spLocks noGrp="1"/>
          </p:cNvSpPr>
          <p:nvPr>
            <p:ph type="title"/>
          </p:nvPr>
        </p:nvSpPr>
        <p:spPr>
          <a:xfrm>
            <a:off x="396000" y="432000"/>
            <a:ext cx="5457600" cy="1080000"/>
          </a:xfrm>
        </p:spPr>
        <p:txBody>
          <a:bodyPr/>
          <a:lstStyle/>
          <a:p>
            <a:r>
              <a:rPr lang="en-US" dirty="0" smtClean="0"/>
              <a:t>Click to edit Master title style</a:t>
            </a:r>
            <a:endParaRPr lang="en-US" dirty="0"/>
          </a:p>
        </p:txBody>
      </p:sp>
      <p:sp>
        <p:nvSpPr>
          <p:cNvPr id="8" name="Subline"/>
          <p:cNvSpPr>
            <a:spLocks noGrp="1"/>
          </p:cNvSpPr>
          <p:nvPr>
            <p:ph type="body" sz="quarter" idx="13" hasCustomPrompt="1"/>
          </p:nvPr>
        </p:nvSpPr>
        <p:spPr>
          <a:xfrm>
            <a:off x="395999" y="972000"/>
            <a:ext cx="5457600" cy="540000"/>
          </a:xfrm>
        </p:spPr>
        <p:txBody>
          <a:bodyPr/>
          <a:lstStyle>
            <a:lvl1pPr marL="0" indent="0">
              <a:buNone/>
              <a:defRPr sz="2000" baseline="0">
                <a:solidFill>
                  <a:srgbClr val="7F7F7F"/>
                </a:solidFill>
              </a:defRPr>
            </a:lvl1pPr>
          </a:lstStyle>
          <a:p>
            <a:pPr lvl="0"/>
            <a:r>
              <a:rPr lang="en-US" dirty="0" smtClean="0"/>
              <a:t>Enter your subtitle here</a:t>
            </a:r>
            <a:endParaRPr lang="en-US" dirty="0"/>
          </a:p>
        </p:txBody>
      </p:sp>
      <p:sp>
        <p:nvSpPr>
          <p:cNvPr id="3" name="Content"/>
          <p:cNvSpPr>
            <a:spLocks noGrp="1"/>
          </p:cNvSpPr>
          <p:nvPr>
            <p:ph sz="half" idx="1"/>
          </p:nvPr>
        </p:nvSpPr>
        <p:spPr>
          <a:xfrm>
            <a:off x="395999" y="1512000"/>
            <a:ext cx="5457600" cy="4298400"/>
          </a:xfrm>
        </p:spPr>
        <p:txBody>
          <a:bodyPr/>
          <a:lstStyle>
            <a:lvl1pPr>
              <a:defRPr sz="2000"/>
            </a:lvl1pPr>
            <a:lvl2pPr>
              <a:defRPr sz="1800"/>
            </a:lvl2pPr>
            <a:lvl3pPr>
              <a:defRPr sz="1600"/>
            </a:lvl3pPr>
            <a:lvl4pPr>
              <a:defRPr sz="1400"/>
            </a:lvl4pPr>
            <a:lvl5pPr>
              <a:defRPr sz="14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1" name="Picture"/>
          <p:cNvSpPr>
            <a:spLocks noGrp="1"/>
          </p:cNvSpPr>
          <p:nvPr>
            <p:ph type="pic" sz="quarter" idx="14"/>
          </p:nvPr>
        </p:nvSpPr>
        <p:spPr bwMode="gray">
          <a:xfrm>
            <a:off x="6181200" y="0"/>
            <a:ext cx="2962800" cy="6858000"/>
          </a:xfrm>
          <a:solidFill>
            <a:schemeClr val="bg1">
              <a:lumMod val="85000"/>
            </a:schemeClr>
          </a:solidFill>
        </p:spPr>
        <p:txBody>
          <a:bodyPr lIns="144000" tIns="144000" rIns="144000" bIns="144000"/>
          <a:lstStyle>
            <a:lvl1pPr marL="0" indent="0">
              <a:buNone/>
              <a:defRPr>
                <a:solidFill>
                  <a:schemeClr val="tx1">
                    <a:lumMod val="65000"/>
                    <a:lumOff val="35000"/>
                  </a:schemeClr>
                </a:solidFill>
              </a:defRPr>
            </a:lvl1pPr>
          </a:lstStyle>
          <a:p>
            <a:endParaRPr lang="en-US" dirty="0"/>
          </a:p>
        </p:txBody>
      </p:sp>
      <p:sp>
        <p:nvSpPr>
          <p:cNvPr id="5" name="Date"/>
          <p:cNvSpPr>
            <a:spLocks noGrp="1"/>
          </p:cNvSpPr>
          <p:nvPr>
            <p:ph type="dt" sz="half" idx="10"/>
          </p:nvPr>
        </p:nvSpPr>
        <p:spPr>
          <a:xfrm>
            <a:off x="7667859" y="6084000"/>
            <a:ext cx="1080141" cy="360000"/>
          </a:xfrm>
        </p:spPr>
        <p:txBody>
          <a:bodyPr/>
          <a:lstStyle/>
          <a:p>
            <a:fld id="{46608B33-A4AB-49E8-8EB3-B332D05AB097}" type="datetime1">
              <a:rPr lang="en-US" smtClean="0"/>
              <a:t>8/15/2017</a:t>
            </a:fld>
            <a:endParaRPr lang="en-US" dirty="0"/>
          </a:p>
        </p:txBody>
      </p:sp>
      <p:sp>
        <p:nvSpPr>
          <p:cNvPr id="6" name="Footer"/>
          <p:cNvSpPr>
            <a:spLocks noGrp="1"/>
          </p:cNvSpPr>
          <p:nvPr>
            <p:ph type="ftr" sz="quarter" idx="11"/>
          </p:nvPr>
        </p:nvSpPr>
        <p:spPr/>
        <p:txBody>
          <a:bodyPr/>
          <a:lstStyle/>
          <a:p>
            <a:r>
              <a:rPr lang="en-US" dirty="0" smtClean="0"/>
              <a:t>Footer</a:t>
            </a:r>
            <a:endParaRPr lang="en-US" dirty="0"/>
          </a:p>
        </p:txBody>
      </p:sp>
      <p:sp>
        <p:nvSpPr>
          <p:cNvPr id="7" name="Slide Number"/>
          <p:cNvSpPr>
            <a:spLocks noGrp="1"/>
          </p:cNvSpPr>
          <p:nvPr>
            <p:ph type="sldNum" sz="quarter" idx="12"/>
          </p:nvPr>
        </p:nvSpPr>
        <p:spPr/>
        <p:txBody>
          <a:bodyPr/>
          <a:lstStyle/>
          <a:p>
            <a:fld id="{02CEFE82-39F2-4F47-8A0C-D5AB3496FA5C}" type="slidenum">
              <a:rPr lang="en-US" smtClean="0"/>
              <a:t>‹#›</a:t>
            </a:fld>
            <a:endParaRPr lang="en-US" dirty="0"/>
          </a:p>
        </p:txBody>
      </p:sp>
    </p:spTree>
    <p:extLst>
      <p:ext uri="{BB962C8B-B14F-4D97-AF65-F5344CB8AC3E}">
        <p14:creationId xmlns:p14="http://schemas.microsoft.com/office/powerpoint/2010/main" val="11090573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19_TEXT &amp; IMAGE">
    <p:spTree>
      <p:nvGrpSpPr>
        <p:cNvPr id="1" name=""/>
        <p:cNvGrpSpPr/>
        <p:nvPr/>
      </p:nvGrpSpPr>
      <p:grpSpPr>
        <a:xfrm>
          <a:off x="0" y="0"/>
          <a:ext cx="0" cy="0"/>
          <a:chOff x="0" y="0"/>
          <a:chExt cx="0" cy="0"/>
        </a:xfrm>
      </p:grpSpPr>
      <p:sp>
        <p:nvSpPr>
          <p:cNvPr id="3" name="Title"/>
          <p:cNvSpPr>
            <a:spLocks noGrp="1"/>
          </p:cNvSpPr>
          <p:nvPr>
            <p:ph type="title"/>
          </p:nvPr>
        </p:nvSpPr>
        <p:spPr>
          <a:xfrm>
            <a:off x="396000" y="432000"/>
            <a:ext cx="8352000" cy="1080000"/>
          </a:xfrm>
        </p:spPr>
        <p:txBody>
          <a:bodyPr/>
          <a:lstStyle/>
          <a:p>
            <a:r>
              <a:rPr lang="en-US" dirty="0" smtClean="0"/>
              <a:t>Click to edit Master title style</a:t>
            </a:r>
            <a:endParaRPr lang="en-US" dirty="0"/>
          </a:p>
        </p:txBody>
      </p:sp>
      <p:sp>
        <p:nvSpPr>
          <p:cNvPr id="8" name="Subline"/>
          <p:cNvSpPr>
            <a:spLocks noGrp="1"/>
          </p:cNvSpPr>
          <p:nvPr>
            <p:ph type="body" sz="quarter" idx="13" hasCustomPrompt="1"/>
          </p:nvPr>
        </p:nvSpPr>
        <p:spPr>
          <a:xfrm>
            <a:off x="395999" y="972000"/>
            <a:ext cx="8352000" cy="540000"/>
          </a:xfrm>
        </p:spPr>
        <p:txBody>
          <a:bodyPr/>
          <a:lstStyle>
            <a:lvl1pPr marL="0" indent="0">
              <a:buNone/>
              <a:defRPr sz="2000" baseline="0">
                <a:solidFill>
                  <a:srgbClr val="7F7F7F"/>
                </a:solidFill>
              </a:defRPr>
            </a:lvl1pPr>
          </a:lstStyle>
          <a:p>
            <a:pPr lvl="0"/>
            <a:r>
              <a:rPr lang="en-US" dirty="0" smtClean="0"/>
              <a:t>Enter your subtitle here</a:t>
            </a:r>
            <a:endParaRPr lang="en-US" dirty="0"/>
          </a:p>
        </p:txBody>
      </p:sp>
      <p:sp>
        <p:nvSpPr>
          <p:cNvPr id="11" name="Picture 1"/>
          <p:cNvSpPr>
            <a:spLocks noGrp="1"/>
          </p:cNvSpPr>
          <p:nvPr>
            <p:ph type="pic" sz="quarter" idx="15"/>
          </p:nvPr>
        </p:nvSpPr>
        <p:spPr bwMode="gray">
          <a:xfrm>
            <a:off x="396000" y="1512000"/>
            <a:ext cx="2008800" cy="2095200"/>
          </a:xfrm>
          <a:prstGeom prst="hexagon">
            <a:avLst/>
          </a:prstGeom>
          <a:solidFill>
            <a:schemeClr val="bg1">
              <a:lumMod val="85000"/>
            </a:schemeClr>
          </a:solidFill>
        </p:spPr>
        <p:txBody>
          <a:bodyPr lIns="144000" tIns="144000" rIns="144000" bIns="144000"/>
          <a:lstStyle>
            <a:lvl1pPr marL="0" indent="0">
              <a:buNone/>
              <a:defRPr/>
            </a:lvl1pPr>
          </a:lstStyle>
          <a:p>
            <a:endParaRPr lang="en-US" dirty="0"/>
          </a:p>
        </p:txBody>
      </p:sp>
      <p:sp>
        <p:nvSpPr>
          <p:cNvPr id="45" name="Content 1"/>
          <p:cNvSpPr>
            <a:spLocks noGrp="1"/>
          </p:cNvSpPr>
          <p:nvPr>
            <p:ph sz="half" idx="19"/>
          </p:nvPr>
        </p:nvSpPr>
        <p:spPr>
          <a:xfrm>
            <a:off x="396000" y="3715200"/>
            <a:ext cx="2008800" cy="2095200"/>
          </a:xfrm>
        </p:spPr>
        <p:txBody>
          <a:bodyPr/>
          <a:lstStyle>
            <a:lvl1pPr>
              <a:defRPr sz="1600"/>
            </a:lvl1pPr>
            <a:lvl2pPr>
              <a:defRPr sz="1400"/>
            </a:lvl2pPr>
            <a:lvl3pPr>
              <a:defRPr sz="1200"/>
            </a:lvl3pPr>
            <a:lvl4pPr>
              <a:defRPr sz="1100"/>
            </a:lvl4pPr>
            <a:lvl5pPr>
              <a:defRPr sz="11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p:txBody>
      </p:sp>
      <p:sp>
        <p:nvSpPr>
          <p:cNvPr id="51" name="Picture 2"/>
          <p:cNvSpPr>
            <a:spLocks noGrp="1"/>
          </p:cNvSpPr>
          <p:nvPr>
            <p:ph type="pic" sz="quarter" idx="20"/>
          </p:nvPr>
        </p:nvSpPr>
        <p:spPr bwMode="gray">
          <a:xfrm>
            <a:off x="2510400" y="1512000"/>
            <a:ext cx="2008800" cy="2095200"/>
          </a:xfrm>
          <a:prstGeom prst="hexagon">
            <a:avLst/>
          </a:prstGeom>
          <a:solidFill>
            <a:schemeClr val="bg1">
              <a:lumMod val="85000"/>
            </a:schemeClr>
          </a:solidFill>
        </p:spPr>
        <p:txBody>
          <a:bodyPr lIns="144000" tIns="144000" rIns="144000" bIns="144000"/>
          <a:lstStyle>
            <a:lvl1pPr marL="0" indent="0">
              <a:buNone/>
              <a:defRPr/>
            </a:lvl1pPr>
          </a:lstStyle>
          <a:p>
            <a:endParaRPr lang="en-US" dirty="0"/>
          </a:p>
        </p:txBody>
      </p:sp>
      <p:sp>
        <p:nvSpPr>
          <p:cNvPr id="52" name="Content 2"/>
          <p:cNvSpPr>
            <a:spLocks noGrp="1"/>
          </p:cNvSpPr>
          <p:nvPr>
            <p:ph sz="half" idx="21"/>
          </p:nvPr>
        </p:nvSpPr>
        <p:spPr>
          <a:xfrm>
            <a:off x="2510400" y="3715200"/>
            <a:ext cx="2008800" cy="2095200"/>
          </a:xfrm>
        </p:spPr>
        <p:txBody>
          <a:bodyPr/>
          <a:lstStyle>
            <a:lvl1pPr>
              <a:defRPr sz="1600"/>
            </a:lvl1pPr>
            <a:lvl2pPr>
              <a:defRPr sz="1400"/>
            </a:lvl2pPr>
            <a:lvl3pPr>
              <a:defRPr sz="1200"/>
            </a:lvl3pPr>
            <a:lvl4pPr>
              <a:defRPr sz="1100"/>
            </a:lvl4pPr>
            <a:lvl5pPr>
              <a:defRPr sz="11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p:txBody>
      </p:sp>
      <p:sp>
        <p:nvSpPr>
          <p:cNvPr id="58" name="Picture 3"/>
          <p:cNvSpPr>
            <a:spLocks noGrp="1"/>
          </p:cNvSpPr>
          <p:nvPr>
            <p:ph type="pic" sz="quarter" idx="22"/>
          </p:nvPr>
        </p:nvSpPr>
        <p:spPr bwMode="gray">
          <a:xfrm>
            <a:off x="4624800" y="1512000"/>
            <a:ext cx="2008800" cy="2095200"/>
          </a:xfrm>
          <a:prstGeom prst="hexagon">
            <a:avLst/>
          </a:prstGeom>
          <a:solidFill>
            <a:schemeClr val="bg1">
              <a:lumMod val="85000"/>
            </a:schemeClr>
          </a:solidFill>
        </p:spPr>
        <p:txBody>
          <a:bodyPr lIns="144000" tIns="144000" rIns="144000" bIns="144000"/>
          <a:lstStyle>
            <a:lvl1pPr marL="0" indent="0">
              <a:buNone/>
              <a:defRPr/>
            </a:lvl1pPr>
          </a:lstStyle>
          <a:p>
            <a:endParaRPr lang="en-US" dirty="0"/>
          </a:p>
        </p:txBody>
      </p:sp>
      <p:sp>
        <p:nvSpPr>
          <p:cNvPr id="59" name="Content 3"/>
          <p:cNvSpPr>
            <a:spLocks noGrp="1"/>
          </p:cNvSpPr>
          <p:nvPr>
            <p:ph sz="half" idx="23"/>
          </p:nvPr>
        </p:nvSpPr>
        <p:spPr>
          <a:xfrm>
            <a:off x="4624800" y="3715200"/>
            <a:ext cx="2008800" cy="2095200"/>
          </a:xfrm>
        </p:spPr>
        <p:txBody>
          <a:bodyPr/>
          <a:lstStyle>
            <a:lvl1pPr>
              <a:defRPr sz="1600"/>
            </a:lvl1pPr>
            <a:lvl2pPr>
              <a:defRPr sz="1400"/>
            </a:lvl2pPr>
            <a:lvl3pPr>
              <a:defRPr sz="1200"/>
            </a:lvl3pPr>
            <a:lvl4pPr>
              <a:defRPr sz="1100"/>
            </a:lvl4pPr>
            <a:lvl5pPr>
              <a:defRPr sz="11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p:txBody>
      </p:sp>
      <p:sp>
        <p:nvSpPr>
          <p:cNvPr id="60" name="Picture 4"/>
          <p:cNvSpPr>
            <a:spLocks noGrp="1"/>
          </p:cNvSpPr>
          <p:nvPr>
            <p:ph type="pic" sz="quarter" idx="24"/>
          </p:nvPr>
        </p:nvSpPr>
        <p:spPr bwMode="gray">
          <a:xfrm>
            <a:off x="6739200" y="1512000"/>
            <a:ext cx="2008800" cy="2095200"/>
          </a:xfrm>
          <a:prstGeom prst="hexagon">
            <a:avLst/>
          </a:prstGeom>
          <a:solidFill>
            <a:schemeClr val="bg1">
              <a:lumMod val="85000"/>
            </a:schemeClr>
          </a:solidFill>
        </p:spPr>
        <p:txBody>
          <a:bodyPr lIns="144000" tIns="144000" rIns="144000" bIns="144000"/>
          <a:lstStyle>
            <a:lvl1pPr marL="0" indent="0">
              <a:buNone/>
              <a:defRPr/>
            </a:lvl1pPr>
          </a:lstStyle>
          <a:p>
            <a:endParaRPr lang="en-US" dirty="0"/>
          </a:p>
        </p:txBody>
      </p:sp>
      <p:sp>
        <p:nvSpPr>
          <p:cNvPr id="61" name="Content 4"/>
          <p:cNvSpPr>
            <a:spLocks noGrp="1"/>
          </p:cNvSpPr>
          <p:nvPr>
            <p:ph sz="half" idx="25"/>
          </p:nvPr>
        </p:nvSpPr>
        <p:spPr>
          <a:xfrm>
            <a:off x="6739200" y="3715200"/>
            <a:ext cx="2008800" cy="2095200"/>
          </a:xfrm>
        </p:spPr>
        <p:txBody>
          <a:bodyPr/>
          <a:lstStyle>
            <a:lvl1pPr>
              <a:defRPr sz="1600"/>
            </a:lvl1pPr>
            <a:lvl2pPr>
              <a:defRPr sz="1400"/>
            </a:lvl2pPr>
            <a:lvl3pPr>
              <a:defRPr sz="1200"/>
            </a:lvl3pPr>
            <a:lvl4pPr>
              <a:defRPr sz="1100"/>
            </a:lvl4pPr>
            <a:lvl5pPr>
              <a:defRPr sz="11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p:txBody>
      </p:sp>
      <p:sp>
        <p:nvSpPr>
          <p:cNvPr id="5" name="Date"/>
          <p:cNvSpPr>
            <a:spLocks noGrp="1"/>
          </p:cNvSpPr>
          <p:nvPr>
            <p:ph type="dt" sz="half" idx="10"/>
          </p:nvPr>
        </p:nvSpPr>
        <p:spPr/>
        <p:txBody>
          <a:bodyPr/>
          <a:lstStyle/>
          <a:p>
            <a:fld id="{049F0A46-E9CC-42F2-AF77-9D971487C5F1}" type="datetime1">
              <a:rPr lang="en-US" smtClean="0"/>
              <a:t>8/15/2017</a:t>
            </a:fld>
            <a:endParaRPr lang="en-US" dirty="0"/>
          </a:p>
        </p:txBody>
      </p:sp>
      <p:sp>
        <p:nvSpPr>
          <p:cNvPr id="6" name="Footer"/>
          <p:cNvSpPr>
            <a:spLocks noGrp="1"/>
          </p:cNvSpPr>
          <p:nvPr>
            <p:ph type="ftr" sz="quarter" idx="11"/>
          </p:nvPr>
        </p:nvSpPr>
        <p:spPr/>
        <p:txBody>
          <a:bodyPr/>
          <a:lstStyle/>
          <a:p>
            <a:r>
              <a:rPr lang="en-US" dirty="0" smtClean="0"/>
              <a:t>Footer</a:t>
            </a:r>
            <a:endParaRPr lang="en-US" dirty="0"/>
          </a:p>
        </p:txBody>
      </p:sp>
      <p:sp>
        <p:nvSpPr>
          <p:cNvPr id="7" name="Slide Number"/>
          <p:cNvSpPr>
            <a:spLocks noGrp="1"/>
          </p:cNvSpPr>
          <p:nvPr>
            <p:ph type="sldNum" sz="quarter" idx="12"/>
          </p:nvPr>
        </p:nvSpPr>
        <p:spPr/>
        <p:txBody>
          <a:bodyPr/>
          <a:lstStyle/>
          <a:p>
            <a:fld id="{02CEFE82-39F2-4F47-8A0C-D5AB3496FA5C}" type="slidenum">
              <a:rPr lang="en-US" smtClean="0"/>
              <a:t>‹#›</a:t>
            </a:fld>
            <a:endParaRPr lang="en-US" dirty="0"/>
          </a:p>
        </p:txBody>
      </p:sp>
    </p:spTree>
    <p:extLst>
      <p:ext uri="{BB962C8B-B14F-4D97-AF65-F5344CB8AC3E}">
        <p14:creationId xmlns:p14="http://schemas.microsoft.com/office/powerpoint/2010/main" val="8483956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20_TEXT &amp; IMAGE">
    <p:spTree>
      <p:nvGrpSpPr>
        <p:cNvPr id="1" name=""/>
        <p:cNvGrpSpPr/>
        <p:nvPr/>
      </p:nvGrpSpPr>
      <p:grpSpPr>
        <a:xfrm>
          <a:off x="0" y="0"/>
          <a:ext cx="0" cy="0"/>
          <a:chOff x="0" y="0"/>
          <a:chExt cx="0" cy="0"/>
        </a:xfrm>
      </p:grpSpPr>
      <p:sp>
        <p:nvSpPr>
          <p:cNvPr id="3" name="Title"/>
          <p:cNvSpPr>
            <a:spLocks noGrp="1"/>
          </p:cNvSpPr>
          <p:nvPr>
            <p:ph type="title"/>
          </p:nvPr>
        </p:nvSpPr>
        <p:spPr>
          <a:xfrm>
            <a:off x="396000" y="432000"/>
            <a:ext cx="8352000" cy="1080000"/>
          </a:xfrm>
        </p:spPr>
        <p:txBody>
          <a:bodyPr/>
          <a:lstStyle/>
          <a:p>
            <a:r>
              <a:rPr lang="en-US" dirty="0" smtClean="0"/>
              <a:t>Click to edit Master title style</a:t>
            </a:r>
            <a:endParaRPr lang="en-US" dirty="0"/>
          </a:p>
        </p:txBody>
      </p:sp>
      <p:sp>
        <p:nvSpPr>
          <p:cNvPr id="8" name="Subline"/>
          <p:cNvSpPr>
            <a:spLocks noGrp="1"/>
          </p:cNvSpPr>
          <p:nvPr>
            <p:ph type="body" sz="quarter" idx="13" hasCustomPrompt="1"/>
          </p:nvPr>
        </p:nvSpPr>
        <p:spPr>
          <a:xfrm>
            <a:off x="395999" y="972000"/>
            <a:ext cx="8352000" cy="540000"/>
          </a:xfrm>
        </p:spPr>
        <p:txBody>
          <a:bodyPr/>
          <a:lstStyle>
            <a:lvl1pPr marL="0" indent="0">
              <a:buNone/>
              <a:defRPr sz="2000" baseline="0">
                <a:solidFill>
                  <a:srgbClr val="7F7F7F"/>
                </a:solidFill>
              </a:defRPr>
            </a:lvl1pPr>
          </a:lstStyle>
          <a:p>
            <a:pPr lvl="0"/>
            <a:r>
              <a:rPr lang="en-US" dirty="0" smtClean="0"/>
              <a:t>Enter your subtitle here</a:t>
            </a:r>
            <a:endParaRPr lang="en-US" dirty="0"/>
          </a:p>
        </p:txBody>
      </p:sp>
      <p:sp>
        <p:nvSpPr>
          <p:cNvPr id="11" name="Picture 1"/>
          <p:cNvSpPr>
            <a:spLocks noGrp="1"/>
          </p:cNvSpPr>
          <p:nvPr>
            <p:ph type="pic" sz="quarter" idx="15"/>
          </p:nvPr>
        </p:nvSpPr>
        <p:spPr bwMode="gray">
          <a:xfrm>
            <a:off x="395999" y="1512000"/>
            <a:ext cx="2008800" cy="2826000"/>
          </a:xfrm>
          <a:prstGeom prst="hexagon">
            <a:avLst/>
          </a:prstGeom>
          <a:solidFill>
            <a:schemeClr val="bg1">
              <a:lumMod val="85000"/>
            </a:schemeClr>
          </a:solidFill>
        </p:spPr>
        <p:txBody>
          <a:bodyPr lIns="144000" tIns="144000" rIns="144000" bIns="144000"/>
          <a:lstStyle>
            <a:lvl1pPr marL="0" indent="0">
              <a:buNone/>
              <a:defRPr/>
            </a:lvl1pPr>
          </a:lstStyle>
          <a:p>
            <a:endParaRPr lang="en-US" dirty="0"/>
          </a:p>
        </p:txBody>
      </p:sp>
      <p:sp>
        <p:nvSpPr>
          <p:cNvPr id="45" name="Content 1"/>
          <p:cNvSpPr>
            <a:spLocks noGrp="1"/>
          </p:cNvSpPr>
          <p:nvPr>
            <p:ph sz="half" idx="19"/>
          </p:nvPr>
        </p:nvSpPr>
        <p:spPr>
          <a:xfrm>
            <a:off x="395999" y="4449600"/>
            <a:ext cx="2008800" cy="1360800"/>
          </a:xfrm>
        </p:spPr>
        <p:txBody>
          <a:bodyPr/>
          <a:lstStyle>
            <a:lvl1pPr>
              <a:defRPr sz="1600"/>
            </a:lvl1pPr>
            <a:lvl2pPr>
              <a:defRPr sz="1400"/>
            </a:lvl2pPr>
            <a:lvl3pPr>
              <a:defRPr sz="1200"/>
            </a:lvl3pPr>
            <a:lvl4pPr>
              <a:defRPr sz="1100"/>
            </a:lvl4pPr>
            <a:lvl5pPr>
              <a:defRPr sz="11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endParaRPr lang="en-US" dirty="0"/>
          </a:p>
        </p:txBody>
      </p:sp>
      <p:sp>
        <p:nvSpPr>
          <p:cNvPr id="16" name="Picture 2"/>
          <p:cNvSpPr>
            <a:spLocks noGrp="1"/>
          </p:cNvSpPr>
          <p:nvPr>
            <p:ph type="pic" sz="quarter" idx="26"/>
          </p:nvPr>
        </p:nvSpPr>
        <p:spPr bwMode="gray">
          <a:xfrm>
            <a:off x="2510399" y="1512000"/>
            <a:ext cx="2008800" cy="2826000"/>
          </a:xfrm>
          <a:prstGeom prst="hexagon">
            <a:avLst/>
          </a:prstGeom>
          <a:solidFill>
            <a:schemeClr val="bg1">
              <a:lumMod val="85000"/>
            </a:schemeClr>
          </a:solidFill>
        </p:spPr>
        <p:txBody>
          <a:bodyPr lIns="144000" tIns="144000" rIns="144000" bIns="144000"/>
          <a:lstStyle>
            <a:lvl1pPr marL="0" indent="0">
              <a:buNone/>
              <a:defRPr/>
            </a:lvl1pPr>
          </a:lstStyle>
          <a:p>
            <a:endParaRPr lang="en-US" dirty="0"/>
          </a:p>
        </p:txBody>
      </p:sp>
      <p:sp>
        <p:nvSpPr>
          <p:cNvPr id="17" name="Content 2"/>
          <p:cNvSpPr>
            <a:spLocks noGrp="1"/>
          </p:cNvSpPr>
          <p:nvPr>
            <p:ph sz="half" idx="27"/>
          </p:nvPr>
        </p:nvSpPr>
        <p:spPr>
          <a:xfrm>
            <a:off x="2510399" y="4449600"/>
            <a:ext cx="2008800" cy="1360800"/>
          </a:xfrm>
        </p:spPr>
        <p:txBody>
          <a:bodyPr/>
          <a:lstStyle>
            <a:lvl1pPr>
              <a:defRPr sz="1600"/>
            </a:lvl1pPr>
            <a:lvl2pPr>
              <a:defRPr sz="1400"/>
            </a:lvl2pPr>
            <a:lvl3pPr>
              <a:defRPr sz="1200"/>
            </a:lvl3pPr>
            <a:lvl4pPr>
              <a:defRPr sz="1100"/>
            </a:lvl4pPr>
            <a:lvl5pPr>
              <a:defRPr sz="11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endParaRPr lang="en-US" dirty="0"/>
          </a:p>
        </p:txBody>
      </p:sp>
      <p:sp>
        <p:nvSpPr>
          <p:cNvPr id="18" name="Picture 3"/>
          <p:cNvSpPr>
            <a:spLocks noGrp="1"/>
          </p:cNvSpPr>
          <p:nvPr>
            <p:ph type="pic" sz="quarter" idx="28"/>
          </p:nvPr>
        </p:nvSpPr>
        <p:spPr bwMode="gray">
          <a:xfrm>
            <a:off x="4624799" y="1512000"/>
            <a:ext cx="2008800" cy="2826000"/>
          </a:xfrm>
          <a:prstGeom prst="hexagon">
            <a:avLst/>
          </a:prstGeom>
          <a:solidFill>
            <a:schemeClr val="bg1">
              <a:lumMod val="85000"/>
            </a:schemeClr>
          </a:solidFill>
        </p:spPr>
        <p:txBody>
          <a:bodyPr lIns="144000" tIns="144000" rIns="144000" bIns="144000"/>
          <a:lstStyle>
            <a:lvl1pPr marL="0" indent="0">
              <a:buNone/>
              <a:defRPr/>
            </a:lvl1pPr>
          </a:lstStyle>
          <a:p>
            <a:endParaRPr lang="en-US" dirty="0"/>
          </a:p>
        </p:txBody>
      </p:sp>
      <p:sp>
        <p:nvSpPr>
          <p:cNvPr id="19" name="Content 3"/>
          <p:cNvSpPr>
            <a:spLocks noGrp="1"/>
          </p:cNvSpPr>
          <p:nvPr>
            <p:ph sz="half" idx="29"/>
          </p:nvPr>
        </p:nvSpPr>
        <p:spPr>
          <a:xfrm>
            <a:off x="4624799" y="4449600"/>
            <a:ext cx="2008800" cy="1360800"/>
          </a:xfrm>
        </p:spPr>
        <p:txBody>
          <a:bodyPr/>
          <a:lstStyle>
            <a:lvl1pPr>
              <a:defRPr sz="1600"/>
            </a:lvl1pPr>
            <a:lvl2pPr>
              <a:defRPr sz="1400"/>
            </a:lvl2pPr>
            <a:lvl3pPr>
              <a:defRPr sz="1200"/>
            </a:lvl3pPr>
            <a:lvl4pPr>
              <a:defRPr sz="1100"/>
            </a:lvl4pPr>
            <a:lvl5pPr>
              <a:defRPr sz="11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endParaRPr lang="en-US" dirty="0"/>
          </a:p>
        </p:txBody>
      </p:sp>
      <p:sp>
        <p:nvSpPr>
          <p:cNvPr id="20" name="Picture 4"/>
          <p:cNvSpPr>
            <a:spLocks noGrp="1"/>
          </p:cNvSpPr>
          <p:nvPr>
            <p:ph type="pic" sz="quarter" idx="30"/>
          </p:nvPr>
        </p:nvSpPr>
        <p:spPr bwMode="gray">
          <a:xfrm>
            <a:off x="6739200" y="1512000"/>
            <a:ext cx="2008800" cy="2826000"/>
          </a:xfrm>
          <a:prstGeom prst="hexagon">
            <a:avLst/>
          </a:prstGeom>
          <a:solidFill>
            <a:schemeClr val="bg1">
              <a:lumMod val="85000"/>
            </a:schemeClr>
          </a:solidFill>
        </p:spPr>
        <p:txBody>
          <a:bodyPr lIns="144000" tIns="144000" rIns="144000" bIns="144000"/>
          <a:lstStyle>
            <a:lvl1pPr marL="0" indent="0">
              <a:buNone/>
              <a:defRPr/>
            </a:lvl1pPr>
          </a:lstStyle>
          <a:p>
            <a:endParaRPr lang="en-US" dirty="0"/>
          </a:p>
        </p:txBody>
      </p:sp>
      <p:sp>
        <p:nvSpPr>
          <p:cNvPr id="21" name="Content 4"/>
          <p:cNvSpPr>
            <a:spLocks noGrp="1"/>
          </p:cNvSpPr>
          <p:nvPr>
            <p:ph sz="half" idx="31"/>
          </p:nvPr>
        </p:nvSpPr>
        <p:spPr>
          <a:xfrm>
            <a:off x="6739200" y="4478400"/>
            <a:ext cx="2008800" cy="1332000"/>
          </a:xfrm>
        </p:spPr>
        <p:txBody>
          <a:bodyPr/>
          <a:lstStyle>
            <a:lvl1pPr>
              <a:defRPr sz="1600"/>
            </a:lvl1pPr>
            <a:lvl2pPr>
              <a:defRPr sz="1400"/>
            </a:lvl2pPr>
            <a:lvl3pPr>
              <a:defRPr sz="1200"/>
            </a:lvl3pPr>
            <a:lvl4pPr>
              <a:defRPr sz="1100"/>
            </a:lvl4pPr>
            <a:lvl5pPr>
              <a:defRPr sz="11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endParaRPr lang="en-US" dirty="0"/>
          </a:p>
        </p:txBody>
      </p:sp>
      <p:sp>
        <p:nvSpPr>
          <p:cNvPr id="5" name="Date"/>
          <p:cNvSpPr>
            <a:spLocks noGrp="1"/>
          </p:cNvSpPr>
          <p:nvPr>
            <p:ph type="dt" sz="half" idx="10"/>
          </p:nvPr>
        </p:nvSpPr>
        <p:spPr/>
        <p:txBody>
          <a:bodyPr/>
          <a:lstStyle/>
          <a:p>
            <a:fld id="{BF1567D2-86E1-497D-A6B4-C59BD0490594}" type="datetime1">
              <a:rPr lang="en-US" smtClean="0"/>
              <a:t>8/15/2017</a:t>
            </a:fld>
            <a:endParaRPr lang="en-US" dirty="0"/>
          </a:p>
        </p:txBody>
      </p:sp>
      <p:sp>
        <p:nvSpPr>
          <p:cNvPr id="6" name="Footer"/>
          <p:cNvSpPr>
            <a:spLocks noGrp="1"/>
          </p:cNvSpPr>
          <p:nvPr>
            <p:ph type="ftr" sz="quarter" idx="11"/>
          </p:nvPr>
        </p:nvSpPr>
        <p:spPr/>
        <p:txBody>
          <a:bodyPr/>
          <a:lstStyle/>
          <a:p>
            <a:r>
              <a:rPr lang="en-US" dirty="0" smtClean="0"/>
              <a:t>Footer</a:t>
            </a:r>
            <a:endParaRPr lang="en-US" dirty="0"/>
          </a:p>
        </p:txBody>
      </p:sp>
      <p:sp>
        <p:nvSpPr>
          <p:cNvPr id="7" name="Slide Number"/>
          <p:cNvSpPr>
            <a:spLocks noGrp="1"/>
          </p:cNvSpPr>
          <p:nvPr>
            <p:ph type="sldNum" sz="quarter" idx="12"/>
          </p:nvPr>
        </p:nvSpPr>
        <p:spPr/>
        <p:txBody>
          <a:bodyPr/>
          <a:lstStyle/>
          <a:p>
            <a:fld id="{02CEFE82-39F2-4F47-8A0C-D5AB3496FA5C}" type="slidenum">
              <a:rPr lang="en-US" smtClean="0"/>
              <a:t>‹#›</a:t>
            </a:fld>
            <a:endParaRPr lang="en-US" dirty="0"/>
          </a:p>
        </p:txBody>
      </p:sp>
    </p:spTree>
    <p:extLst>
      <p:ext uri="{BB962C8B-B14F-4D97-AF65-F5344CB8AC3E}">
        <p14:creationId xmlns:p14="http://schemas.microsoft.com/office/powerpoint/2010/main" val="9001697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9_TITLE &amp; CONTENT">
    <p:spTree>
      <p:nvGrpSpPr>
        <p:cNvPr id="1" name=""/>
        <p:cNvGrpSpPr/>
        <p:nvPr/>
      </p:nvGrpSpPr>
      <p:grpSpPr>
        <a:xfrm>
          <a:off x="0" y="0"/>
          <a:ext cx="0" cy="0"/>
          <a:chOff x="0" y="0"/>
          <a:chExt cx="0" cy="0"/>
        </a:xfrm>
      </p:grpSpPr>
      <p:sp>
        <p:nvSpPr>
          <p:cNvPr id="7" name="Title"/>
          <p:cNvSpPr>
            <a:spLocks noGrp="1"/>
          </p:cNvSpPr>
          <p:nvPr>
            <p:ph type="title"/>
          </p:nvPr>
        </p:nvSpPr>
        <p:spPr>
          <a:xfrm>
            <a:off x="396000" y="432000"/>
            <a:ext cx="8352000" cy="1080000"/>
          </a:xfrm>
        </p:spPr>
        <p:txBody>
          <a:bodyPr/>
          <a:lstStyle/>
          <a:p>
            <a:r>
              <a:rPr lang="en-US" dirty="0" smtClean="0"/>
              <a:t>Click to edit Master title style</a:t>
            </a:r>
            <a:endParaRPr lang="en-US" dirty="0"/>
          </a:p>
        </p:txBody>
      </p:sp>
      <p:sp>
        <p:nvSpPr>
          <p:cNvPr id="13" name="Subline"/>
          <p:cNvSpPr>
            <a:spLocks noGrp="1"/>
          </p:cNvSpPr>
          <p:nvPr>
            <p:ph type="body" sz="quarter" idx="13" hasCustomPrompt="1"/>
          </p:nvPr>
        </p:nvSpPr>
        <p:spPr>
          <a:xfrm>
            <a:off x="395999" y="972000"/>
            <a:ext cx="8352000" cy="540000"/>
          </a:xfrm>
        </p:spPr>
        <p:txBody>
          <a:bodyPr/>
          <a:lstStyle>
            <a:lvl1pPr marL="0" indent="0">
              <a:buNone/>
              <a:defRPr sz="2000" baseline="0">
                <a:solidFill>
                  <a:srgbClr val="7F7F7F"/>
                </a:solidFill>
              </a:defRPr>
            </a:lvl1pPr>
          </a:lstStyle>
          <a:p>
            <a:pPr lvl="0"/>
            <a:r>
              <a:rPr lang="en-US" dirty="0" smtClean="0"/>
              <a:t>Enter your subtitle here</a:t>
            </a:r>
            <a:endParaRPr lang="en-US" dirty="0"/>
          </a:p>
        </p:txBody>
      </p:sp>
      <p:sp>
        <p:nvSpPr>
          <p:cNvPr id="3" name="Content"/>
          <p:cNvSpPr>
            <a:spLocks noGrp="1"/>
          </p:cNvSpPr>
          <p:nvPr>
            <p:ph idx="1"/>
          </p:nvPr>
        </p:nvSpPr>
        <p:spPr>
          <a:xfrm>
            <a:off x="395999" y="1512000"/>
            <a:ext cx="8352000" cy="3060000"/>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0" name="Text"/>
          <p:cNvSpPr>
            <a:spLocks noGrp="1"/>
          </p:cNvSpPr>
          <p:nvPr>
            <p:ph idx="15"/>
          </p:nvPr>
        </p:nvSpPr>
        <p:spPr bwMode="gray">
          <a:xfrm>
            <a:off x="900" y="4572000"/>
            <a:ext cx="9143390" cy="2286000"/>
          </a:xfrm>
          <a:solidFill>
            <a:schemeClr val="accent1">
              <a:lumMod val="75000"/>
            </a:schemeClr>
          </a:solidFill>
        </p:spPr>
        <p:txBody>
          <a:bodyPr lIns="396000" tIns="180000" rIns="396000" bIns="180000" anchor="ctr"/>
          <a:lstStyle>
            <a:lvl1pPr marL="0" indent="0">
              <a:buNone/>
              <a:defRPr>
                <a:solidFill>
                  <a:schemeClr val="bg1"/>
                </a:solidFill>
              </a:defRPr>
            </a:lvl1pPr>
            <a:lvl2pPr marL="450000" indent="0">
              <a:buNone/>
              <a:defRPr/>
            </a:lvl2pPr>
            <a:lvl3pPr marL="810000" indent="0">
              <a:buNone/>
              <a:defRPr/>
            </a:lvl3pPr>
            <a:lvl4pPr marL="1170000" indent="0">
              <a:buNone/>
              <a:defRPr/>
            </a:lvl4pPr>
            <a:lvl5pPr marL="1530000" indent="0">
              <a:buNone/>
              <a:defRPr/>
            </a:lvl5pPr>
          </a:lstStyle>
          <a:p>
            <a:pPr lvl="0"/>
            <a:r>
              <a:rPr lang="en-US" dirty="0" smtClean="0"/>
              <a:t>Click to edit Master text styles</a:t>
            </a:r>
          </a:p>
        </p:txBody>
      </p:sp>
      <p:sp>
        <p:nvSpPr>
          <p:cNvPr id="4" name="Date"/>
          <p:cNvSpPr>
            <a:spLocks noGrp="1"/>
          </p:cNvSpPr>
          <p:nvPr>
            <p:ph type="dt" sz="half" idx="10"/>
          </p:nvPr>
        </p:nvSpPr>
        <p:spPr/>
        <p:txBody>
          <a:bodyPr/>
          <a:lstStyle/>
          <a:p>
            <a:fld id="{7DFDA5D2-1116-457A-819A-BC23010FCD67}" type="datetime1">
              <a:rPr lang="en-US" smtClean="0"/>
              <a:t>8/15/2017</a:t>
            </a:fld>
            <a:endParaRPr lang="en-US" dirty="0"/>
          </a:p>
        </p:txBody>
      </p:sp>
      <p:sp>
        <p:nvSpPr>
          <p:cNvPr id="5" name="Footer"/>
          <p:cNvSpPr>
            <a:spLocks noGrp="1"/>
          </p:cNvSpPr>
          <p:nvPr>
            <p:ph type="ftr" sz="quarter" idx="11"/>
          </p:nvPr>
        </p:nvSpPr>
        <p:spPr/>
        <p:txBody>
          <a:bodyPr/>
          <a:lstStyle/>
          <a:p>
            <a:r>
              <a:rPr lang="en-US" dirty="0" smtClean="0"/>
              <a:t>Footer</a:t>
            </a:r>
            <a:endParaRPr lang="en-US" dirty="0"/>
          </a:p>
        </p:txBody>
      </p:sp>
      <p:sp>
        <p:nvSpPr>
          <p:cNvPr id="6" name="Slide Number"/>
          <p:cNvSpPr>
            <a:spLocks noGrp="1"/>
          </p:cNvSpPr>
          <p:nvPr>
            <p:ph type="sldNum" sz="quarter" idx="12"/>
          </p:nvPr>
        </p:nvSpPr>
        <p:spPr/>
        <p:txBody>
          <a:bodyPr/>
          <a:lstStyle/>
          <a:p>
            <a:fld id="{02CEFE82-39F2-4F47-8A0C-D5AB3496FA5C}" type="slidenum">
              <a:rPr lang="en-US" smtClean="0"/>
              <a:t>‹#›</a:t>
            </a:fld>
            <a:endParaRPr lang="en-US" dirty="0"/>
          </a:p>
        </p:txBody>
      </p:sp>
    </p:spTree>
    <p:extLst>
      <p:ext uri="{BB962C8B-B14F-4D97-AF65-F5344CB8AC3E}">
        <p14:creationId xmlns:p14="http://schemas.microsoft.com/office/powerpoint/2010/main" val="4486048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Title">
    <p:spTree>
      <p:nvGrpSpPr>
        <p:cNvPr id="1" name=""/>
        <p:cNvGrpSpPr/>
        <p:nvPr/>
      </p:nvGrpSpPr>
      <p:grpSpPr>
        <a:xfrm>
          <a:off x="0" y="0"/>
          <a:ext cx="0" cy="0"/>
          <a:chOff x="0" y="0"/>
          <a:chExt cx="0" cy="0"/>
        </a:xfrm>
      </p:grpSpPr>
      <p:pic>
        <p:nvPicPr>
          <p:cNvPr id="15" name="Picture 2"/>
          <p:cNvPicPr>
            <a:picLocks noChangeAspect="1" noChangeArrowheads="1"/>
          </p:cNvPicPr>
          <p:nvPr/>
        </p:nvPicPr>
        <p:blipFill>
          <a:blip r:embed="rId2" cstate="print"/>
          <a:srcRect/>
          <a:stretch>
            <a:fillRect/>
          </a:stretch>
        </p:blipFill>
        <p:spPr bwMode="auto">
          <a:xfrm>
            <a:off x="8077200" y="6477000"/>
            <a:ext cx="975360" cy="277821"/>
          </a:xfrm>
          <a:prstGeom prst="rect">
            <a:avLst/>
          </a:prstGeom>
          <a:noFill/>
          <a:ln w="9525">
            <a:noFill/>
            <a:miter lim="800000"/>
            <a:headEnd/>
            <a:tailEnd/>
          </a:ln>
        </p:spPr>
      </p:pic>
      <p:sp>
        <p:nvSpPr>
          <p:cNvPr id="11" name="Rectangle 10"/>
          <p:cNvSpPr/>
          <p:nvPr/>
        </p:nvSpPr>
        <p:spPr>
          <a:xfrm>
            <a:off x="152400" y="2819400"/>
            <a:ext cx="8991600" cy="1066800"/>
          </a:xfrm>
          <a:prstGeom prst="rect">
            <a:avLst/>
          </a:prstGeom>
          <a:solidFill>
            <a:schemeClr val="accent1"/>
          </a:solidFill>
          <a:ln w="28575"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dirty="0">
              <a:solidFill>
                <a:prstClr val="white"/>
              </a:solidFill>
            </a:endParaRPr>
          </a:p>
        </p:txBody>
      </p:sp>
      <p:sp>
        <p:nvSpPr>
          <p:cNvPr id="5" name="Rectangle 4"/>
          <p:cNvSpPr/>
          <p:nvPr/>
        </p:nvSpPr>
        <p:spPr>
          <a:xfrm>
            <a:off x="228600" y="2819400"/>
            <a:ext cx="8915400" cy="1066800"/>
          </a:xfrm>
          <a:prstGeom prst="rect">
            <a:avLst/>
          </a:prstGeom>
          <a:solidFill>
            <a:schemeClr val="tx2"/>
          </a:solidFill>
          <a:ln w="28575"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dirty="0">
              <a:solidFill>
                <a:prstClr val="white"/>
              </a:solidFill>
            </a:endParaRPr>
          </a:p>
        </p:txBody>
      </p:sp>
      <p:sp>
        <p:nvSpPr>
          <p:cNvPr id="2" name="Title 1"/>
          <p:cNvSpPr>
            <a:spLocks noGrp="1"/>
          </p:cNvSpPr>
          <p:nvPr>
            <p:ph type="title"/>
          </p:nvPr>
        </p:nvSpPr>
        <p:spPr>
          <a:xfrm>
            <a:off x="457200" y="2895600"/>
            <a:ext cx="8534400" cy="914400"/>
          </a:xfrm>
          <a:noFill/>
        </p:spPr>
        <p:txBody>
          <a:bodyPr>
            <a:noAutofit/>
          </a:bodyPr>
          <a:lstStyle>
            <a:lvl1pPr algn="l">
              <a:buNone/>
              <a:defRPr sz="4000" b="1" cap="none" spc="0" baseline="0">
                <a:ln>
                  <a:noFill/>
                </a:ln>
                <a:solidFill>
                  <a:schemeClr val="bg1"/>
                </a:solidFill>
                <a:effectLst/>
              </a:defRPr>
            </a:lvl1pPr>
          </a:lstStyle>
          <a:p>
            <a:r>
              <a:rPr lang="en-US" smtClean="0"/>
              <a:t>Click to edit Master title style</a:t>
            </a:r>
            <a:endParaRPr lang="en-US" dirty="0"/>
          </a:p>
        </p:txBody>
      </p:sp>
      <p:sp>
        <p:nvSpPr>
          <p:cNvPr id="3" name="Text Placeholder 2"/>
          <p:cNvSpPr>
            <a:spLocks noGrp="1"/>
          </p:cNvSpPr>
          <p:nvPr>
            <p:ph type="body" idx="1"/>
          </p:nvPr>
        </p:nvSpPr>
        <p:spPr>
          <a:xfrm>
            <a:off x="457200" y="3962400"/>
            <a:ext cx="8534400" cy="914400"/>
          </a:xfrm>
        </p:spPr>
        <p:txBody>
          <a:bodyPr/>
          <a:lstStyle>
            <a:lvl1pPr marL="45720" indent="0">
              <a:buNone/>
              <a:defRPr sz="2100" b="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a:r>
              <a:rPr lang="en-US" smtClean="0"/>
              <a:t>Click to edit Master text styles</a:t>
            </a:r>
          </a:p>
        </p:txBody>
      </p:sp>
      <p:sp>
        <p:nvSpPr>
          <p:cNvPr id="8" name="Slide Number Placeholder 5"/>
          <p:cNvSpPr>
            <a:spLocks noGrp="1"/>
          </p:cNvSpPr>
          <p:nvPr>
            <p:ph type="sldNum" sz="quarter" idx="10"/>
          </p:nvPr>
        </p:nvSpPr>
        <p:spPr/>
        <p:txBody>
          <a:bodyPr/>
          <a:lstStyle>
            <a:lvl1pPr>
              <a:defRPr smtClean="0"/>
            </a:lvl1pPr>
          </a:lstStyle>
          <a:p>
            <a:fld id="{29ADC2D9-D2B1-428F-9FD0-6BB9814F8759}" type="slidenum">
              <a:rPr lang="en-US" smtClean="0"/>
              <a:pPr/>
              <a:t>‹#›</a:t>
            </a:fld>
            <a:endParaRPr lang="en-US"/>
          </a:p>
        </p:txBody>
      </p:sp>
      <p:sp>
        <p:nvSpPr>
          <p:cNvPr id="9" name="Date Placeholder 8"/>
          <p:cNvSpPr>
            <a:spLocks noGrp="1"/>
          </p:cNvSpPr>
          <p:nvPr>
            <p:ph type="dt" sz="half" idx="11"/>
          </p:nvPr>
        </p:nvSpPr>
        <p:spPr/>
        <p:txBody>
          <a:bodyPr/>
          <a:lstStyle>
            <a:lvl1pPr>
              <a:defRPr/>
            </a:lvl1pPr>
          </a:lstStyle>
          <a:p>
            <a:fld id="{8853539E-9359-42EE-B064-DCC8906F7FBD}" type="datetime1">
              <a:rPr lang="en-US" smtClean="0"/>
              <a:pPr/>
              <a:t>8/15/2017</a:t>
            </a:fld>
            <a:endParaRPr lang="en-US"/>
          </a:p>
        </p:txBody>
      </p:sp>
      <p:sp>
        <p:nvSpPr>
          <p:cNvPr id="10" name="Footer Placeholder 9"/>
          <p:cNvSpPr>
            <a:spLocks noGrp="1"/>
          </p:cNvSpPr>
          <p:nvPr>
            <p:ph type="ftr" sz="quarter" idx="12"/>
          </p:nvPr>
        </p:nvSpPr>
        <p:spPr/>
        <p:txBody>
          <a:bodyPr/>
          <a:lstStyle>
            <a:lvl1pPr>
              <a:defRPr/>
            </a:lvl1pPr>
          </a:lstStyle>
          <a:p>
            <a:endParaRPr lang="en-US"/>
          </a:p>
        </p:txBody>
      </p:sp>
      <p:cxnSp>
        <p:nvCxnSpPr>
          <p:cNvPr id="14" name="Straight Connector 13"/>
          <p:cNvCxnSpPr/>
          <p:nvPr/>
        </p:nvCxnSpPr>
        <p:spPr>
          <a:xfrm rot="5400000" flipH="1" flipV="1">
            <a:off x="7924507" y="6603371"/>
            <a:ext cx="252742"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sp>
        <p:nvSpPr>
          <p:cNvPr id="12" name="Rectangle 11"/>
          <p:cNvSpPr/>
          <p:nvPr/>
        </p:nvSpPr>
        <p:spPr>
          <a:xfrm>
            <a:off x="105976" y="2819400"/>
            <a:ext cx="18288" cy="1066800"/>
          </a:xfrm>
          <a:prstGeom prst="rect">
            <a:avLst/>
          </a:prstGeom>
          <a:solidFill>
            <a:schemeClr val="accent1"/>
          </a:solidFill>
          <a:ln w="28575"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dirty="0">
              <a:solidFill>
                <a:prstClr val="white"/>
              </a:solidFill>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11_TITLE &amp; CONTENT">
    <p:spTree>
      <p:nvGrpSpPr>
        <p:cNvPr id="1" name=""/>
        <p:cNvGrpSpPr/>
        <p:nvPr/>
      </p:nvGrpSpPr>
      <p:grpSpPr>
        <a:xfrm>
          <a:off x="0" y="0"/>
          <a:ext cx="0" cy="0"/>
          <a:chOff x="0" y="0"/>
          <a:chExt cx="0" cy="0"/>
        </a:xfrm>
      </p:grpSpPr>
      <p:sp>
        <p:nvSpPr>
          <p:cNvPr id="7" name="Title"/>
          <p:cNvSpPr>
            <a:spLocks noGrp="1"/>
          </p:cNvSpPr>
          <p:nvPr>
            <p:ph type="title"/>
          </p:nvPr>
        </p:nvSpPr>
        <p:spPr>
          <a:xfrm>
            <a:off x="396000" y="432000"/>
            <a:ext cx="8352000" cy="1080000"/>
          </a:xfrm>
        </p:spPr>
        <p:txBody>
          <a:bodyPr/>
          <a:lstStyle/>
          <a:p>
            <a:r>
              <a:rPr lang="en-US" dirty="0" smtClean="0"/>
              <a:t>Click to edit Master title style</a:t>
            </a:r>
            <a:endParaRPr lang="en-US" dirty="0"/>
          </a:p>
        </p:txBody>
      </p:sp>
      <p:sp>
        <p:nvSpPr>
          <p:cNvPr id="13" name="Subline"/>
          <p:cNvSpPr>
            <a:spLocks noGrp="1"/>
          </p:cNvSpPr>
          <p:nvPr>
            <p:ph type="body" sz="quarter" idx="13" hasCustomPrompt="1"/>
          </p:nvPr>
        </p:nvSpPr>
        <p:spPr>
          <a:xfrm>
            <a:off x="395999" y="972000"/>
            <a:ext cx="8352000" cy="540000"/>
          </a:xfrm>
        </p:spPr>
        <p:txBody>
          <a:bodyPr/>
          <a:lstStyle>
            <a:lvl1pPr marL="0" indent="0">
              <a:buNone/>
              <a:defRPr sz="2000" baseline="0">
                <a:solidFill>
                  <a:srgbClr val="7F7F7F"/>
                </a:solidFill>
              </a:defRPr>
            </a:lvl1pPr>
          </a:lstStyle>
          <a:p>
            <a:pPr lvl="0"/>
            <a:r>
              <a:rPr lang="en-US" dirty="0" smtClean="0"/>
              <a:t>Enter your subtitle here</a:t>
            </a:r>
            <a:endParaRPr lang="en-US" dirty="0"/>
          </a:p>
        </p:txBody>
      </p:sp>
      <p:sp>
        <p:nvSpPr>
          <p:cNvPr id="3" name="Content"/>
          <p:cNvSpPr>
            <a:spLocks noGrp="1"/>
          </p:cNvSpPr>
          <p:nvPr>
            <p:ph idx="1"/>
          </p:nvPr>
        </p:nvSpPr>
        <p:spPr>
          <a:xfrm>
            <a:off x="395999" y="1512000"/>
            <a:ext cx="8352000" cy="1926000"/>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9" name="Picture"/>
          <p:cNvSpPr>
            <a:spLocks noGrp="1"/>
          </p:cNvSpPr>
          <p:nvPr>
            <p:ph type="pic" sz="quarter" idx="14"/>
          </p:nvPr>
        </p:nvSpPr>
        <p:spPr bwMode="gray">
          <a:xfrm>
            <a:off x="0" y="3438000"/>
            <a:ext cx="9144000" cy="3420000"/>
          </a:xfrm>
          <a:solidFill>
            <a:schemeClr val="bg1">
              <a:lumMod val="85000"/>
            </a:schemeClr>
          </a:solidFill>
        </p:spPr>
        <p:txBody>
          <a:bodyPr lIns="144000" tIns="144000" rIns="144000" bIns="144000"/>
          <a:lstStyle>
            <a:lvl1pPr marL="0" indent="0">
              <a:buNone/>
              <a:defRPr/>
            </a:lvl1pPr>
          </a:lstStyle>
          <a:p>
            <a:endParaRPr lang="en-US" dirty="0"/>
          </a:p>
        </p:txBody>
      </p:sp>
      <p:sp>
        <p:nvSpPr>
          <p:cNvPr id="4" name="Date"/>
          <p:cNvSpPr>
            <a:spLocks noGrp="1"/>
          </p:cNvSpPr>
          <p:nvPr>
            <p:ph type="dt" sz="half" idx="10"/>
          </p:nvPr>
        </p:nvSpPr>
        <p:spPr/>
        <p:txBody>
          <a:bodyPr/>
          <a:lstStyle/>
          <a:p>
            <a:fld id="{823FAC1D-F189-4A8D-8112-A600D1F00DD7}" type="datetime1">
              <a:rPr lang="en-US" smtClean="0"/>
              <a:t>8/15/2017</a:t>
            </a:fld>
            <a:endParaRPr lang="en-US" dirty="0"/>
          </a:p>
        </p:txBody>
      </p:sp>
      <p:sp>
        <p:nvSpPr>
          <p:cNvPr id="5" name="Footer"/>
          <p:cNvSpPr>
            <a:spLocks noGrp="1"/>
          </p:cNvSpPr>
          <p:nvPr>
            <p:ph type="ftr" sz="quarter" idx="11"/>
          </p:nvPr>
        </p:nvSpPr>
        <p:spPr/>
        <p:txBody>
          <a:bodyPr/>
          <a:lstStyle/>
          <a:p>
            <a:r>
              <a:rPr lang="en-US" dirty="0" smtClean="0"/>
              <a:t>Footer</a:t>
            </a:r>
            <a:endParaRPr lang="en-US" dirty="0"/>
          </a:p>
        </p:txBody>
      </p:sp>
      <p:sp>
        <p:nvSpPr>
          <p:cNvPr id="6" name="Slide Number"/>
          <p:cNvSpPr>
            <a:spLocks noGrp="1"/>
          </p:cNvSpPr>
          <p:nvPr>
            <p:ph type="sldNum" sz="quarter" idx="12"/>
          </p:nvPr>
        </p:nvSpPr>
        <p:spPr/>
        <p:txBody>
          <a:bodyPr/>
          <a:lstStyle/>
          <a:p>
            <a:fld id="{02CEFE82-39F2-4F47-8A0C-D5AB3496FA5C}" type="slidenum">
              <a:rPr lang="en-US" smtClean="0"/>
              <a:t>‹#›</a:t>
            </a:fld>
            <a:endParaRPr lang="en-US" dirty="0"/>
          </a:p>
        </p:txBody>
      </p:sp>
    </p:spTree>
    <p:extLst>
      <p:ext uri="{BB962C8B-B14F-4D97-AF65-F5344CB8AC3E}">
        <p14:creationId xmlns:p14="http://schemas.microsoft.com/office/powerpoint/2010/main" val="12593282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QUOTE">
    <p:spTree>
      <p:nvGrpSpPr>
        <p:cNvPr id="1" name=""/>
        <p:cNvGrpSpPr/>
        <p:nvPr/>
      </p:nvGrpSpPr>
      <p:grpSpPr>
        <a:xfrm>
          <a:off x="0" y="0"/>
          <a:ext cx="0" cy="0"/>
          <a:chOff x="0" y="0"/>
          <a:chExt cx="0" cy="0"/>
        </a:xfrm>
      </p:grpSpPr>
      <p:sp>
        <p:nvSpPr>
          <p:cNvPr id="10" name="Picture"/>
          <p:cNvSpPr>
            <a:spLocks noGrp="1"/>
          </p:cNvSpPr>
          <p:nvPr>
            <p:ph type="pic" sz="quarter" idx="14"/>
          </p:nvPr>
        </p:nvSpPr>
        <p:spPr bwMode="gray">
          <a:xfrm>
            <a:off x="0" y="0"/>
            <a:ext cx="9144000" cy="6858000"/>
          </a:xfrm>
          <a:solidFill>
            <a:schemeClr val="bg1">
              <a:lumMod val="85000"/>
            </a:schemeClr>
          </a:solidFill>
        </p:spPr>
        <p:txBody>
          <a:bodyPr lIns="144000" tIns="144000" rIns="144000" bIns="144000"/>
          <a:lstStyle>
            <a:lvl1pPr marL="0" indent="0">
              <a:buNone/>
              <a:defRPr/>
            </a:lvl1pPr>
          </a:lstStyle>
          <a:p>
            <a:endParaRPr lang="en-US" dirty="0"/>
          </a:p>
        </p:txBody>
      </p:sp>
      <p:sp>
        <p:nvSpPr>
          <p:cNvPr id="9" name="Content"/>
          <p:cNvSpPr>
            <a:spLocks noGrp="1"/>
          </p:cNvSpPr>
          <p:nvPr>
            <p:ph idx="1"/>
          </p:nvPr>
        </p:nvSpPr>
        <p:spPr>
          <a:xfrm>
            <a:off x="1718338" y="1512000"/>
            <a:ext cx="7020000" cy="4298400"/>
          </a:xfrm>
        </p:spPr>
        <p:txBody>
          <a:bodyPr/>
          <a:lstStyle>
            <a:lvl1pPr marL="0" indent="0">
              <a:buNone/>
              <a:defRPr sz="4000">
                <a:solidFill>
                  <a:schemeClr val="bg1"/>
                </a:solidFill>
              </a:defRPr>
            </a:lvl1pPr>
          </a:lstStyle>
          <a:p>
            <a:pPr lvl="0"/>
            <a:r>
              <a:rPr lang="en-US" dirty="0" smtClean="0"/>
              <a:t>Click to edit Master text styles</a:t>
            </a:r>
            <a:endParaRPr lang="en-US" dirty="0"/>
          </a:p>
        </p:txBody>
      </p:sp>
      <p:sp>
        <p:nvSpPr>
          <p:cNvPr id="5" name="Date"/>
          <p:cNvSpPr>
            <a:spLocks noGrp="1"/>
          </p:cNvSpPr>
          <p:nvPr>
            <p:ph type="dt" sz="half" idx="10"/>
          </p:nvPr>
        </p:nvSpPr>
        <p:spPr>
          <a:xfrm>
            <a:off x="7658197" y="6084000"/>
            <a:ext cx="1080141" cy="360000"/>
          </a:xfrm>
        </p:spPr>
        <p:txBody>
          <a:bodyPr/>
          <a:lstStyle/>
          <a:p>
            <a:fld id="{DB7A94A3-5643-48E3-A8EF-7AB5D2C993A3}" type="datetime1">
              <a:rPr lang="en-US" smtClean="0"/>
              <a:t>8/15/2017</a:t>
            </a:fld>
            <a:endParaRPr lang="en-US" dirty="0"/>
          </a:p>
        </p:txBody>
      </p:sp>
      <p:sp>
        <p:nvSpPr>
          <p:cNvPr id="6" name="Footer"/>
          <p:cNvSpPr>
            <a:spLocks noGrp="1"/>
          </p:cNvSpPr>
          <p:nvPr>
            <p:ph type="ftr" sz="quarter" idx="11"/>
          </p:nvPr>
        </p:nvSpPr>
        <p:spPr/>
        <p:txBody>
          <a:bodyPr/>
          <a:lstStyle/>
          <a:p>
            <a:r>
              <a:rPr lang="en-US" dirty="0" smtClean="0"/>
              <a:t>Footer</a:t>
            </a:r>
            <a:endParaRPr lang="en-US" dirty="0"/>
          </a:p>
        </p:txBody>
      </p:sp>
      <p:sp>
        <p:nvSpPr>
          <p:cNvPr id="7" name="Slide Number"/>
          <p:cNvSpPr>
            <a:spLocks noGrp="1"/>
          </p:cNvSpPr>
          <p:nvPr>
            <p:ph type="sldNum" sz="quarter" idx="12"/>
          </p:nvPr>
        </p:nvSpPr>
        <p:spPr/>
        <p:txBody>
          <a:bodyPr/>
          <a:lstStyle/>
          <a:p>
            <a:fld id="{02CEFE82-39F2-4F47-8A0C-D5AB3496FA5C}" type="slidenum">
              <a:rPr lang="en-US" smtClean="0"/>
              <a:t>‹#›</a:t>
            </a:fld>
            <a:endParaRPr lang="en-US" dirty="0"/>
          </a:p>
        </p:txBody>
      </p:sp>
    </p:spTree>
    <p:extLst>
      <p:ext uri="{BB962C8B-B14F-4D97-AF65-F5344CB8AC3E}">
        <p14:creationId xmlns:p14="http://schemas.microsoft.com/office/powerpoint/2010/main" val="5350934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1_Title Slide">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10" name="Title 9"/>
          <p:cNvSpPr>
            <a:spLocks noGrp="1"/>
          </p:cNvSpPr>
          <p:nvPr>
            <p:ph type="title"/>
          </p:nvPr>
        </p:nvSpPr>
        <p:spPr>
          <a:xfrm>
            <a:off x="621352" y="4903016"/>
            <a:ext cx="2760408" cy="616037"/>
          </a:xfrm>
          <a:prstGeom prst="rect">
            <a:avLst/>
          </a:prstGeom>
        </p:spPr>
        <p:txBody>
          <a:bodyPr vert="horz"/>
          <a:lstStyle>
            <a:lvl1pPr algn="l">
              <a:defRPr sz="2000" baseline="0"/>
            </a:lvl1pPr>
          </a:lstStyle>
          <a:p>
            <a:r>
              <a:rPr lang="en-US" dirty="0" smtClean="0"/>
              <a:t>Click to edit Master title style</a:t>
            </a:r>
            <a:endParaRPr lang="en-US" dirty="0"/>
          </a:p>
        </p:txBody>
      </p:sp>
      <p:sp>
        <p:nvSpPr>
          <p:cNvPr id="12" name="Text Placeholder 11"/>
          <p:cNvSpPr>
            <a:spLocks noGrp="1"/>
          </p:cNvSpPr>
          <p:nvPr>
            <p:ph type="body" sz="quarter" idx="13"/>
          </p:nvPr>
        </p:nvSpPr>
        <p:spPr>
          <a:xfrm>
            <a:off x="621356" y="5513888"/>
            <a:ext cx="3179121" cy="416984"/>
          </a:xfrm>
          <a:prstGeom prst="rect">
            <a:avLst/>
          </a:prstGeom>
        </p:spPr>
        <p:txBody>
          <a:bodyPr vert="horz"/>
          <a:lstStyle>
            <a:lvl1pPr marL="0" indent="0">
              <a:buNone/>
              <a:defRPr sz="1400">
                <a:solidFill>
                  <a:srgbClr val="B3B3B3"/>
                </a:solidFill>
              </a:defRPr>
            </a:lvl1pPr>
          </a:lstStyle>
          <a:p>
            <a:pPr lvl="0"/>
            <a:r>
              <a:rPr lang="en-US" dirty="0" smtClean="0"/>
              <a:t>Click to edit Master text styles</a:t>
            </a:r>
          </a:p>
        </p:txBody>
      </p:sp>
      <p:sp>
        <p:nvSpPr>
          <p:cNvPr id="17" name="Text Placeholder 11"/>
          <p:cNvSpPr>
            <a:spLocks noGrp="1"/>
          </p:cNvSpPr>
          <p:nvPr>
            <p:ph type="body" sz="quarter" idx="14"/>
          </p:nvPr>
        </p:nvSpPr>
        <p:spPr>
          <a:xfrm>
            <a:off x="621357" y="5930872"/>
            <a:ext cx="3179121" cy="416984"/>
          </a:xfrm>
          <a:prstGeom prst="rect">
            <a:avLst/>
          </a:prstGeom>
        </p:spPr>
        <p:txBody>
          <a:bodyPr vert="horz"/>
          <a:lstStyle>
            <a:lvl1pPr marL="0" indent="0">
              <a:buNone/>
              <a:defRPr sz="1400">
                <a:solidFill>
                  <a:schemeClr val="tx2">
                    <a:lumMod val="40000"/>
                    <a:lumOff val="60000"/>
                  </a:schemeClr>
                </a:solidFill>
              </a:defRPr>
            </a:lvl1pPr>
          </a:lstStyle>
          <a:p>
            <a:pPr lvl="0"/>
            <a:r>
              <a:rPr lang="en-US" dirty="0" smtClean="0"/>
              <a:t>Click to edit Master text styles</a:t>
            </a:r>
          </a:p>
        </p:txBody>
      </p:sp>
    </p:spTree>
    <p:extLst>
      <p:ext uri="{BB962C8B-B14F-4D97-AF65-F5344CB8AC3E}">
        <p14:creationId xmlns:p14="http://schemas.microsoft.com/office/powerpoint/2010/main" val="183257673"/>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3" name="Title 9"/>
          <p:cNvSpPr>
            <a:spLocks noGrp="1"/>
          </p:cNvSpPr>
          <p:nvPr>
            <p:ph type="title"/>
          </p:nvPr>
        </p:nvSpPr>
        <p:spPr>
          <a:xfrm>
            <a:off x="621352" y="4903016"/>
            <a:ext cx="2760408" cy="616037"/>
          </a:xfrm>
          <a:prstGeom prst="rect">
            <a:avLst/>
          </a:prstGeom>
        </p:spPr>
        <p:txBody>
          <a:bodyPr vert="horz"/>
          <a:lstStyle>
            <a:lvl1pPr algn="l">
              <a:defRPr sz="2000" baseline="0"/>
            </a:lvl1pPr>
          </a:lstStyle>
          <a:p>
            <a:r>
              <a:rPr lang="en-US" dirty="0" smtClean="0"/>
              <a:t>Click to edit Master title style</a:t>
            </a:r>
            <a:endParaRPr lang="en-US" dirty="0"/>
          </a:p>
        </p:txBody>
      </p:sp>
      <p:sp>
        <p:nvSpPr>
          <p:cNvPr id="4" name="Text Placeholder 11"/>
          <p:cNvSpPr>
            <a:spLocks noGrp="1"/>
          </p:cNvSpPr>
          <p:nvPr>
            <p:ph type="body" sz="quarter" idx="13"/>
          </p:nvPr>
        </p:nvSpPr>
        <p:spPr>
          <a:xfrm>
            <a:off x="621356" y="5513888"/>
            <a:ext cx="3179121" cy="416984"/>
          </a:xfrm>
          <a:prstGeom prst="rect">
            <a:avLst/>
          </a:prstGeom>
        </p:spPr>
        <p:txBody>
          <a:bodyPr vert="horz"/>
          <a:lstStyle>
            <a:lvl1pPr marL="0" indent="0">
              <a:buNone/>
              <a:defRPr sz="1400">
                <a:solidFill>
                  <a:srgbClr val="B3B3B3"/>
                </a:solidFill>
              </a:defRPr>
            </a:lvl1pPr>
          </a:lstStyle>
          <a:p>
            <a:pPr lvl="0"/>
            <a:r>
              <a:rPr lang="en-US" dirty="0" smtClean="0"/>
              <a:t>Click to edit Master text styles</a:t>
            </a:r>
          </a:p>
        </p:txBody>
      </p:sp>
      <p:sp>
        <p:nvSpPr>
          <p:cNvPr id="5" name="Text Placeholder 11"/>
          <p:cNvSpPr>
            <a:spLocks noGrp="1"/>
          </p:cNvSpPr>
          <p:nvPr>
            <p:ph type="body" sz="quarter" idx="14"/>
          </p:nvPr>
        </p:nvSpPr>
        <p:spPr>
          <a:xfrm>
            <a:off x="621357" y="5930872"/>
            <a:ext cx="3179121" cy="416984"/>
          </a:xfrm>
          <a:prstGeom prst="rect">
            <a:avLst/>
          </a:prstGeom>
        </p:spPr>
        <p:txBody>
          <a:bodyPr vert="horz"/>
          <a:lstStyle>
            <a:lvl1pPr marL="0" indent="0">
              <a:buNone/>
              <a:defRPr sz="1400">
                <a:solidFill>
                  <a:schemeClr val="tx2">
                    <a:lumMod val="40000"/>
                    <a:lumOff val="60000"/>
                  </a:schemeClr>
                </a:solidFill>
              </a:defRPr>
            </a:lvl1pPr>
          </a:lstStyle>
          <a:p>
            <a:pPr lvl="0"/>
            <a:r>
              <a:rPr lang="en-US" dirty="0" smtClean="0"/>
              <a:t>Click to edit Master text styles</a:t>
            </a:r>
          </a:p>
        </p:txBody>
      </p:sp>
    </p:spTree>
    <p:extLst>
      <p:ext uri="{BB962C8B-B14F-4D97-AF65-F5344CB8AC3E}">
        <p14:creationId xmlns:p14="http://schemas.microsoft.com/office/powerpoint/2010/main" val="205346539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7" name="Title 16"/>
          <p:cNvSpPr>
            <a:spLocks noGrp="1"/>
          </p:cNvSpPr>
          <p:nvPr>
            <p:ph type="title"/>
          </p:nvPr>
        </p:nvSpPr>
        <p:spPr/>
        <p:txBody>
          <a:bodyPr/>
          <a:lstStyle/>
          <a:p>
            <a:r>
              <a:rPr lang="en-US" smtClean="0"/>
              <a:t>Click to edit Master title style</a:t>
            </a:r>
            <a:endParaRPr lang="en-US"/>
          </a:p>
        </p:txBody>
      </p:sp>
      <p:sp>
        <p:nvSpPr>
          <p:cNvPr id="5" name="Slide Number Placeholder 22"/>
          <p:cNvSpPr>
            <a:spLocks noGrp="1"/>
          </p:cNvSpPr>
          <p:nvPr>
            <p:ph type="sldNum" sz="quarter" idx="14"/>
          </p:nvPr>
        </p:nvSpPr>
        <p:spPr/>
        <p:txBody>
          <a:bodyPr/>
          <a:lstStyle>
            <a:lvl1pPr>
              <a:defRPr/>
            </a:lvl1pPr>
          </a:lstStyle>
          <a:p>
            <a:fld id="{29ADC2D9-D2B1-428F-9FD0-6BB9814F8759}" type="slidenum">
              <a:rPr lang="en-US" smtClean="0"/>
              <a:pPr/>
              <a:t>‹#›</a:t>
            </a:fld>
            <a:endParaRPr lang="en-US"/>
          </a:p>
        </p:txBody>
      </p:sp>
      <p:sp>
        <p:nvSpPr>
          <p:cNvPr id="6" name="Date Placeholder 4"/>
          <p:cNvSpPr>
            <a:spLocks noGrp="1"/>
          </p:cNvSpPr>
          <p:nvPr>
            <p:ph type="dt" sz="half" idx="15"/>
          </p:nvPr>
        </p:nvSpPr>
        <p:spPr/>
        <p:txBody>
          <a:bodyPr/>
          <a:lstStyle>
            <a:lvl1pPr>
              <a:defRPr/>
            </a:lvl1pPr>
          </a:lstStyle>
          <a:p>
            <a:fld id="{FC0A5128-A575-4A5E-8B14-B24D050CF1A2}" type="datetime1">
              <a:rPr lang="en-US" smtClean="0"/>
              <a:pPr/>
              <a:t>8/15/2017</a:t>
            </a:fld>
            <a:endParaRPr lang="en-US"/>
          </a:p>
        </p:txBody>
      </p:sp>
      <p:sp>
        <p:nvSpPr>
          <p:cNvPr id="7" name="Footer Placeholder 5"/>
          <p:cNvSpPr>
            <a:spLocks noGrp="1"/>
          </p:cNvSpPr>
          <p:nvPr>
            <p:ph type="ftr" sz="quarter" idx="16"/>
          </p:nvPr>
        </p:nvSpPr>
        <p:spPr/>
        <p:txBody>
          <a:bodyPr/>
          <a:lstStyle>
            <a:lvl1pPr>
              <a:defRPr/>
            </a:lvl1pPr>
          </a:lstStyle>
          <a:p>
            <a:endParaRPr lang="en-US"/>
          </a:p>
        </p:txBody>
      </p:sp>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and Content_Section 1">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7" name="Title 16"/>
          <p:cNvSpPr>
            <a:spLocks noGrp="1"/>
          </p:cNvSpPr>
          <p:nvPr>
            <p:ph type="title"/>
          </p:nvPr>
        </p:nvSpPr>
        <p:spPr/>
        <p:txBody>
          <a:bodyPr/>
          <a:lstStyle/>
          <a:p>
            <a:r>
              <a:rPr lang="en-US" smtClean="0"/>
              <a:t>Click to edit Master title style</a:t>
            </a:r>
            <a:endParaRPr lang="en-US"/>
          </a:p>
        </p:txBody>
      </p:sp>
      <p:sp>
        <p:nvSpPr>
          <p:cNvPr id="5" name="Slide Number Placeholder 22"/>
          <p:cNvSpPr>
            <a:spLocks noGrp="1"/>
          </p:cNvSpPr>
          <p:nvPr>
            <p:ph type="sldNum" sz="quarter" idx="14"/>
          </p:nvPr>
        </p:nvSpPr>
        <p:spPr/>
        <p:txBody>
          <a:bodyPr/>
          <a:lstStyle>
            <a:lvl1pPr>
              <a:defRPr/>
            </a:lvl1pPr>
          </a:lstStyle>
          <a:p>
            <a:fld id="{29ADC2D9-D2B1-428F-9FD0-6BB9814F8759}" type="slidenum">
              <a:rPr lang="en-US" smtClean="0"/>
              <a:pPr/>
              <a:t>‹#›</a:t>
            </a:fld>
            <a:endParaRPr lang="en-US"/>
          </a:p>
        </p:txBody>
      </p:sp>
      <p:sp>
        <p:nvSpPr>
          <p:cNvPr id="9" name="Round Same Side Corner Rectangle 8"/>
          <p:cNvSpPr/>
          <p:nvPr userDrawn="1"/>
        </p:nvSpPr>
        <p:spPr>
          <a:xfrm>
            <a:off x="1295400" y="6629400"/>
            <a:ext cx="1295400" cy="228600"/>
          </a:xfrm>
          <a:prstGeom prst="round2SameRect">
            <a:avLst>
              <a:gd name="adj1" fmla="val 50000"/>
              <a:gd name="adj2" fmla="val 0"/>
            </a:avLst>
          </a:prstGeom>
          <a:solidFill>
            <a:schemeClr val="tx2"/>
          </a:solidFill>
          <a:ln>
            <a:solidFill>
              <a:schemeClr val="bg1">
                <a:lumMod val="75000"/>
              </a:schemeClr>
            </a:solidFill>
          </a:ln>
          <a:effectLst>
            <a:outerShdw blurRad="50800" dist="38100" dir="2700000" algn="tl" rotWithShape="0">
              <a:prstClr val="black">
                <a:alpha val="40000"/>
              </a:prstClr>
            </a:outerShdw>
          </a:effectLst>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10" name="Round Same Side Corner Rectangle 9"/>
          <p:cNvSpPr/>
          <p:nvPr userDrawn="1"/>
        </p:nvSpPr>
        <p:spPr>
          <a:xfrm>
            <a:off x="2438400" y="6629400"/>
            <a:ext cx="1295400" cy="228600"/>
          </a:xfrm>
          <a:prstGeom prst="round2SameRect">
            <a:avLst>
              <a:gd name="adj1" fmla="val 50000"/>
              <a:gd name="adj2" fmla="val 0"/>
            </a:avLst>
          </a:prstGeom>
          <a:solidFill>
            <a:schemeClr val="tx2"/>
          </a:solidFill>
          <a:ln>
            <a:solidFill>
              <a:schemeClr val="bg1">
                <a:lumMod val="75000"/>
              </a:schemeClr>
            </a:solidFill>
          </a:ln>
          <a:effectLst>
            <a:outerShdw blurRad="50800" dist="38100" dir="2700000" algn="tl" rotWithShape="0">
              <a:prstClr val="black">
                <a:alpha val="40000"/>
              </a:prstClr>
            </a:outerShdw>
          </a:effectLst>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11" name="Round Same Side Corner Rectangle 10"/>
          <p:cNvSpPr/>
          <p:nvPr userDrawn="1"/>
        </p:nvSpPr>
        <p:spPr>
          <a:xfrm>
            <a:off x="3581400" y="6629400"/>
            <a:ext cx="1295400" cy="228600"/>
          </a:xfrm>
          <a:prstGeom prst="round2SameRect">
            <a:avLst>
              <a:gd name="adj1" fmla="val 50000"/>
              <a:gd name="adj2" fmla="val 0"/>
            </a:avLst>
          </a:prstGeom>
          <a:solidFill>
            <a:schemeClr val="tx2"/>
          </a:solidFill>
          <a:ln>
            <a:solidFill>
              <a:schemeClr val="bg1">
                <a:lumMod val="75000"/>
              </a:schemeClr>
            </a:solidFill>
          </a:ln>
          <a:effectLst>
            <a:outerShdw blurRad="50800" dist="38100" dir="2700000" algn="tl" rotWithShape="0">
              <a:prstClr val="black">
                <a:alpha val="40000"/>
              </a:prstClr>
            </a:outerShdw>
          </a:effectLst>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12" name="Round Same Side Corner Rectangle 11"/>
          <p:cNvSpPr/>
          <p:nvPr userDrawn="1"/>
        </p:nvSpPr>
        <p:spPr>
          <a:xfrm>
            <a:off x="4724400" y="6629400"/>
            <a:ext cx="1295400" cy="228600"/>
          </a:xfrm>
          <a:prstGeom prst="round2SameRect">
            <a:avLst>
              <a:gd name="adj1" fmla="val 50000"/>
              <a:gd name="adj2" fmla="val 0"/>
            </a:avLst>
          </a:prstGeom>
          <a:solidFill>
            <a:schemeClr val="tx2"/>
          </a:solidFill>
          <a:ln>
            <a:solidFill>
              <a:schemeClr val="bg1">
                <a:lumMod val="75000"/>
              </a:schemeClr>
            </a:solidFill>
          </a:ln>
          <a:effectLst>
            <a:outerShdw blurRad="50800" dist="38100" dir="2700000" algn="tl" rotWithShape="0">
              <a:prstClr val="black">
                <a:alpha val="40000"/>
              </a:prstClr>
            </a:outerShdw>
          </a:effectLst>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13" name="Round Same Side Corner Rectangle 12"/>
          <p:cNvSpPr/>
          <p:nvPr userDrawn="1"/>
        </p:nvSpPr>
        <p:spPr>
          <a:xfrm>
            <a:off x="5867400" y="6629400"/>
            <a:ext cx="1295400" cy="228600"/>
          </a:xfrm>
          <a:prstGeom prst="round2SameRect">
            <a:avLst>
              <a:gd name="adj1" fmla="val 50000"/>
              <a:gd name="adj2" fmla="val 0"/>
            </a:avLst>
          </a:prstGeom>
          <a:solidFill>
            <a:schemeClr val="tx2"/>
          </a:solidFill>
          <a:ln>
            <a:solidFill>
              <a:schemeClr val="bg1">
                <a:lumMod val="75000"/>
              </a:schemeClr>
            </a:solidFill>
          </a:ln>
          <a:effectLst>
            <a:outerShdw blurRad="50800" dist="38100" dir="2700000" algn="tl" rotWithShape="0">
              <a:prstClr val="black">
                <a:alpha val="40000"/>
              </a:prstClr>
            </a:outerShdw>
          </a:effectLst>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8" name="Round Same Side Corner Rectangle 7"/>
          <p:cNvSpPr/>
          <p:nvPr userDrawn="1"/>
        </p:nvSpPr>
        <p:spPr>
          <a:xfrm>
            <a:off x="152400" y="6477000"/>
            <a:ext cx="1295400" cy="381000"/>
          </a:xfrm>
          <a:prstGeom prst="round2SameRect">
            <a:avLst>
              <a:gd name="adj1" fmla="val 50000"/>
              <a:gd name="adj2" fmla="val 0"/>
            </a:avLst>
          </a:prstGeom>
          <a:ln/>
          <a:effectLst>
            <a:outerShdw blurRad="50800" dist="38100" dir="2700000" algn="tl" rotWithShape="0">
              <a:prstClr val="black">
                <a:alpha val="40000"/>
              </a:prstClr>
            </a:outerShdw>
          </a:effectLst>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6" name="Text Placeholder 15"/>
          <p:cNvSpPr>
            <a:spLocks noGrp="1"/>
          </p:cNvSpPr>
          <p:nvPr>
            <p:ph type="body" sz="quarter" idx="15" hasCustomPrompt="1"/>
          </p:nvPr>
        </p:nvSpPr>
        <p:spPr>
          <a:xfrm>
            <a:off x="228600" y="6553200"/>
            <a:ext cx="1143000" cy="304800"/>
          </a:xfrm>
        </p:spPr>
        <p:txBody>
          <a:bodyPr>
            <a:noAutofit/>
          </a:bodyPr>
          <a:lstStyle>
            <a:lvl1pPr marL="0" indent="0" algn="ctr">
              <a:buNone/>
              <a:defRPr sz="1000" b="1" i="1"/>
            </a:lvl1pPr>
            <a:lvl2pPr>
              <a:buNone/>
              <a:defRPr sz="700"/>
            </a:lvl2pPr>
            <a:lvl3pPr>
              <a:buNone/>
              <a:defRPr sz="600"/>
            </a:lvl3pPr>
            <a:lvl4pPr>
              <a:buNone/>
              <a:defRPr sz="600"/>
            </a:lvl4pPr>
            <a:lvl5pPr>
              <a:buNone/>
              <a:defRPr sz="500"/>
            </a:lvl5pPr>
          </a:lstStyle>
          <a:p>
            <a:pPr lvl="0"/>
            <a:r>
              <a:rPr lang="en-US" dirty="0" smtClean="0"/>
              <a:t>Section</a:t>
            </a:r>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and Content_Section 2">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7" name="Title 16"/>
          <p:cNvSpPr>
            <a:spLocks noGrp="1"/>
          </p:cNvSpPr>
          <p:nvPr>
            <p:ph type="title"/>
          </p:nvPr>
        </p:nvSpPr>
        <p:spPr/>
        <p:txBody>
          <a:bodyPr/>
          <a:lstStyle/>
          <a:p>
            <a:r>
              <a:rPr lang="en-US" smtClean="0"/>
              <a:t>Click to edit Master title style</a:t>
            </a:r>
            <a:endParaRPr lang="en-US"/>
          </a:p>
        </p:txBody>
      </p:sp>
      <p:sp>
        <p:nvSpPr>
          <p:cNvPr id="5" name="Slide Number Placeholder 22"/>
          <p:cNvSpPr>
            <a:spLocks noGrp="1"/>
          </p:cNvSpPr>
          <p:nvPr>
            <p:ph type="sldNum" sz="quarter" idx="14"/>
          </p:nvPr>
        </p:nvSpPr>
        <p:spPr/>
        <p:txBody>
          <a:bodyPr/>
          <a:lstStyle>
            <a:lvl1pPr>
              <a:defRPr/>
            </a:lvl1pPr>
          </a:lstStyle>
          <a:p>
            <a:fld id="{29ADC2D9-D2B1-428F-9FD0-6BB9814F8759}" type="slidenum">
              <a:rPr lang="en-US" smtClean="0"/>
              <a:pPr/>
              <a:t>‹#›</a:t>
            </a:fld>
            <a:endParaRPr lang="en-US"/>
          </a:p>
        </p:txBody>
      </p:sp>
      <p:sp>
        <p:nvSpPr>
          <p:cNvPr id="8" name="Round Same Side Corner Rectangle 7"/>
          <p:cNvSpPr/>
          <p:nvPr userDrawn="1"/>
        </p:nvSpPr>
        <p:spPr>
          <a:xfrm>
            <a:off x="152400" y="6629400"/>
            <a:ext cx="1295400" cy="228600"/>
          </a:xfrm>
          <a:prstGeom prst="round2SameRect">
            <a:avLst>
              <a:gd name="adj1" fmla="val 50000"/>
              <a:gd name="adj2" fmla="val 0"/>
            </a:avLst>
          </a:prstGeom>
          <a:solidFill>
            <a:schemeClr val="tx2"/>
          </a:solidFill>
          <a:ln>
            <a:solidFill>
              <a:schemeClr val="bg1">
                <a:lumMod val="75000"/>
              </a:schemeClr>
            </a:solidFill>
          </a:ln>
          <a:effectLst>
            <a:outerShdw blurRad="50800" dist="38100" dir="2700000" algn="tl" rotWithShape="0">
              <a:prstClr val="black">
                <a:alpha val="40000"/>
              </a:prstClr>
            </a:outerShdw>
          </a:effectLst>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dirty="0"/>
          </a:p>
        </p:txBody>
      </p:sp>
      <p:sp>
        <p:nvSpPr>
          <p:cNvPr id="9" name="Round Same Side Corner Rectangle 8"/>
          <p:cNvSpPr/>
          <p:nvPr userDrawn="1"/>
        </p:nvSpPr>
        <p:spPr>
          <a:xfrm>
            <a:off x="1295400" y="6629400"/>
            <a:ext cx="1295400" cy="228600"/>
          </a:xfrm>
          <a:prstGeom prst="round2SameRect">
            <a:avLst>
              <a:gd name="adj1" fmla="val 50000"/>
              <a:gd name="adj2" fmla="val 0"/>
            </a:avLst>
          </a:prstGeom>
          <a:solidFill>
            <a:schemeClr val="tx2"/>
          </a:solidFill>
          <a:ln>
            <a:solidFill>
              <a:schemeClr val="bg1">
                <a:lumMod val="75000"/>
              </a:schemeClr>
            </a:solidFill>
          </a:ln>
          <a:effectLst>
            <a:outerShdw blurRad="50800" dist="38100" dir="2700000" algn="tl" rotWithShape="0">
              <a:prstClr val="black">
                <a:alpha val="40000"/>
              </a:prstClr>
            </a:outerShdw>
          </a:effectLst>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10" name="Round Same Side Corner Rectangle 9"/>
          <p:cNvSpPr/>
          <p:nvPr userDrawn="1"/>
        </p:nvSpPr>
        <p:spPr>
          <a:xfrm>
            <a:off x="2438400" y="6629400"/>
            <a:ext cx="1295400" cy="228600"/>
          </a:xfrm>
          <a:prstGeom prst="round2SameRect">
            <a:avLst>
              <a:gd name="adj1" fmla="val 50000"/>
              <a:gd name="adj2" fmla="val 0"/>
            </a:avLst>
          </a:prstGeom>
          <a:solidFill>
            <a:schemeClr val="tx2"/>
          </a:solidFill>
          <a:ln>
            <a:solidFill>
              <a:schemeClr val="bg1">
                <a:lumMod val="75000"/>
              </a:schemeClr>
            </a:solidFill>
          </a:ln>
          <a:effectLst>
            <a:outerShdw blurRad="50800" dist="38100" dir="2700000" algn="tl" rotWithShape="0">
              <a:prstClr val="black">
                <a:alpha val="40000"/>
              </a:prstClr>
            </a:outerShdw>
          </a:effectLst>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11" name="Round Same Side Corner Rectangle 10"/>
          <p:cNvSpPr/>
          <p:nvPr userDrawn="1"/>
        </p:nvSpPr>
        <p:spPr>
          <a:xfrm>
            <a:off x="3581400" y="6629400"/>
            <a:ext cx="1295400" cy="228600"/>
          </a:xfrm>
          <a:prstGeom prst="round2SameRect">
            <a:avLst>
              <a:gd name="adj1" fmla="val 50000"/>
              <a:gd name="adj2" fmla="val 0"/>
            </a:avLst>
          </a:prstGeom>
          <a:solidFill>
            <a:schemeClr val="tx2"/>
          </a:solidFill>
          <a:ln>
            <a:solidFill>
              <a:schemeClr val="bg1">
                <a:lumMod val="75000"/>
              </a:schemeClr>
            </a:solidFill>
          </a:ln>
          <a:effectLst>
            <a:outerShdw blurRad="50800" dist="38100" dir="2700000" algn="tl" rotWithShape="0">
              <a:prstClr val="black">
                <a:alpha val="40000"/>
              </a:prstClr>
            </a:outerShdw>
          </a:effectLst>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12" name="Round Same Side Corner Rectangle 11"/>
          <p:cNvSpPr/>
          <p:nvPr userDrawn="1"/>
        </p:nvSpPr>
        <p:spPr>
          <a:xfrm>
            <a:off x="4724400" y="6629400"/>
            <a:ext cx="1295400" cy="228600"/>
          </a:xfrm>
          <a:prstGeom prst="round2SameRect">
            <a:avLst>
              <a:gd name="adj1" fmla="val 50000"/>
              <a:gd name="adj2" fmla="val 0"/>
            </a:avLst>
          </a:prstGeom>
          <a:solidFill>
            <a:schemeClr val="tx2"/>
          </a:solidFill>
          <a:ln>
            <a:solidFill>
              <a:schemeClr val="bg1">
                <a:lumMod val="75000"/>
              </a:schemeClr>
            </a:solidFill>
          </a:ln>
          <a:effectLst>
            <a:outerShdw blurRad="50800" dist="38100" dir="2700000" algn="tl" rotWithShape="0">
              <a:prstClr val="black">
                <a:alpha val="40000"/>
              </a:prstClr>
            </a:outerShdw>
          </a:effectLst>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13" name="Round Same Side Corner Rectangle 12"/>
          <p:cNvSpPr/>
          <p:nvPr userDrawn="1"/>
        </p:nvSpPr>
        <p:spPr>
          <a:xfrm>
            <a:off x="5867400" y="6629400"/>
            <a:ext cx="1295400" cy="228600"/>
          </a:xfrm>
          <a:prstGeom prst="round2SameRect">
            <a:avLst>
              <a:gd name="adj1" fmla="val 50000"/>
              <a:gd name="adj2" fmla="val 0"/>
            </a:avLst>
          </a:prstGeom>
          <a:solidFill>
            <a:schemeClr val="tx2"/>
          </a:solidFill>
          <a:ln>
            <a:solidFill>
              <a:schemeClr val="bg1">
                <a:lumMod val="75000"/>
              </a:schemeClr>
            </a:solidFill>
          </a:ln>
          <a:effectLst>
            <a:outerShdw blurRad="50800" dist="38100" dir="2700000" algn="tl" rotWithShape="0">
              <a:prstClr val="black">
                <a:alpha val="40000"/>
              </a:prstClr>
            </a:outerShdw>
          </a:effectLst>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14" name="Round Same Side Corner Rectangle 13"/>
          <p:cNvSpPr/>
          <p:nvPr userDrawn="1"/>
        </p:nvSpPr>
        <p:spPr>
          <a:xfrm>
            <a:off x="1295400" y="6477000"/>
            <a:ext cx="1295400" cy="381000"/>
          </a:xfrm>
          <a:prstGeom prst="round2SameRect">
            <a:avLst>
              <a:gd name="adj1" fmla="val 50000"/>
              <a:gd name="adj2" fmla="val 0"/>
            </a:avLst>
          </a:prstGeom>
          <a:ln/>
          <a:effectLst>
            <a:outerShdw blurRad="50800" dist="38100" dir="2700000" algn="tl" rotWithShape="0">
              <a:prstClr val="black">
                <a:alpha val="40000"/>
              </a:prstClr>
            </a:outerShdw>
          </a:effectLst>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5" name="Text Placeholder 15"/>
          <p:cNvSpPr>
            <a:spLocks noGrp="1"/>
          </p:cNvSpPr>
          <p:nvPr>
            <p:ph type="body" sz="quarter" idx="15" hasCustomPrompt="1"/>
          </p:nvPr>
        </p:nvSpPr>
        <p:spPr>
          <a:xfrm>
            <a:off x="1371600" y="6553200"/>
            <a:ext cx="1143000" cy="304800"/>
          </a:xfrm>
        </p:spPr>
        <p:txBody>
          <a:bodyPr>
            <a:noAutofit/>
          </a:bodyPr>
          <a:lstStyle>
            <a:lvl1pPr marL="0" indent="0" algn="ctr">
              <a:buNone/>
              <a:defRPr sz="1000" b="1" i="1"/>
            </a:lvl1pPr>
            <a:lvl2pPr>
              <a:buNone/>
              <a:defRPr sz="700"/>
            </a:lvl2pPr>
            <a:lvl3pPr>
              <a:buNone/>
              <a:defRPr sz="600"/>
            </a:lvl3pPr>
            <a:lvl4pPr>
              <a:buNone/>
              <a:defRPr sz="600"/>
            </a:lvl4pPr>
            <a:lvl5pPr>
              <a:buNone/>
              <a:defRPr sz="500"/>
            </a:lvl5pPr>
          </a:lstStyle>
          <a:p>
            <a:pPr lvl="0"/>
            <a:r>
              <a:rPr lang="en-US" dirty="0" smtClean="0"/>
              <a:t>Section</a:t>
            </a:r>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and Content_Section 3">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7" name="Title 16"/>
          <p:cNvSpPr>
            <a:spLocks noGrp="1"/>
          </p:cNvSpPr>
          <p:nvPr>
            <p:ph type="title"/>
          </p:nvPr>
        </p:nvSpPr>
        <p:spPr/>
        <p:txBody>
          <a:bodyPr/>
          <a:lstStyle/>
          <a:p>
            <a:r>
              <a:rPr lang="en-US" smtClean="0"/>
              <a:t>Click to edit Master title style</a:t>
            </a:r>
            <a:endParaRPr lang="en-US"/>
          </a:p>
        </p:txBody>
      </p:sp>
      <p:sp>
        <p:nvSpPr>
          <p:cNvPr id="5" name="Slide Number Placeholder 22"/>
          <p:cNvSpPr>
            <a:spLocks noGrp="1"/>
          </p:cNvSpPr>
          <p:nvPr>
            <p:ph type="sldNum" sz="quarter" idx="14"/>
          </p:nvPr>
        </p:nvSpPr>
        <p:spPr/>
        <p:txBody>
          <a:bodyPr/>
          <a:lstStyle>
            <a:lvl1pPr>
              <a:defRPr/>
            </a:lvl1pPr>
          </a:lstStyle>
          <a:p>
            <a:fld id="{29ADC2D9-D2B1-428F-9FD0-6BB9814F8759}" type="slidenum">
              <a:rPr lang="en-US" smtClean="0"/>
              <a:pPr/>
              <a:t>‹#›</a:t>
            </a:fld>
            <a:endParaRPr lang="en-US"/>
          </a:p>
        </p:txBody>
      </p:sp>
      <p:sp>
        <p:nvSpPr>
          <p:cNvPr id="8" name="Round Same Side Corner Rectangle 7"/>
          <p:cNvSpPr/>
          <p:nvPr userDrawn="1"/>
        </p:nvSpPr>
        <p:spPr>
          <a:xfrm>
            <a:off x="152400" y="6629400"/>
            <a:ext cx="1295400" cy="228600"/>
          </a:xfrm>
          <a:prstGeom prst="round2SameRect">
            <a:avLst>
              <a:gd name="adj1" fmla="val 50000"/>
              <a:gd name="adj2" fmla="val 0"/>
            </a:avLst>
          </a:prstGeom>
          <a:solidFill>
            <a:schemeClr val="tx2"/>
          </a:solidFill>
          <a:ln>
            <a:solidFill>
              <a:schemeClr val="bg1">
                <a:lumMod val="75000"/>
              </a:schemeClr>
            </a:solidFill>
          </a:ln>
          <a:effectLst>
            <a:outerShdw blurRad="50800" dist="38100" dir="2700000" algn="tl" rotWithShape="0">
              <a:prstClr val="black">
                <a:alpha val="40000"/>
              </a:prstClr>
            </a:outerShdw>
          </a:effectLst>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dirty="0"/>
          </a:p>
        </p:txBody>
      </p:sp>
      <p:sp>
        <p:nvSpPr>
          <p:cNvPr id="9" name="Round Same Side Corner Rectangle 8"/>
          <p:cNvSpPr/>
          <p:nvPr userDrawn="1"/>
        </p:nvSpPr>
        <p:spPr>
          <a:xfrm>
            <a:off x="1295400" y="6629400"/>
            <a:ext cx="1295400" cy="228600"/>
          </a:xfrm>
          <a:prstGeom prst="round2SameRect">
            <a:avLst>
              <a:gd name="adj1" fmla="val 50000"/>
              <a:gd name="adj2" fmla="val 0"/>
            </a:avLst>
          </a:prstGeom>
          <a:solidFill>
            <a:schemeClr val="tx2"/>
          </a:solidFill>
          <a:ln>
            <a:solidFill>
              <a:schemeClr val="bg1">
                <a:lumMod val="75000"/>
              </a:schemeClr>
            </a:solidFill>
          </a:ln>
          <a:effectLst>
            <a:outerShdw blurRad="50800" dist="38100" dir="2700000" algn="tl" rotWithShape="0">
              <a:prstClr val="black">
                <a:alpha val="40000"/>
              </a:prstClr>
            </a:outerShdw>
          </a:effectLst>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10" name="Round Same Side Corner Rectangle 9"/>
          <p:cNvSpPr/>
          <p:nvPr userDrawn="1"/>
        </p:nvSpPr>
        <p:spPr>
          <a:xfrm>
            <a:off x="2438400" y="6629400"/>
            <a:ext cx="1295400" cy="228600"/>
          </a:xfrm>
          <a:prstGeom prst="round2SameRect">
            <a:avLst>
              <a:gd name="adj1" fmla="val 50000"/>
              <a:gd name="adj2" fmla="val 0"/>
            </a:avLst>
          </a:prstGeom>
          <a:solidFill>
            <a:schemeClr val="tx2"/>
          </a:solidFill>
          <a:ln>
            <a:solidFill>
              <a:schemeClr val="bg1">
                <a:lumMod val="75000"/>
              </a:schemeClr>
            </a:solidFill>
          </a:ln>
          <a:effectLst>
            <a:outerShdw blurRad="50800" dist="38100" dir="2700000" algn="tl" rotWithShape="0">
              <a:prstClr val="black">
                <a:alpha val="40000"/>
              </a:prstClr>
            </a:outerShdw>
          </a:effectLst>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11" name="Round Same Side Corner Rectangle 10"/>
          <p:cNvSpPr/>
          <p:nvPr userDrawn="1"/>
        </p:nvSpPr>
        <p:spPr>
          <a:xfrm>
            <a:off x="3581400" y="6629400"/>
            <a:ext cx="1295400" cy="228600"/>
          </a:xfrm>
          <a:prstGeom prst="round2SameRect">
            <a:avLst>
              <a:gd name="adj1" fmla="val 50000"/>
              <a:gd name="adj2" fmla="val 0"/>
            </a:avLst>
          </a:prstGeom>
          <a:solidFill>
            <a:schemeClr val="tx2"/>
          </a:solidFill>
          <a:ln>
            <a:solidFill>
              <a:schemeClr val="bg1">
                <a:lumMod val="75000"/>
              </a:schemeClr>
            </a:solidFill>
          </a:ln>
          <a:effectLst>
            <a:outerShdw blurRad="50800" dist="38100" dir="2700000" algn="tl" rotWithShape="0">
              <a:prstClr val="black">
                <a:alpha val="40000"/>
              </a:prstClr>
            </a:outerShdw>
          </a:effectLst>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12" name="Round Same Side Corner Rectangle 11"/>
          <p:cNvSpPr/>
          <p:nvPr userDrawn="1"/>
        </p:nvSpPr>
        <p:spPr>
          <a:xfrm>
            <a:off x="4724400" y="6629400"/>
            <a:ext cx="1295400" cy="228600"/>
          </a:xfrm>
          <a:prstGeom prst="round2SameRect">
            <a:avLst>
              <a:gd name="adj1" fmla="val 50000"/>
              <a:gd name="adj2" fmla="val 0"/>
            </a:avLst>
          </a:prstGeom>
          <a:solidFill>
            <a:schemeClr val="tx2"/>
          </a:solidFill>
          <a:ln>
            <a:solidFill>
              <a:schemeClr val="bg1">
                <a:lumMod val="75000"/>
              </a:schemeClr>
            </a:solidFill>
          </a:ln>
          <a:effectLst>
            <a:outerShdw blurRad="50800" dist="38100" dir="2700000" algn="tl" rotWithShape="0">
              <a:prstClr val="black">
                <a:alpha val="40000"/>
              </a:prstClr>
            </a:outerShdw>
          </a:effectLst>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13" name="Round Same Side Corner Rectangle 12"/>
          <p:cNvSpPr/>
          <p:nvPr userDrawn="1"/>
        </p:nvSpPr>
        <p:spPr>
          <a:xfrm>
            <a:off x="5867400" y="6629400"/>
            <a:ext cx="1295400" cy="228600"/>
          </a:xfrm>
          <a:prstGeom prst="round2SameRect">
            <a:avLst>
              <a:gd name="adj1" fmla="val 50000"/>
              <a:gd name="adj2" fmla="val 0"/>
            </a:avLst>
          </a:prstGeom>
          <a:solidFill>
            <a:schemeClr val="tx2"/>
          </a:solidFill>
          <a:ln>
            <a:solidFill>
              <a:schemeClr val="bg1">
                <a:lumMod val="75000"/>
              </a:schemeClr>
            </a:solidFill>
          </a:ln>
          <a:effectLst>
            <a:outerShdw blurRad="50800" dist="38100" dir="2700000" algn="tl" rotWithShape="0">
              <a:prstClr val="black">
                <a:alpha val="40000"/>
              </a:prstClr>
            </a:outerShdw>
          </a:effectLst>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14" name="Round Same Side Corner Rectangle 13"/>
          <p:cNvSpPr/>
          <p:nvPr userDrawn="1"/>
        </p:nvSpPr>
        <p:spPr>
          <a:xfrm>
            <a:off x="2438400" y="6477000"/>
            <a:ext cx="1295400" cy="381000"/>
          </a:xfrm>
          <a:prstGeom prst="round2SameRect">
            <a:avLst>
              <a:gd name="adj1" fmla="val 50000"/>
              <a:gd name="adj2" fmla="val 0"/>
            </a:avLst>
          </a:prstGeom>
          <a:ln/>
          <a:effectLst>
            <a:outerShdw blurRad="50800" dist="38100" dir="2700000" algn="tl" rotWithShape="0">
              <a:prstClr val="black">
                <a:alpha val="40000"/>
              </a:prstClr>
            </a:outerShdw>
          </a:effectLst>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5" name="Text Placeholder 15"/>
          <p:cNvSpPr>
            <a:spLocks noGrp="1"/>
          </p:cNvSpPr>
          <p:nvPr>
            <p:ph type="body" sz="quarter" idx="15" hasCustomPrompt="1"/>
          </p:nvPr>
        </p:nvSpPr>
        <p:spPr>
          <a:xfrm>
            <a:off x="2514600" y="6553200"/>
            <a:ext cx="1143000" cy="304800"/>
          </a:xfrm>
        </p:spPr>
        <p:txBody>
          <a:bodyPr>
            <a:noAutofit/>
          </a:bodyPr>
          <a:lstStyle>
            <a:lvl1pPr marL="0" indent="0" algn="ctr">
              <a:buNone/>
              <a:defRPr sz="1000" b="1" i="1"/>
            </a:lvl1pPr>
            <a:lvl2pPr>
              <a:buNone/>
              <a:defRPr sz="700"/>
            </a:lvl2pPr>
            <a:lvl3pPr>
              <a:buNone/>
              <a:defRPr sz="600"/>
            </a:lvl3pPr>
            <a:lvl4pPr>
              <a:buNone/>
              <a:defRPr sz="600"/>
            </a:lvl4pPr>
            <a:lvl5pPr>
              <a:buNone/>
              <a:defRPr sz="500"/>
            </a:lvl5pPr>
          </a:lstStyle>
          <a:p>
            <a:pPr lvl="0"/>
            <a:r>
              <a:rPr lang="en-US" dirty="0" smtClean="0"/>
              <a:t>Section</a:t>
            </a:r>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and Content_Section 4">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7" name="Title 16"/>
          <p:cNvSpPr>
            <a:spLocks noGrp="1"/>
          </p:cNvSpPr>
          <p:nvPr>
            <p:ph type="title"/>
          </p:nvPr>
        </p:nvSpPr>
        <p:spPr/>
        <p:txBody>
          <a:bodyPr/>
          <a:lstStyle/>
          <a:p>
            <a:r>
              <a:rPr lang="en-US" smtClean="0"/>
              <a:t>Click to edit Master title style</a:t>
            </a:r>
            <a:endParaRPr lang="en-US"/>
          </a:p>
        </p:txBody>
      </p:sp>
      <p:sp>
        <p:nvSpPr>
          <p:cNvPr id="5" name="Slide Number Placeholder 22"/>
          <p:cNvSpPr>
            <a:spLocks noGrp="1"/>
          </p:cNvSpPr>
          <p:nvPr>
            <p:ph type="sldNum" sz="quarter" idx="14"/>
          </p:nvPr>
        </p:nvSpPr>
        <p:spPr/>
        <p:txBody>
          <a:bodyPr/>
          <a:lstStyle>
            <a:lvl1pPr>
              <a:defRPr/>
            </a:lvl1pPr>
          </a:lstStyle>
          <a:p>
            <a:fld id="{29ADC2D9-D2B1-428F-9FD0-6BB9814F8759}" type="slidenum">
              <a:rPr lang="en-US" smtClean="0"/>
              <a:pPr/>
              <a:t>‹#›</a:t>
            </a:fld>
            <a:endParaRPr lang="en-US"/>
          </a:p>
        </p:txBody>
      </p:sp>
      <p:sp>
        <p:nvSpPr>
          <p:cNvPr id="8" name="Round Same Side Corner Rectangle 7"/>
          <p:cNvSpPr/>
          <p:nvPr userDrawn="1"/>
        </p:nvSpPr>
        <p:spPr>
          <a:xfrm>
            <a:off x="152400" y="6629400"/>
            <a:ext cx="1295400" cy="228600"/>
          </a:xfrm>
          <a:prstGeom prst="round2SameRect">
            <a:avLst>
              <a:gd name="adj1" fmla="val 50000"/>
              <a:gd name="adj2" fmla="val 0"/>
            </a:avLst>
          </a:prstGeom>
          <a:solidFill>
            <a:schemeClr val="tx2"/>
          </a:solidFill>
          <a:ln>
            <a:solidFill>
              <a:schemeClr val="bg1">
                <a:lumMod val="75000"/>
              </a:schemeClr>
            </a:solidFill>
          </a:ln>
          <a:effectLst>
            <a:outerShdw blurRad="50800" dist="38100" dir="2700000" algn="tl" rotWithShape="0">
              <a:prstClr val="black">
                <a:alpha val="40000"/>
              </a:prstClr>
            </a:outerShdw>
          </a:effectLst>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dirty="0"/>
          </a:p>
        </p:txBody>
      </p:sp>
      <p:sp>
        <p:nvSpPr>
          <p:cNvPr id="9" name="Round Same Side Corner Rectangle 8"/>
          <p:cNvSpPr/>
          <p:nvPr userDrawn="1"/>
        </p:nvSpPr>
        <p:spPr>
          <a:xfrm>
            <a:off x="1295400" y="6629400"/>
            <a:ext cx="1295400" cy="228600"/>
          </a:xfrm>
          <a:prstGeom prst="round2SameRect">
            <a:avLst>
              <a:gd name="adj1" fmla="val 50000"/>
              <a:gd name="adj2" fmla="val 0"/>
            </a:avLst>
          </a:prstGeom>
          <a:solidFill>
            <a:schemeClr val="tx2"/>
          </a:solidFill>
          <a:ln>
            <a:solidFill>
              <a:schemeClr val="bg1">
                <a:lumMod val="75000"/>
              </a:schemeClr>
            </a:solidFill>
          </a:ln>
          <a:effectLst>
            <a:outerShdw blurRad="50800" dist="38100" dir="2700000" algn="tl" rotWithShape="0">
              <a:prstClr val="black">
                <a:alpha val="40000"/>
              </a:prstClr>
            </a:outerShdw>
          </a:effectLst>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10" name="Round Same Side Corner Rectangle 9"/>
          <p:cNvSpPr/>
          <p:nvPr userDrawn="1"/>
        </p:nvSpPr>
        <p:spPr>
          <a:xfrm>
            <a:off x="2438400" y="6629400"/>
            <a:ext cx="1295400" cy="228600"/>
          </a:xfrm>
          <a:prstGeom prst="round2SameRect">
            <a:avLst>
              <a:gd name="adj1" fmla="val 50000"/>
              <a:gd name="adj2" fmla="val 0"/>
            </a:avLst>
          </a:prstGeom>
          <a:solidFill>
            <a:schemeClr val="tx2"/>
          </a:solidFill>
          <a:ln>
            <a:solidFill>
              <a:schemeClr val="bg1">
                <a:lumMod val="75000"/>
              </a:schemeClr>
            </a:solidFill>
          </a:ln>
          <a:effectLst>
            <a:outerShdw blurRad="50800" dist="38100" dir="2700000" algn="tl" rotWithShape="0">
              <a:prstClr val="black">
                <a:alpha val="40000"/>
              </a:prstClr>
            </a:outerShdw>
          </a:effectLst>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11" name="Round Same Side Corner Rectangle 10"/>
          <p:cNvSpPr/>
          <p:nvPr userDrawn="1"/>
        </p:nvSpPr>
        <p:spPr>
          <a:xfrm>
            <a:off x="3581400" y="6629400"/>
            <a:ext cx="1295400" cy="228600"/>
          </a:xfrm>
          <a:prstGeom prst="round2SameRect">
            <a:avLst>
              <a:gd name="adj1" fmla="val 50000"/>
              <a:gd name="adj2" fmla="val 0"/>
            </a:avLst>
          </a:prstGeom>
          <a:solidFill>
            <a:schemeClr val="tx2"/>
          </a:solidFill>
          <a:ln>
            <a:solidFill>
              <a:schemeClr val="bg1">
                <a:lumMod val="75000"/>
              </a:schemeClr>
            </a:solidFill>
          </a:ln>
          <a:effectLst>
            <a:outerShdw blurRad="50800" dist="38100" dir="2700000" algn="tl" rotWithShape="0">
              <a:prstClr val="black">
                <a:alpha val="40000"/>
              </a:prstClr>
            </a:outerShdw>
          </a:effectLst>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12" name="Round Same Side Corner Rectangle 11"/>
          <p:cNvSpPr/>
          <p:nvPr userDrawn="1"/>
        </p:nvSpPr>
        <p:spPr>
          <a:xfrm>
            <a:off x="4724400" y="6629400"/>
            <a:ext cx="1295400" cy="228600"/>
          </a:xfrm>
          <a:prstGeom prst="round2SameRect">
            <a:avLst>
              <a:gd name="adj1" fmla="val 50000"/>
              <a:gd name="adj2" fmla="val 0"/>
            </a:avLst>
          </a:prstGeom>
          <a:solidFill>
            <a:schemeClr val="tx2"/>
          </a:solidFill>
          <a:ln>
            <a:solidFill>
              <a:schemeClr val="bg1">
                <a:lumMod val="75000"/>
              </a:schemeClr>
            </a:solidFill>
          </a:ln>
          <a:effectLst>
            <a:outerShdw blurRad="50800" dist="38100" dir="2700000" algn="tl" rotWithShape="0">
              <a:prstClr val="black">
                <a:alpha val="40000"/>
              </a:prstClr>
            </a:outerShdw>
          </a:effectLst>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13" name="Round Same Side Corner Rectangle 12"/>
          <p:cNvSpPr/>
          <p:nvPr userDrawn="1"/>
        </p:nvSpPr>
        <p:spPr>
          <a:xfrm>
            <a:off x="5867400" y="6629400"/>
            <a:ext cx="1295400" cy="228600"/>
          </a:xfrm>
          <a:prstGeom prst="round2SameRect">
            <a:avLst>
              <a:gd name="adj1" fmla="val 50000"/>
              <a:gd name="adj2" fmla="val 0"/>
            </a:avLst>
          </a:prstGeom>
          <a:solidFill>
            <a:schemeClr val="tx2"/>
          </a:solidFill>
          <a:ln>
            <a:solidFill>
              <a:schemeClr val="bg1">
                <a:lumMod val="75000"/>
              </a:schemeClr>
            </a:solidFill>
          </a:ln>
          <a:effectLst>
            <a:outerShdw blurRad="50800" dist="38100" dir="2700000" algn="tl" rotWithShape="0">
              <a:prstClr val="black">
                <a:alpha val="40000"/>
              </a:prstClr>
            </a:outerShdw>
          </a:effectLst>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14" name="Round Same Side Corner Rectangle 13"/>
          <p:cNvSpPr/>
          <p:nvPr userDrawn="1"/>
        </p:nvSpPr>
        <p:spPr>
          <a:xfrm>
            <a:off x="3581400" y="6477000"/>
            <a:ext cx="1295400" cy="381000"/>
          </a:xfrm>
          <a:prstGeom prst="round2SameRect">
            <a:avLst>
              <a:gd name="adj1" fmla="val 50000"/>
              <a:gd name="adj2" fmla="val 0"/>
            </a:avLst>
          </a:prstGeom>
          <a:ln/>
          <a:effectLst>
            <a:outerShdw blurRad="50800" dist="38100" dir="2700000" algn="tl" rotWithShape="0">
              <a:prstClr val="black">
                <a:alpha val="40000"/>
              </a:prstClr>
            </a:outerShdw>
          </a:effectLst>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5" name="Text Placeholder 15"/>
          <p:cNvSpPr>
            <a:spLocks noGrp="1"/>
          </p:cNvSpPr>
          <p:nvPr>
            <p:ph type="body" sz="quarter" idx="15" hasCustomPrompt="1"/>
          </p:nvPr>
        </p:nvSpPr>
        <p:spPr>
          <a:xfrm>
            <a:off x="3657600" y="6553200"/>
            <a:ext cx="1143000" cy="304800"/>
          </a:xfrm>
        </p:spPr>
        <p:txBody>
          <a:bodyPr>
            <a:noAutofit/>
          </a:bodyPr>
          <a:lstStyle>
            <a:lvl1pPr marL="0" indent="0" algn="ctr">
              <a:buNone/>
              <a:defRPr sz="1000" b="1" i="1"/>
            </a:lvl1pPr>
            <a:lvl2pPr>
              <a:buNone/>
              <a:defRPr sz="700"/>
            </a:lvl2pPr>
            <a:lvl3pPr>
              <a:buNone/>
              <a:defRPr sz="600"/>
            </a:lvl3pPr>
            <a:lvl4pPr>
              <a:buNone/>
              <a:defRPr sz="600"/>
            </a:lvl4pPr>
            <a:lvl5pPr>
              <a:buNone/>
              <a:defRPr sz="500"/>
            </a:lvl5pPr>
          </a:lstStyle>
          <a:p>
            <a:pPr lvl="0"/>
            <a:r>
              <a:rPr lang="en-US" dirty="0" smtClean="0"/>
              <a:t>Section</a:t>
            </a:r>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and Content_Section 5">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7" name="Title 16"/>
          <p:cNvSpPr>
            <a:spLocks noGrp="1"/>
          </p:cNvSpPr>
          <p:nvPr>
            <p:ph type="title"/>
          </p:nvPr>
        </p:nvSpPr>
        <p:spPr/>
        <p:txBody>
          <a:bodyPr/>
          <a:lstStyle/>
          <a:p>
            <a:r>
              <a:rPr lang="en-US" smtClean="0"/>
              <a:t>Click to edit Master title style</a:t>
            </a:r>
            <a:endParaRPr lang="en-US"/>
          </a:p>
        </p:txBody>
      </p:sp>
      <p:sp>
        <p:nvSpPr>
          <p:cNvPr id="5" name="Slide Number Placeholder 22"/>
          <p:cNvSpPr>
            <a:spLocks noGrp="1"/>
          </p:cNvSpPr>
          <p:nvPr>
            <p:ph type="sldNum" sz="quarter" idx="14"/>
          </p:nvPr>
        </p:nvSpPr>
        <p:spPr/>
        <p:txBody>
          <a:bodyPr/>
          <a:lstStyle>
            <a:lvl1pPr>
              <a:defRPr/>
            </a:lvl1pPr>
          </a:lstStyle>
          <a:p>
            <a:fld id="{29ADC2D9-D2B1-428F-9FD0-6BB9814F8759}" type="slidenum">
              <a:rPr lang="en-US" smtClean="0"/>
              <a:pPr/>
              <a:t>‹#›</a:t>
            </a:fld>
            <a:endParaRPr lang="en-US"/>
          </a:p>
        </p:txBody>
      </p:sp>
      <p:sp>
        <p:nvSpPr>
          <p:cNvPr id="8" name="Round Same Side Corner Rectangle 7"/>
          <p:cNvSpPr/>
          <p:nvPr userDrawn="1"/>
        </p:nvSpPr>
        <p:spPr>
          <a:xfrm>
            <a:off x="152400" y="6629400"/>
            <a:ext cx="1295400" cy="228600"/>
          </a:xfrm>
          <a:prstGeom prst="round2SameRect">
            <a:avLst>
              <a:gd name="adj1" fmla="val 50000"/>
              <a:gd name="adj2" fmla="val 0"/>
            </a:avLst>
          </a:prstGeom>
          <a:solidFill>
            <a:schemeClr val="tx2"/>
          </a:solidFill>
          <a:ln>
            <a:solidFill>
              <a:schemeClr val="bg1">
                <a:lumMod val="75000"/>
              </a:schemeClr>
            </a:solidFill>
          </a:ln>
          <a:effectLst>
            <a:outerShdw blurRad="50800" dist="38100" dir="2700000" algn="tl" rotWithShape="0">
              <a:prstClr val="black">
                <a:alpha val="40000"/>
              </a:prstClr>
            </a:outerShdw>
          </a:effectLst>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dirty="0"/>
          </a:p>
        </p:txBody>
      </p:sp>
      <p:sp>
        <p:nvSpPr>
          <p:cNvPr id="9" name="Round Same Side Corner Rectangle 8"/>
          <p:cNvSpPr/>
          <p:nvPr userDrawn="1"/>
        </p:nvSpPr>
        <p:spPr>
          <a:xfrm>
            <a:off x="1295400" y="6629400"/>
            <a:ext cx="1295400" cy="228600"/>
          </a:xfrm>
          <a:prstGeom prst="round2SameRect">
            <a:avLst>
              <a:gd name="adj1" fmla="val 50000"/>
              <a:gd name="adj2" fmla="val 0"/>
            </a:avLst>
          </a:prstGeom>
          <a:solidFill>
            <a:schemeClr val="tx2"/>
          </a:solidFill>
          <a:ln>
            <a:solidFill>
              <a:schemeClr val="bg1">
                <a:lumMod val="75000"/>
              </a:schemeClr>
            </a:solidFill>
          </a:ln>
          <a:effectLst>
            <a:outerShdw blurRad="50800" dist="38100" dir="2700000" algn="tl" rotWithShape="0">
              <a:prstClr val="black">
                <a:alpha val="40000"/>
              </a:prstClr>
            </a:outerShdw>
          </a:effectLst>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10" name="Round Same Side Corner Rectangle 9"/>
          <p:cNvSpPr/>
          <p:nvPr userDrawn="1"/>
        </p:nvSpPr>
        <p:spPr>
          <a:xfrm>
            <a:off x="2438400" y="6629400"/>
            <a:ext cx="1295400" cy="228600"/>
          </a:xfrm>
          <a:prstGeom prst="round2SameRect">
            <a:avLst>
              <a:gd name="adj1" fmla="val 50000"/>
              <a:gd name="adj2" fmla="val 0"/>
            </a:avLst>
          </a:prstGeom>
          <a:solidFill>
            <a:schemeClr val="tx2"/>
          </a:solidFill>
          <a:ln>
            <a:solidFill>
              <a:schemeClr val="bg1">
                <a:lumMod val="75000"/>
              </a:schemeClr>
            </a:solidFill>
          </a:ln>
          <a:effectLst>
            <a:outerShdw blurRad="50800" dist="38100" dir="2700000" algn="tl" rotWithShape="0">
              <a:prstClr val="black">
                <a:alpha val="40000"/>
              </a:prstClr>
            </a:outerShdw>
          </a:effectLst>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11" name="Round Same Side Corner Rectangle 10"/>
          <p:cNvSpPr/>
          <p:nvPr userDrawn="1"/>
        </p:nvSpPr>
        <p:spPr>
          <a:xfrm>
            <a:off x="3581400" y="6629400"/>
            <a:ext cx="1295400" cy="228600"/>
          </a:xfrm>
          <a:prstGeom prst="round2SameRect">
            <a:avLst>
              <a:gd name="adj1" fmla="val 50000"/>
              <a:gd name="adj2" fmla="val 0"/>
            </a:avLst>
          </a:prstGeom>
          <a:solidFill>
            <a:schemeClr val="tx2"/>
          </a:solidFill>
          <a:ln>
            <a:solidFill>
              <a:schemeClr val="bg1">
                <a:lumMod val="75000"/>
              </a:schemeClr>
            </a:solidFill>
          </a:ln>
          <a:effectLst>
            <a:outerShdw blurRad="50800" dist="38100" dir="2700000" algn="tl" rotWithShape="0">
              <a:prstClr val="black">
                <a:alpha val="40000"/>
              </a:prstClr>
            </a:outerShdw>
          </a:effectLst>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12" name="Round Same Side Corner Rectangle 11"/>
          <p:cNvSpPr/>
          <p:nvPr userDrawn="1"/>
        </p:nvSpPr>
        <p:spPr>
          <a:xfrm>
            <a:off x="4724400" y="6629400"/>
            <a:ext cx="1295400" cy="228600"/>
          </a:xfrm>
          <a:prstGeom prst="round2SameRect">
            <a:avLst>
              <a:gd name="adj1" fmla="val 50000"/>
              <a:gd name="adj2" fmla="val 0"/>
            </a:avLst>
          </a:prstGeom>
          <a:solidFill>
            <a:schemeClr val="tx2"/>
          </a:solidFill>
          <a:ln>
            <a:solidFill>
              <a:schemeClr val="bg1">
                <a:lumMod val="75000"/>
              </a:schemeClr>
            </a:solidFill>
          </a:ln>
          <a:effectLst>
            <a:outerShdw blurRad="50800" dist="38100" dir="2700000" algn="tl" rotWithShape="0">
              <a:prstClr val="black">
                <a:alpha val="40000"/>
              </a:prstClr>
            </a:outerShdw>
          </a:effectLst>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13" name="Round Same Side Corner Rectangle 12"/>
          <p:cNvSpPr/>
          <p:nvPr userDrawn="1"/>
        </p:nvSpPr>
        <p:spPr>
          <a:xfrm>
            <a:off x="5867400" y="6629400"/>
            <a:ext cx="1295400" cy="228600"/>
          </a:xfrm>
          <a:prstGeom prst="round2SameRect">
            <a:avLst>
              <a:gd name="adj1" fmla="val 50000"/>
              <a:gd name="adj2" fmla="val 0"/>
            </a:avLst>
          </a:prstGeom>
          <a:solidFill>
            <a:schemeClr val="tx2"/>
          </a:solidFill>
          <a:ln>
            <a:solidFill>
              <a:schemeClr val="bg1">
                <a:lumMod val="75000"/>
              </a:schemeClr>
            </a:solidFill>
          </a:ln>
          <a:effectLst>
            <a:outerShdw blurRad="50800" dist="38100" dir="2700000" algn="tl" rotWithShape="0">
              <a:prstClr val="black">
                <a:alpha val="40000"/>
              </a:prstClr>
            </a:outerShdw>
          </a:effectLst>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14" name="Round Same Side Corner Rectangle 13"/>
          <p:cNvSpPr/>
          <p:nvPr userDrawn="1"/>
        </p:nvSpPr>
        <p:spPr>
          <a:xfrm>
            <a:off x="4724400" y="6477000"/>
            <a:ext cx="1295400" cy="381000"/>
          </a:xfrm>
          <a:prstGeom prst="round2SameRect">
            <a:avLst>
              <a:gd name="adj1" fmla="val 50000"/>
              <a:gd name="adj2" fmla="val 0"/>
            </a:avLst>
          </a:prstGeom>
          <a:ln/>
          <a:effectLst>
            <a:outerShdw blurRad="50800" dist="38100" dir="2700000" algn="tl" rotWithShape="0">
              <a:prstClr val="black">
                <a:alpha val="40000"/>
              </a:prstClr>
            </a:outerShdw>
          </a:effectLst>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5" name="Text Placeholder 15"/>
          <p:cNvSpPr>
            <a:spLocks noGrp="1"/>
          </p:cNvSpPr>
          <p:nvPr>
            <p:ph type="body" sz="quarter" idx="15" hasCustomPrompt="1"/>
          </p:nvPr>
        </p:nvSpPr>
        <p:spPr>
          <a:xfrm>
            <a:off x="4800600" y="6553200"/>
            <a:ext cx="1143000" cy="304800"/>
          </a:xfrm>
        </p:spPr>
        <p:txBody>
          <a:bodyPr>
            <a:noAutofit/>
          </a:bodyPr>
          <a:lstStyle>
            <a:lvl1pPr marL="0" indent="0" algn="ctr">
              <a:buNone/>
              <a:defRPr sz="1000" b="1" i="1"/>
            </a:lvl1pPr>
            <a:lvl2pPr>
              <a:buNone/>
              <a:defRPr sz="700"/>
            </a:lvl2pPr>
            <a:lvl3pPr>
              <a:buNone/>
              <a:defRPr sz="600"/>
            </a:lvl3pPr>
            <a:lvl4pPr>
              <a:buNone/>
              <a:defRPr sz="600"/>
            </a:lvl4pPr>
            <a:lvl5pPr>
              <a:buNone/>
              <a:defRPr sz="500"/>
            </a:lvl5pPr>
          </a:lstStyle>
          <a:p>
            <a:pPr lvl="0"/>
            <a:r>
              <a:rPr lang="en-US" dirty="0" smtClean="0"/>
              <a:t>Section</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image" Target="../media/image2.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8.xml"/><Relationship Id="rId3" Type="http://schemas.openxmlformats.org/officeDocument/2006/relationships/slideLayout" Target="../slideLayouts/slideLayout23.xml"/><Relationship Id="rId7" Type="http://schemas.openxmlformats.org/officeDocument/2006/relationships/slideLayout" Target="../slideLayouts/slideLayout27.xml"/><Relationship Id="rId12" Type="http://schemas.openxmlformats.org/officeDocument/2006/relationships/theme" Target="../theme/theme2.xml"/><Relationship Id="rId2" Type="http://schemas.openxmlformats.org/officeDocument/2006/relationships/slideLayout" Target="../slideLayouts/slideLayout22.xml"/><Relationship Id="rId1" Type="http://schemas.openxmlformats.org/officeDocument/2006/relationships/slideLayout" Target="../slideLayouts/slideLayout21.xml"/><Relationship Id="rId6" Type="http://schemas.openxmlformats.org/officeDocument/2006/relationships/slideLayout" Target="../slideLayouts/slideLayout26.xml"/><Relationship Id="rId11" Type="http://schemas.openxmlformats.org/officeDocument/2006/relationships/slideLayout" Target="../slideLayouts/slideLayout31.xml"/><Relationship Id="rId5" Type="http://schemas.openxmlformats.org/officeDocument/2006/relationships/slideLayout" Target="../slideLayouts/slideLayout25.xml"/><Relationship Id="rId10" Type="http://schemas.openxmlformats.org/officeDocument/2006/relationships/slideLayout" Target="../slideLayouts/slideLayout30.xml"/><Relationship Id="rId4" Type="http://schemas.openxmlformats.org/officeDocument/2006/relationships/slideLayout" Target="../slideLayouts/slideLayout24.xml"/><Relationship Id="rId9" Type="http://schemas.openxmlformats.org/officeDocument/2006/relationships/slideLayout" Target="../slideLayouts/slideLayout29.xml"/></Relationships>
</file>

<file path=ppt/slideMasters/_rels/slideMaster3.xml.rels><?xml version="1.0" encoding="UTF-8" standalone="yes"?>
<Relationships xmlns="http://schemas.openxmlformats.org/package/2006/relationships"><Relationship Id="rId3" Type="http://schemas.openxmlformats.org/officeDocument/2006/relationships/theme" Target="../theme/theme3.xml"/><Relationship Id="rId2" Type="http://schemas.openxmlformats.org/officeDocument/2006/relationships/slideLayout" Target="../slideLayouts/slideLayout33.xml"/><Relationship Id="rId1" Type="http://schemas.openxmlformats.org/officeDocument/2006/relationships/slideLayout" Target="../slideLayouts/slideLayout32.xml"/><Relationship Id="rId5" Type="http://schemas.openxmlformats.org/officeDocument/2006/relationships/image" Target="../media/image6.png"/><Relationship Id="rId4" Type="http://schemas.openxmlformats.org/officeDocument/2006/relationships/image" Target="../media/image5.emf"/></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9" name="Rectangle 28"/>
          <p:cNvSpPr/>
          <p:nvPr/>
        </p:nvSpPr>
        <p:spPr>
          <a:xfrm>
            <a:off x="0" y="0"/>
            <a:ext cx="9144000" cy="228600"/>
          </a:xfrm>
          <a:prstGeom prst="rect">
            <a:avLst/>
          </a:prstGeom>
          <a:solidFill>
            <a:schemeClr val="accent1"/>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dirty="0">
              <a:solidFill>
                <a:prstClr val="white"/>
              </a:solidFill>
            </a:endParaRPr>
          </a:p>
        </p:txBody>
      </p:sp>
      <p:sp>
        <p:nvSpPr>
          <p:cNvPr id="30" name="Rectangle 29"/>
          <p:cNvSpPr/>
          <p:nvPr/>
        </p:nvSpPr>
        <p:spPr>
          <a:xfrm>
            <a:off x="228600" y="76200"/>
            <a:ext cx="8915400" cy="304800"/>
          </a:xfrm>
          <a:prstGeom prst="rect">
            <a:avLst/>
          </a:prstGeom>
          <a:solidFill>
            <a:schemeClr val="tx2"/>
          </a:solidFill>
          <a:ln w="28575"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dirty="0">
              <a:solidFill>
                <a:prstClr val="white"/>
              </a:solidFill>
            </a:endParaRPr>
          </a:p>
        </p:txBody>
      </p:sp>
      <p:sp>
        <p:nvSpPr>
          <p:cNvPr id="1028" name="Title Placeholder 21"/>
          <p:cNvSpPr>
            <a:spLocks noGrp="1"/>
          </p:cNvSpPr>
          <p:nvPr>
            <p:ph type="title"/>
          </p:nvPr>
        </p:nvSpPr>
        <p:spPr bwMode="auto">
          <a:xfrm>
            <a:off x="228600" y="76200"/>
            <a:ext cx="8915400" cy="304800"/>
          </a:xfrm>
          <a:prstGeom prst="rect">
            <a:avLst/>
          </a:prstGeom>
          <a:solidFill>
            <a:schemeClr val="tx2"/>
          </a:solid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endParaRPr lang="en-US" dirty="0" smtClean="0"/>
          </a:p>
        </p:txBody>
      </p:sp>
      <p:sp>
        <p:nvSpPr>
          <p:cNvPr id="1029" name="Text Placeholder 12"/>
          <p:cNvSpPr>
            <a:spLocks noGrp="1"/>
          </p:cNvSpPr>
          <p:nvPr>
            <p:ph type="body" idx="1"/>
          </p:nvPr>
        </p:nvSpPr>
        <p:spPr bwMode="auto">
          <a:xfrm>
            <a:off x="457200" y="457200"/>
            <a:ext cx="8229600" cy="58674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23" name="Slide Number Placeholder 22"/>
          <p:cNvSpPr>
            <a:spLocks noGrp="1"/>
          </p:cNvSpPr>
          <p:nvPr>
            <p:ph type="sldNum" sz="quarter" idx="4"/>
          </p:nvPr>
        </p:nvSpPr>
        <p:spPr>
          <a:xfrm>
            <a:off x="7467599" y="6492875"/>
            <a:ext cx="527109" cy="212725"/>
          </a:xfrm>
          <a:prstGeom prst="rect">
            <a:avLst/>
          </a:prstGeom>
        </p:spPr>
        <p:txBody>
          <a:bodyPr vert="horz" anchor="ctr"/>
          <a:lstStyle>
            <a:lvl1pPr algn="r" eaLnBrk="1" fontAlgn="auto" latinLnBrk="0" hangingPunct="1">
              <a:spcBef>
                <a:spcPts val="0"/>
              </a:spcBef>
              <a:spcAft>
                <a:spcPts val="0"/>
              </a:spcAft>
              <a:defRPr kumimoji="0" sz="1200" u="none" smtClean="0">
                <a:solidFill>
                  <a:schemeClr val="tx2"/>
                </a:solidFill>
                <a:latin typeface="+mn-lt"/>
              </a:defRPr>
            </a:lvl1pPr>
          </a:lstStyle>
          <a:p>
            <a:fld id="{29ADC2D9-D2B1-428F-9FD0-6BB9814F8759}" type="slidenum">
              <a:rPr lang="en-US" smtClean="0"/>
              <a:pPr/>
              <a:t>‹#›</a:t>
            </a:fld>
            <a:endParaRPr lang="en-US"/>
          </a:p>
        </p:txBody>
      </p:sp>
      <p:sp>
        <p:nvSpPr>
          <p:cNvPr id="9" name="Date Placeholder 4"/>
          <p:cNvSpPr>
            <a:spLocks noGrp="1"/>
          </p:cNvSpPr>
          <p:nvPr>
            <p:ph type="dt" sz="half" idx="2"/>
          </p:nvPr>
        </p:nvSpPr>
        <p:spPr>
          <a:xfrm>
            <a:off x="6053138" y="6493626"/>
            <a:ext cx="957262" cy="228600"/>
          </a:xfrm>
          <a:prstGeom prst="rect">
            <a:avLst/>
          </a:prstGeom>
        </p:spPr>
        <p:txBody>
          <a:bodyPr anchor="b"/>
          <a:lstStyle>
            <a:lvl1pPr fontAlgn="auto">
              <a:spcBef>
                <a:spcPts val="0"/>
              </a:spcBef>
              <a:spcAft>
                <a:spcPts val="0"/>
              </a:spcAft>
              <a:defRPr sz="1100" u="none" smtClean="0">
                <a:solidFill>
                  <a:schemeClr val="tx2"/>
                </a:solidFill>
                <a:latin typeface="+mn-lt"/>
              </a:defRPr>
            </a:lvl1pPr>
          </a:lstStyle>
          <a:p>
            <a:fld id="{8A4A2C95-AD29-4D82-93FB-C32E6F9FB7D7}" type="datetime1">
              <a:rPr lang="en-US" smtClean="0"/>
              <a:pPr/>
              <a:t>8/15/2017</a:t>
            </a:fld>
            <a:endParaRPr lang="en-US"/>
          </a:p>
        </p:txBody>
      </p:sp>
      <p:sp>
        <p:nvSpPr>
          <p:cNvPr id="10" name="Footer Placeholder 5"/>
          <p:cNvSpPr>
            <a:spLocks noGrp="1"/>
          </p:cNvSpPr>
          <p:nvPr>
            <p:ph type="ftr" sz="quarter" idx="3"/>
          </p:nvPr>
        </p:nvSpPr>
        <p:spPr>
          <a:xfrm>
            <a:off x="0" y="6493626"/>
            <a:ext cx="6049963" cy="228600"/>
          </a:xfrm>
          <a:prstGeom prst="rect">
            <a:avLst/>
          </a:prstGeom>
        </p:spPr>
        <p:txBody>
          <a:bodyPr anchor="b"/>
          <a:lstStyle>
            <a:lvl1pPr fontAlgn="auto">
              <a:spcBef>
                <a:spcPts val="0"/>
              </a:spcBef>
              <a:spcAft>
                <a:spcPts val="0"/>
              </a:spcAft>
              <a:defRPr sz="1100" u="none">
                <a:solidFill>
                  <a:schemeClr val="tx2"/>
                </a:solidFill>
                <a:latin typeface="+mn-lt"/>
              </a:defRPr>
            </a:lvl1pPr>
          </a:lstStyle>
          <a:p>
            <a:endParaRPr lang="en-US" dirty="0"/>
          </a:p>
        </p:txBody>
      </p:sp>
      <p:cxnSp>
        <p:nvCxnSpPr>
          <p:cNvPr id="11" name="Straight Connector 10"/>
          <p:cNvCxnSpPr/>
          <p:nvPr/>
        </p:nvCxnSpPr>
        <p:spPr>
          <a:xfrm rot="5400000" flipH="1" flipV="1">
            <a:off x="7917576" y="6603371"/>
            <a:ext cx="252742"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14" name="Picture 2"/>
          <p:cNvPicPr>
            <a:picLocks noChangeAspect="1" noChangeArrowheads="1"/>
          </p:cNvPicPr>
          <p:nvPr/>
        </p:nvPicPr>
        <p:blipFill>
          <a:blip r:embed="rId22" cstate="print"/>
          <a:srcRect/>
          <a:stretch>
            <a:fillRect/>
          </a:stretch>
        </p:blipFill>
        <p:spPr bwMode="auto">
          <a:xfrm>
            <a:off x="8077200" y="6477000"/>
            <a:ext cx="975360" cy="277821"/>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3681" r:id="rId1"/>
    <p:sldLayoutId id="2147483715" r:id="rId2"/>
    <p:sldLayoutId id="2147483682" r:id="rId3"/>
    <p:sldLayoutId id="2147483683" r:id="rId4"/>
    <p:sldLayoutId id="2147483691" r:id="rId5"/>
    <p:sldLayoutId id="2147483692" r:id="rId6"/>
    <p:sldLayoutId id="2147483693" r:id="rId7"/>
    <p:sldLayoutId id="2147483694" r:id="rId8"/>
    <p:sldLayoutId id="2147483695" r:id="rId9"/>
    <p:sldLayoutId id="2147483696" r:id="rId10"/>
    <p:sldLayoutId id="2147483684" r:id="rId11"/>
    <p:sldLayoutId id="2147483685" r:id="rId12"/>
    <p:sldLayoutId id="2147483686" r:id="rId13"/>
    <p:sldLayoutId id="2147483687" r:id="rId14"/>
    <p:sldLayoutId id="2147483688" r:id="rId15"/>
    <p:sldLayoutId id="2147483689" r:id="rId16"/>
    <p:sldLayoutId id="2147483690" r:id="rId17"/>
    <p:sldLayoutId id="2147483697" r:id="rId18"/>
    <p:sldLayoutId id="2147483698" r:id="rId19"/>
    <p:sldLayoutId id="2147483700" r:id="rId20"/>
  </p:sldLayoutIdLst>
  <p:hf hdr="0" ftr="0" dt="0"/>
  <p:txStyles>
    <p:titleStyle>
      <a:lvl1pPr algn="l" rtl="0" eaLnBrk="1" fontAlgn="base" hangingPunct="1">
        <a:spcBef>
          <a:spcPct val="0"/>
        </a:spcBef>
        <a:spcAft>
          <a:spcPct val="0"/>
        </a:spcAft>
        <a:defRPr sz="2000" b="0" kern="1200">
          <a:solidFill>
            <a:schemeClr val="bg1"/>
          </a:solidFill>
          <a:latin typeface="+mj-lt"/>
          <a:ea typeface="+mj-ea"/>
          <a:cs typeface="+mj-cs"/>
        </a:defRPr>
      </a:lvl1pPr>
      <a:lvl2pPr algn="l" rtl="0" eaLnBrk="1" fontAlgn="base" hangingPunct="1">
        <a:spcBef>
          <a:spcPct val="0"/>
        </a:spcBef>
        <a:spcAft>
          <a:spcPct val="0"/>
        </a:spcAft>
        <a:defRPr sz="3200">
          <a:solidFill>
            <a:schemeClr val="bg1"/>
          </a:solidFill>
          <a:latin typeface="Calibri" pitchFamily="34" charset="0"/>
        </a:defRPr>
      </a:lvl2pPr>
      <a:lvl3pPr algn="l" rtl="0" eaLnBrk="1" fontAlgn="base" hangingPunct="1">
        <a:spcBef>
          <a:spcPct val="0"/>
        </a:spcBef>
        <a:spcAft>
          <a:spcPct val="0"/>
        </a:spcAft>
        <a:defRPr sz="3200">
          <a:solidFill>
            <a:schemeClr val="bg1"/>
          </a:solidFill>
          <a:latin typeface="Calibri" pitchFamily="34" charset="0"/>
        </a:defRPr>
      </a:lvl3pPr>
      <a:lvl4pPr algn="l" rtl="0" eaLnBrk="1" fontAlgn="base" hangingPunct="1">
        <a:spcBef>
          <a:spcPct val="0"/>
        </a:spcBef>
        <a:spcAft>
          <a:spcPct val="0"/>
        </a:spcAft>
        <a:defRPr sz="3200">
          <a:solidFill>
            <a:schemeClr val="bg1"/>
          </a:solidFill>
          <a:latin typeface="Calibri" pitchFamily="34" charset="0"/>
        </a:defRPr>
      </a:lvl4pPr>
      <a:lvl5pPr algn="l" rtl="0" eaLnBrk="1" fontAlgn="base" hangingPunct="1">
        <a:spcBef>
          <a:spcPct val="0"/>
        </a:spcBef>
        <a:spcAft>
          <a:spcPct val="0"/>
        </a:spcAft>
        <a:defRPr sz="3200">
          <a:solidFill>
            <a:schemeClr val="bg1"/>
          </a:solidFill>
          <a:latin typeface="Calibri" pitchFamily="34" charset="0"/>
        </a:defRPr>
      </a:lvl5pPr>
      <a:lvl6pPr marL="457200" algn="l" rtl="0" eaLnBrk="1" fontAlgn="base" hangingPunct="1">
        <a:spcBef>
          <a:spcPct val="0"/>
        </a:spcBef>
        <a:spcAft>
          <a:spcPct val="0"/>
        </a:spcAft>
        <a:defRPr sz="3200">
          <a:solidFill>
            <a:schemeClr val="bg1"/>
          </a:solidFill>
          <a:latin typeface="Calibri" pitchFamily="34" charset="0"/>
        </a:defRPr>
      </a:lvl6pPr>
      <a:lvl7pPr marL="914400" algn="l" rtl="0" eaLnBrk="1" fontAlgn="base" hangingPunct="1">
        <a:spcBef>
          <a:spcPct val="0"/>
        </a:spcBef>
        <a:spcAft>
          <a:spcPct val="0"/>
        </a:spcAft>
        <a:defRPr sz="3200">
          <a:solidFill>
            <a:schemeClr val="bg1"/>
          </a:solidFill>
          <a:latin typeface="Calibri" pitchFamily="34" charset="0"/>
        </a:defRPr>
      </a:lvl7pPr>
      <a:lvl8pPr marL="1371600" algn="l" rtl="0" eaLnBrk="1" fontAlgn="base" hangingPunct="1">
        <a:spcBef>
          <a:spcPct val="0"/>
        </a:spcBef>
        <a:spcAft>
          <a:spcPct val="0"/>
        </a:spcAft>
        <a:defRPr sz="3200">
          <a:solidFill>
            <a:schemeClr val="bg1"/>
          </a:solidFill>
          <a:latin typeface="Calibri" pitchFamily="34" charset="0"/>
        </a:defRPr>
      </a:lvl8pPr>
      <a:lvl9pPr marL="1828800" algn="l" rtl="0" eaLnBrk="1" fontAlgn="base" hangingPunct="1">
        <a:spcBef>
          <a:spcPct val="0"/>
        </a:spcBef>
        <a:spcAft>
          <a:spcPct val="0"/>
        </a:spcAft>
        <a:defRPr sz="3200">
          <a:solidFill>
            <a:schemeClr val="bg1"/>
          </a:solidFill>
          <a:latin typeface="Calibri" pitchFamily="34" charset="0"/>
        </a:defRPr>
      </a:lvl9pPr>
    </p:titleStyle>
    <p:bodyStyle>
      <a:lvl1pPr marL="365125" indent="-255588" algn="l" rtl="0" eaLnBrk="1" fontAlgn="base" hangingPunct="1">
        <a:spcBef>
          <a:spcPts val="300"/>
        </a:spcBef>
        <a:spcAft>
          <a:spcPct val="0"/>
        </a:spcAft>
        <a:buClr>
          <a:srgbClr val="C2A874"/>
        </a:buClr>
        <a:buFont typeface="Georgia" pitchFamily="18" charset="0"/>
        <a:buChar char="•"/>
        <a:defRPr sz="2800" kern="1200">
          <a:solidFill>
            <a:schemeClr val="tx1"/>
          </a:solidFill>
          <a:latin typeface="+mn-lt"/>
          <a:ea typeface="+mn-ea"/>
          <a:cs typeface="+mn-cs"/>
        </a:defRPr>
      </a:lvl1pPr>
      <a:lvl2pPr marL="657225" indent="-246063" algn="l" rtl="0" eaLnBrk="1" fontAlgn="base" hangingPunct="1">
        <a:spcBef>
          <a:spcPts val="300"/>
        </a:spcBef>
        <a:spcAft>
          <a:spcPct val="0"/>
        </a:spcAft>
        <a:buClr>
          <a:srgbClr val="C4652D"/>
        </a:buClr>
        <a:buFont typeface="Calibri" pitchFamily="34" charset="0"/>
        <a:buChar char="−"/>
        <a:defRPr sz="2600" kern="1200">
          <a:solidFill>
            <a:schemeClr val="tx1"/>
          </a:solidFill>
          <a:latin typeface="+mn-lt"/>
          <a:ea typeface="+mn-ea"/>
          <a:cs typeface="+mn-cs"/>
        </a:defRPr>
      </a:lvl2pPr>
      <a:lvl3pPr marL="922338" indent="-219075" algn="l" rtl="0" eaLnBrk="1" fontAlgn="base" hangingPunct="1">
        <a:spcBef>
          <a:spcPts val="300"/>
        </a:spcBef>
        <a:spcAft>
          <a:spcPct val="0"/>
        </a:spcAft>
        <a:buClr>
          <a:srgbClr val="8B5D3D"/>
        </a:buClr>
        <a:buSzPct val="90000"/>
        <a:buFont typeface="Wingdings" pitchFamily="2" charset="2"/>
        <a:buChar char="§"/>
        <a:defRPr sz="2400" kern="1200">
          <a:solidFill>
            <a:schemeClr val="tx1"/>
          </a:solidFill>
          <a:latin typeface="+mn-lt"/>
          <a:ea typeface="+mn-ea"/>
          <a:cs typeface="+mn-cs"/>
        </a:defRPr>
      </a:lvl3pPr>
      <a:lvl4pPr marL="1179513" indent="-200025" algn="l" rtl="0" eaLnBrk="1" fontAlgn="base" hangingPunct="1">
        <a:spcBef>
          <a:spcPts val="300"/>
        </a:spcBef>
        <a:spcAft>
          <a:spcPct val="0"/>
        </a:spcAft>
        <a:buClr>
          <a:srgbClr val="5C92B5"/>
        </a:buClr>
        <a:buSzPct val="80000"/>
        <a:buFont typeface="Wingdings 2" pitchFamily="18" charset="2"/>
        <a:buChar char="®"/>
        <a:defRPr sz="2200" kern="1200">
          <a:solidFill>
            <a:schemeClr val="tx1"/>
          </a:solidFill>
          <a:latin typeface="+mn-lt"/>
          <a:ea typeface="+mn-ea"/>
          <a:cs typeface="+mn-cs"/>
        </a:defRPr>
      </a:lvl4pPr>
      <a:lvl5pPr marL="1389063" indent="-182563" algn="l" rtl="0" eaLnBrk="1" fontAlgn="base" hangingPunct="1">
        <a:spcBef>
          <a:spcPts val="300"/>
        </a:spcBef>
        <a:spcAft>
          <a:spcPct val="0"/>
        </a:spcAft>
        <a:buClr>
          <a:schemeClr val="tx2"/>
        </a:buClr>
        <a:buFont typeface="Arial" charset="0"/>
        <a:buChar char="•"/>
        <a:defRPr sz="2000" kern="1200">
          <a:solidFill>
            <a:schemeClr val="tx1"/>
          </a:solidFill>
          <a:latin typeface="+mn-lt"/>
          <a:ea typeface="+mn-ea"/>
          <a:cs typeface="+mn-cs"/>
        </a:defRPr>
      </a:lvl5pPr>
      <a:lvl6pPr marL="1609344" indent="-182880" algn="l" rtl="0" eaLnBrk="1" latinLnBrk="0" hangingPunct="1">
        <a:spcBef>
          <a:spcPts val="300"/>
        </a:spcBef>
        <a:buClr>
          <a:schemeClr val="accent3"/>
        </a:buClr>
        <a:buFont typeface="Georgia"/>
        <a:buChar char="▫"/>
        <a:defRPr kumimoji="0" sz="1800" kern="1200">
          <a:solidFill>
            <a:schemeClr val="accent3"/>
          </a:solidFill>
          <a:latin typeface="+mn-lt"/>
          <a:ea typeface="+mn-ea"/>
          <a:cs typeface="+mn-cs"/>
        </a:defRPr>
      </a:lvl6pPr>
      <a:lvl7pPr marL="1828800" indent="-182880" algn="l" rtl="0" eaLnBrk="1" latinLnBrk="0" hangingPunct="1">
        <a:spcBef>
          <a:spcPts val="300"/>
        </a:spcBef>
        <a:buClr>
          <a:schemeClr val="accent3"/>
        </a:buClr>
        <a:buFont typeface="Georgia"/>
        <a:buChar char="▫"/>
        <a:defRPr kumimoji="0" sz="1600" kern="1200">
          <a:solidFill>
            <a:schemeClr val="accent3"/>
          </a:solidFill>
          <a:latin typeface="+mn-lt"/>
          <a:ea typeface="+mn-ea"/>
          <a:cs typeface="+mn-cs"/>
        </a:defRPr>
      </a:lvl7pPr>
      <a:lvl8pPr marL="2029968" indent="-182880" algn="l" rtl="0" eaLnBrk="1" latinLnBrk="0" hangingPunct="1">
        <a:spcBef>
          <a:spcPts val="300"/>
        </a:spcBef>
        <a:buClr>
          <a:schemeClr val="accent3"/>
        </a:buClr>
        <a:buFont typeface="Georgia"/>
        <a:buChar char="◦"/>
        <a:defRPr kumimoji="0" sz="1500" kern="1200">
          <a:solidFill>
            <a:schemeClr val="accent3"/>
          </a:solidFill>
          <a:latin typeface="+mn-lt"/>
          <a:ea typeface="+mn-ea"/>
          <a:cs typeface="+mn-cs"/>
        </a:defRPr>
      </a:lvl8pPr>
      <a:lvl9pPr marL="2240280" indent="-182880" algn="l" rtl="0" eaLnBrk="1" latinLnBrk="0" hangingPunct="1">
        <a:spcBef>
          <a:spcPts val="300"/>
        </a:spcBef>
        <a:buClr>
          <a:schemeClr val="accent3"/>
        </a:buClr>
        <a:buFont typeface="Georgia"/>
        <a:buChar char="◦"/>
        <a:defRPr kumimoji="0" sz="1400" kern="1200" baseline="0">
          <a:solidFill>
            <a:schemeClr val="accent3"/>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bwMode="gray">
      <p:bgRef idx="1001">
        <a:schemeClr val="bg1"/>
      </p:bgRef>
    </p:bg>
    <p:spTree>
      <p:nvGrpSpPr>
        <p:cNvPr id="1" name=""/>
        <p:cNvGrpSpPr/>
        <p:nvPr/>
      </p:nvGrpSpPr>
      <p:grpSpPr>
        <a:xfrm>
          <a:off x="0" y="0"/>
          <a:ext cx="0" cy="0"/>
          <a:chOff x="0" y="0"/>
          <a:chExt cx="0" cy="0"/>
        </a:xfrm>
      </p:grpSpPr>
      <p:sp>
        <p:nvSpPr>
          <p:cNvPr id="2" name="Title"/>
          <p:cNvSpPr>
            <a:spLocks noGrp="1"/>
          </p:cNvSpPr>
          <p:nvPr>
            <p:ph type="title"/>
          </p:nvPr>
        </p:nvSpPr>
        <p:spPr bwMode="gray">
          <a:xfrm>
            <a:off x="396000" y="432000"/>
            <a:ext cx="8352000" cy="1080000"/>
          </a:xfrm>
          <a:prstGeom prst="rect">
            <a:avLst/>
          </a:prstGeom>
        </p:spPr>
        <p:txBody>
          <a:bodyPr vert="horz" lIns="0" tIns="0" rIns="0" bIns="0" rtlCol="0" anchor="t">
            <a:noAutofit/>
          </a:bodyPr>
          <a:lstStyle/>
          <a:p>
            <a:r>
              <a:rPr lang="en-US" dirty="0" smtClean="0"/>
              <a:t>CLICK TO EDIT MASTER TITLE STYLE</a:t>
            </a:r>
            <a:endParaRPr lang="en-US" dirty="0"/>
          </a:p>
        </p:txBody>
      </p:sp>
      <p:sp>
        <p:nvSpPr>
          <p:cNvPr id="3" name="Content"/>
          <p:cNvSpPr>
            <a:spLocks noGrp="1"/>
          </p:cNvSpPr>
          <p:nvPr>
            <p:ph type="body" idx="1"/>
          </p:nvPr>
        </p:nvSpPr>
        <p:spPr bwMode="gray">
          <a:xfrm>
            <a:off x="396000" y="1512000"/>
            <a:ext cx="8352000" cy="4298400"/>
          </a:xfrm>
          <a:prstGeom prst="rect">
            <a:avLst/>
          </a:prstGeom>
        </p:spPr>
        <p:txBody>
          <a:bodyPr vert="horz" lIns="0" tIns="0" rIns="0" bIns="0" rtlCol="0">
            <a:no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cNvSpPr>
            <a:spLocks noGrp="1"/>
          </p:cNvSpPr>
          <p:nvPr>
            <p:ph type="dt" sz="half" idx="2"/>
          </p:nvPr>
        </p:nvSpPr>
        <p:spPr bwMode="gray">
          <a:xfrm>
            <a:off x="7667859" y="6084000"/>
            <a:ext cx="1080141" cy="360000"/>
          </a:xfrm>
          <a:prstGeom prst="rect">
            <a:avLst/>
          </a:prstGeom>
        </p:spPr>
        <p:txBody>
          <a:bodyPr vert="horz" lIns="0" tIns="0" rIns="0" bIns="0" rtlCol="0" anchor="b"/>
          <a:lstStyle>
            <a:lvl1pPr algn="r">
              <a:defRPr sz="1200">
                <a:solidFill>
                  <a:schemeClr val="bg1">
                    <a:lumMod val="50000"/>
                  </a:schemeClr>
                </a:solidFill>
              </a:defRPr>
            </a:lvl1pPr>
          </a:lstStyle>
          <a:p>
            <a:fld id="{FD1A9DAE-CBC5-424A-B69F-21811FC1E509}" type="datetime1">
              <a:rPr lang="en-US" smtClean="0"/>
              <a:t>8/15/2017</a:t>
            </a:fld>
            <a:endParaRPr lang="en-US" dirty="0"/>
          </a:p>
        </p:txBody>
      </p:sp>
      <p:sp>
        <p:nvSpPr>
          <p:cNvPr id="5" name="Footer"/>
          <p:cNvSpPr>
            <a:spLocks noGrp="1"/>
          </p:cNvSpPr>
          <p:nvPr>
            <p:ph type="ftr" sz="quarter" idx="3"/>
          </p:nvPr>
        </p:nvSpPr>
        <p:spPr bwMode="gray">
          <a:xfrm>
            <a:off x="2951484" y="6084000"/>
            <a:ext cx="3240422" cy="360000"/>
          </a:xfrm>
          <a:prstGeom prst="rect">
            <a:avLst/>
          </a:prstGeom>
        </p:spPr>
        <p:txBody>
          <a:bodyPr vert="horz" lIns="0" tIns="0" rIns="0" bIns="0" rtlCol="0" anchor="b"/>
          <a:lstStyle>
            <a:lvl1pPr algn="ctr">
              <a:defRPr sz="1200">
                <a:solidFill>
                  <a:schemeClr val="bg1">
                    <a:lumMod val="50000"/>
                  </a:schemeClr>
                </a:solidFill>
              </a:defRPr>
            </a:lvl1pPr>
          </a:lstStyle>
          <a:p>
            <a:r>
              <a:rPr lang="en-US" dirty="0" smtClean="0"/>
              <a:t>Footer</a:t>
            </a:r>
            <a:endParaRPr lang="en-US" dirty="0"/>
          </a:p>
        </p:txBody>
      </p:sp>
      <p:sp>
        <p:nvSpPr>
          <p:cNvPr id="6" name="Slide Number"/>
          <p:cNvSpPr>
            <a:spLocks noGrp="1"/>
          </p:cNvSpPr>
          <p:nvPr>
            <p:ph type="sldNum" sz="quarter" idx="4"/>
          </p:nvPr>
        </p:nvSpPr>
        <p:spPr bwMode="gray">
          <a:xfrm>
            <a:off x="396000" y="6084000"/>
            <a:ext cx="675088" cy="360000"/>
          </a:xfrm>
          <a:prstGeom prst="rect">
            <a:avLst/>
          </a:prstGeom>
        </p:spPr>
        <p:txBody>
          <a:bodyPr vert="horz" lIns="0" tIns="0" rIns="0" bIns="0" rtlCol="0" anchor="b"/>
          <a:lstStyle>
            <a:lvl1pPr algn="l">
              <a:defRPr sz="1200">
                <a:solidFill>
                  <a:schemeClr val="bg1">
                    <a:lumMod val="50000"/>
                  </a:schemeClr>
                </a:solidFill>
              </a:defRPr>
            </a:lvl1pPr>
          </a:lstStyle>
          <a:p>
            <a:fld id="{02CEFE82-39F2-4F47-8A0C-D5AB3496FA5C}" type="slidenum">
              <a:rPr lang="en-US" smtClean="0"/>
              <a:pPr/>
              <a:t>‹#›</a:t>
            </a:fld>
            <a:endParaRPr lang="en-US" dirty="0"/>
          </a:p>
        </p:txBody>
      </p:sp>
    </p:spTree>
    <p:extLst>
      <p:ext uri="{BB962C8B-B14F-4D97-AF65-F5344CB8AC3E}">
        <p14:creationId xmlns:p14="http://schemas.microsoft.com/office/powerpoint/2010/main" val="3236271883"/>
      </p:ext>
    </p:extLst>
  </p:cSld>
  <p:clrMap bg1="lt1" tx1="dk1" bg2="lt2" tx2="dk2" accent1="accent1" accent2="accent2" accent3="accent3" accent4="accent4" accent5="accent5" accent6="accent6" hlink="hlink" folHlink="folHlink"/>
  <p:sldLayoutIdLst>
    <p:sldLayoutId id="2147483704" r:id="rId1"/>
    <p:sldLayoutId id="2147483705" r:id="rId2"/>
    <p:sldLayoutId id="2147483706" r:id="rId3"/>
    <p:sldLayoutId id="2147483707" r:id="rId4"/>
    <p:sldLayoutId id="2147483708" r:id="rId5"/>
    <p:sldLayoutId id="2147483709" r:id="rId6"/>
    <p:sldLayoutId id="2147483710" r:id="rId7"/>
    <p:sldLayoutId id="2147483711" r:id="rId8"/>
    <p:sldLayoutId id="2147483712" r:id="rId9"/>
    <p:sldLayoutId id="2147483713" r:id="rId10"/>
    <p:sldLayoutId id="2147483714" r:id="rId11"/>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hf sldNum="0" hdr="0" ftr="0" dt="0"/>
  <p:txStyles>
    <p:titleStyle>
      <a:lvl1pPr algn="l" defTabSz="914400" rtl="0" eaLnBrk="1" latinLnBrk="0" hangingPunct="1">
        <a:lnSpc>
          <a:spcPct val="90000"/>
        </a:lnSpc>
        <a:spcBef>
          <a:spcPct val="0"/>
        </a:spcBef>
        <a:buNone/>
        <a:defRPr sz="3200" kern="1200">
          <a:solidFill>
            <a:schemeClr val="tx1"/>
          </a:solidFill>
          <a:latin typeface="+mj-lt"/>
          <a:ea typeface="+mj-ea"/>
          <a:cs typeface="+mj-cs"/>
        </a:defRPr>
      </a:lvl1pPr>
    </p:titleStyle>
    <p:bodyStyle>
      <a:lvl1pPr marL="270000" indent="-270000" algn="l" defTabSz="914400" rtl="0" eaLnBrk="1" latinLnBrk="0" hangingPunct="1">
        <a:lnSpc>
          <a:spcPct val="90000"/>
        </a:lnSpc>
        <a:spcBef>
          <a:spcPts val="0"/>
        </a:spcBef>
        <a:spcAft>
          <a:spcPts val="1000"/>
        </a:spcAft>
        <a:buFont typeface="Wingdings" panose="05000000000000000000" pitchFamily="2" charset="2"/>
        <a:buChar char="§"/>
        <a:defRPr sz="2000" kern="1200">
          <a:solidFill>
            <a:schemeClr val="tx1"/>
          </a:solidFill>
          <a:latin typeface="+mn-lt"/>
          <a:ea typeface="+mn-ea"/>
          <a:cs typeface="+mn-cs"/>
        </a:defRPr>
      </a:lvl1pPr>
      <a:lvl2pPr marL="720000" indent="-270000" algn="l" defTabSz="914400" rtl="0" eaLnBrk="1" latinLnBrk="0" hangingPunct="1">
        <a:lnSpc>
          <a:spcPct val="90000"/>
        </a:lnSpc>
        <a:spcBef>
          <a:spcPts val="0"/>
        </a:spcBef>
        <a:spcAft>
          <a:spcPts val="1000"/>
        </a:spcAft>
        <a:buFont typeface="Calibri Light" panose="020F0302020204030204" pitchFamily="34" charset="0"/>
        <a:buChar char="–"/>
        <a:defRPr sz="1800" kern="1200">
          <a:solidFill>
            <a:schemeClr val="tx1"/>
          </a:solidFill>
          <a:latin typeface="+mn-lt"/>
          <a:ea typeface="+mn-ea"/>
          <a:cs typeface="+mn-cs"/>
        </a:defRPr>
      </a:lvl2pPr>
      <a:lvl3pPr marL="1080000" indent="-270000" algn="l" defTabSz="914400" rtl="0" eaLnBrk="1" latinLnBrk="0" hangingPunct="1">
        <a:lnSpc>
          <a:spcPct val="90000"/>
        </a:lnSpc>
        <a:spcBef>
          <a:spcPts val="0"/>
        </a:spcBef>
        <a:spcAft>
          <a:spcPts val="1000"/>
        </a:spcAft>
        <a:buFont typeface="Calibri Light" panose="020F0302020204030204" pitchFamily="34" charset="0"/>
        <a:buChar char="–"/>
        <a:defRPr sz="1600" kern="1200">
          <a:solidFill>
            <a:schemeClr val="tx1"/>
          </a:solidFill>
          <a:latin typeface="+mn-lt"/>
          <a:ea typeface="+mn-ea"/>
          <a:cs typeface="+mn-cs"/>
        </a:defRPr>
      </a:lvl3pPr>
      <a:lvl4pPr marL="1440000" indent="-270000" algn="l" defTabSz="914400" rtl="0" eaLnBrk="1" latinLnBrk="0" hangingPunct="1">
        <a:lnSpc>
          <a:spcPct val="90000"/>
        </a:lnSpc>
        <a:spcBef>
          <a:spcPts val="0"/>
        </a:spcBef>
        <a:spcAft>
          <a:spcPts val="1000"/>
        </a:spcAft>
        <a:buFont typeface="Calibri Light" panose="020F0302020204030204" pitchFamily="34" charset="0"/>
        <a:buChar char="–"/>
        <a:defRPr sz="1400" kern="1200">
          <a:solidFill>
            <a:schemeClr val="tx1"/>
          </a:solidFill>
          <a:latin typeface="+mn-lt"/>
          <a:ea typeface="+mn-ea"/>
          <a:cs typeface="+mn-cs"/>
        </a:defRPr>
      </a:lvl4pPr>
      <a:lvl5pPr marL="1800000" indent="-270000" algn="l" defTabSz="914400" rtl="0" eaLnBrk="1" latinLnBrk="0" hangingPunct="1">
        <a:lnSpc>
          <a:spcPct val="90000"/>
        </a:lnSpc>
        <a:spcBef>
          <a:spcPts val="0"/>
        </a:spcBef>
        <a:spcAft>
          <a:spcPts val="1000"/>
        </a:spcAft>
        <a:buFont typeface="Calibri Light" panose="020F0302020204030204" pitchFamily="34" charset="0"/>
        <a:buChar char="–"/>
        <a:defRPr sz="14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026" name="Picture 9"/>
          <p:cNvPicPr>
            <a:picLocks noChangeAspect="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719138" y="646113"/>
            <a:ext cx="1212850" cy="258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7" name="Picture 10"/>
          <p:cNvPicPr>
            <a:picLocks noChangeAspect="1"/>
          </p:cNvPicPr>
          <p:nvPr userDrawn="1"/>
        </p:nvPicPr>
        <p:blipFill>
          <a:blip r:embed="rId5" cstate="print">
            <a:extLst>
              <a:ext uri="{28A0092B-C50C-407E-A947-70E740481C1C}">
                <a14:useLocalDpi xmlns:a14="http://schemas.microsoft.com/office/drawing/2010/main" val="0"/>
              </a:ext>
            </a:extLst>
          </a:blip>
          <a:srcRect l="-2" t="5412" r="23277" b="12234"/>
          <a:stretch>
            <a:fillRect/>
          </a:stretch>
        </p:blipFill>
        <p:spPr bwMode="auto">
          <a:xfrm>
            <a:off x="2754313" y="0"/>
            <a:ext cx="6389687" cy="6858000"/>
          </a:xfrm>
          <a:prstGeom prst="rect">
            <a:avLst/>
          </a:prstGeom>
          <a:noFill/>
          <a:ln>
            <a:noFill/>
          </a:ln>
          <a:extLst>
            <a:ext uri="{909E8E84-426E-40DD-AFC4-6F175D3DCCD1}">
              <a14:hiddenFill xmlns:a14="http://schemas.microsoft.com/office/drawing/2010/main">
                <a:solidFill>
                  <a:srgbClr val="FFFFFF">
                    <a:alpha val="39999"/>
                  </a:srgbClr>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376705845"/>
      </p:ext>
    </p:extLst>
  </p:cSld>
  <p:clrMap bg1="lt1" tx1="dk1" bg2="lt2" tx2="dk2" accent1="accent1" accent2="accent2" accent3="accent3" accent4="accent4" accent5="accent5" accent6="accent6" hlink="hlink" folHlink="folHlink"/>
  <p:sldLayoutIdLst>
    <p:sldLayoutId id="2147483717" r:id="rId1"/>
    <p:sldLayoutId id="2147483718" r:id="rId2"/>
  </p:sldLayoutIdLst>
  <p:timing>
    <p:tnLst>
      <p:par>
        <p:cTn id="1" dur="indefinite" restart="never" nodeType="tmRoot"/>
      </p:par>
    </p:tnLst>
  </p:timing>
  <p:hf hdr="0" ftr="0" dt="0"/>
  <p:txStyles>
    <p:titleStyle>
      <a:lvl1pPr algn="ctr" defTabSz="457200" rtl="0" eaLnBrk="0" fontAlgn="base" hangingPunct="0">
        <a:spcBef>
          <a:spcPct val="0"/>
        </a:spcBef>
        <a:spcAft>
          <a:spcPct val="0"/>
        </a:spcAft>
        <a:defRPr sz="4400" kern="1200">
          <a:solidFill>
            <a:schemeClr val="tx1"/>
          </a:solidFill>
          <a:latin typeface="+mj-lt"/>
          <a:ea typeface="MS PGothic" panose="020B0600070205080204" pitchFamily="34" charset="-128"/>
          <a:cs typeface="MS PGothic" charset="0"/>
        </a:defRPr>
      </a:lvl1pPr>
      <a:lvl2pPr algn="ctr" defTabSz="457200" rtl="0" eaLnBrk="0" fontAlgn="base" hangingPunct="0">
        <a:spcBef>
          <a:spcPct val="0"/>
        </a:spcBef>
        <a:spcAft>
          <a:spcPct val="0"/>
        </a:spcAft>
        <a:defRPr sz="4400">
          <a:solidFill>
            <a:schemeClr val="tx1"/>
          </a:solidFill>
          <a:latin typeface="Arial" panose="020B0604020202020204" pitchFamily="34" charset="0"/>
          <a:ea typeface="MS PGothic" panose="020B0600070205080204" pitchFamily="34" charset="-128"/>
          <a:cs typeface="MS PGothic" charset="0"/>
        </a:defRPr>
      </a:lvl2pPr>
      <a:lvl3pPr algn="ctr" defTabSz="457200" rtl="0" eaLnBrk="0" fontAlgn="base" hangingPunct="0">
        <a:spcBef>
          <a:spcPct val="0"/>
        </a:spcBef>
        <a:spcAft>
          <a:spcPct val="0"/>
        </a:spcAft>
        <a:defRPr sz="4400">
          <a:solidFill>
            <a:schemeClr val="tx1"/>
          </a:solidFill>
          <a:latin typeface="Arial" panose="020B0604020202020204" pitchFamily="34" charset="0"/>
          <a:ea typeface="MS PGothic" panose="020B0600070205080204" pitchFamily="34" charset="-128"/>
          <a:cs typeface="MS PGothic" charset="0"/>
        </a:defRPr>
      </a:lvl3pPr>
      <a:lvl4pPr algn="ctr" defTabSz="457200" rtl="0" eaLnBrk="0" fontAlgn="base" hangingPunct="0">
        <a:spcBef>
          <a:spcPct val="0"/>
        </a:spcBef>
        <a:spcAft>
          <a:spcPct val="0"/>
        </a:spcAft>
        <a:defRPr sz="4400">
          <a:solidFill>
            <a:schemeClr val="tx1"/>
          </a:solidFill>
          <a:latin typeface="Arial" panose="020B0604020202020204" pitchFamily="34" charset="0"/>
          <a:ea typeface="MS PGothic" panose="020B0600070205080204" pitchFamily="34" charset="-128"/>
          <a:cs typeface="MS PGothic" charset="0"/>
        </a:defRPr>
      </a:lvl4pPr>
      <a:lvl5pPr algn="ctr" defTabSz="457200" rtl="0" eaLnBrk="0" fontAlgn="base" hangingPunct="0">
        <a:spcBef>
          <a:spcPct val="0"/>
        </a:spcBef>
        <a:spcAft>
          <a:spcPct val="0"/>
        </a:spcAft>
        <a:defRPr sz="4400">
          <a:solidFill>
            <a:schemeClr val="tx1"/>
          </a:solidFill>
          <a:latin typeface="Arial" panose="020B0604020202020204" pitchFamily="34" charset="0"/>
          <a:ea typeface="MS PGothic" panose="020B0600070205080204" pitchFamily="34" charset="-128"/>
          <a:cs typeface="MS PGothic" charset="0"/>
        </a:defRPr>
      </a:lvl5pPr>
      <a:lvl6pPr marL="457200" algn="ctr" defTabSz="457200" rtl="0" fontAlgn="base">
        <a:spcBef>
          <a:spcPct val="0"/>
        </a:spcBef>
        <a:spcAft>
          <a:spcPct val="0"/>
        </a:spcAft>
        <a:defRPr sz="4400">
          <a:solidFill>
            <a:schemeClr val="tx1"/>
          </a:solidFill>
          <a:latin typeface="Calibri" charset="0"/>
          <a:ea typeface="ＭＳ Ｐゴシック" charset="0"/>
        </a:defRPr>
      </a:lvl6pPr>
      <a:lvl7pPr marL="914400" algn="ctr" defTabSz="457200" rtl="0" fontAlgn="base">
        <a:spcBef>
          <a:spcPct val="0"/>
        </a:spcBef>
        <a:spcAft>
          <a:spcPct val="0"/>
        </a:spcAft>
        <a:defRPr sz="4400">
          <a:solidFill>
            <a:schemeClr val="tx1"/>
          </a:solidFill>
          <a:latin typeface="Calibri" charset="0"/>
          <a:ea typeface="ＭＳ Ｐゴシック" charset="0"/>
        </a:defRPr>
      </a:lvl7pPr>
      <a:lvl8pPr marL="1371600" algn="ctr" defTabSz="457200" rtl="0" fontAlgn="base">
        <a:spcBef>
          <a:spcPct val="0"/>
        </a:spcBef>
        <a:spcAft>
          <a:spcPct val="0"/>
        </a:spcAft>
        <a:defRPr sz="4400">
          <a:solidFill>
            <a:schemeClr val="tx1"/>
          </a:solidFill>
          <a:latin typeface="Calibri" charset="0"/>
          <a:ea typeface="ＭＳ Ｐゴシック" charset="0"/>
        </a:defRPr>
      </a:lvl8pPr>
      <a:lvl9pPr marL="1828800" algn="ctr" defTabSz="457200" rtl="0" fontAlgn="base">
        <a:spcBef>
          <a:spcPct val="0"/>
        </a:spcBef>
        <a:spcAft>
          <a:spcPct val="0"/>
        </a:spcAft>
        <a:defRPr sz="4400">
          <a:solidFill>
            <a:schemeClr val="tx1"/>
          </a:solidFill>
          <a:latin typeface="Calibri" charset="0"/>
          <a:ea typeface="ＭＳ Ｐゴシック" charset="0"/>
        </a:defRPr>
      </a:lvl9pPr>
    </p:titleStyle>
    <p:bodyStyle>
      <a:lvl1pPr marL="342900" indent="-342900" algn="l" defTabSz="457200"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S PGothic" panose="020B0600070205080204" pitchFamily="34" charset="-128"/>
          <a:cs typeface="MS PGothic" charset="0"/>
        </a:defRPr>
      </a:lvl1pPr>
      <a:lvl2pPr marL="742950" indent="-285750" algn="l" defTabSz="45720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S PGothic" panose="020B0600070205080204" pitchFamily="34" charset="-128"/>
          <a:cs typeface="MS PGothic" charset="0"/>
        </a:defRPr>
      </a:lvl2pPr>
      <a:lvl3pPr marL="1143000" indent="-228600" algn="l" defTabSz="45720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S PGothic" panose="020B0600070205080204" pitchFamily="34" charset="-128"/>
          <a:cs typeface="MS PGothic" charset="0"/>
        </a:defRPr>
      </a:lvl3pPr>
      <a:lvl4pPr marL="16002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anose="020B0600070205080204" pitchFamily="34" charset="-128"/>
          <a:cs typeface="MS PGothic" charset="0"/>
        </a:defRPr>
      </a:lvl4pPr>
      <a:lvl5pPr marL="20574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anose="020B0600070205080204" pitchFamily="34" charset="-128"/>
          <a:cs typeface="MS PGothic" charset="0"/>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10.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8" Type="http://schemas.openxmlformats.org/officeDocument/2006/relationships/image" Target="../media/image42.png"/><Relationship Id="rId3" Type="http://schemas.openxmlformats.org/officeDocument/2006/relationships/image" Target="../media/image37.png"/><Relationship Id="rId7" Type="http://schemas.openxmlformats.org/officeDocument/2006/relationships/image" Target="../media/image41.png"/><Relationship Id="rId2" Type="http://schemas.openxmlformats.org/officeDocument/2006/relationships/notesSlide" Target="../notesSlides/notesSlide10.xml"/><Relationship Id="rId1" Type="http://schemas.openxmlformats.org/officeDocument/2006/relationships/slideLayout" Target="../slideLayouts/slideLayout12.xml"/><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image" Target="../media/image38.png"/></Relationships>
</file>

<file path=ppt/slides/_rels/slide12.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11.xml"/><Relationship Id="rId1" Type="http://schemas.openxmlformats.org/officeDocument/2006/relationships/slideLayout" Target="../slideLayouts/slideLayout11.xml"/></Relationships>
</file>

<file path=ppt/slides/_rels/slide13.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12.xml"/><Relationship Id="rId1" Type="http://schemas.openxmlformats.org/officeDocument/2006/relationships/slideLayout" Target="../slideLayouts/slideLayout11.xml"/></Relationships>
</file>

<file path=ppt/slides/_rels/slide14.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13.xml"/><Relationship Id="rId1" Type="http://schemas.openxmlformats.org/officeDocument/2006/relationships/slideLayout" Target="../slideLayouts/slideLayout11.xml"/></Relationships>
</file>

<file path=ppt/slides/_rels/slide15.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notesSlide" Target="../notesSlides/notesSlide14.xml"/><Relationship Id="rId1" Type="http://schemas.openxmlformats.org/officeDocument/2006/relationships/slideLayout" Target="../slideLayouts/slideLayout11.xml"/></Relationships>
</file>

<file path=ppt/slides/_rels/slide16.xml.rels><?xml version="1.0" encoding="UTF-8" standalone="yes"?>
<Relationships xmlns="http://schemas.openxmlformats.org/package/2006/relationships"><Relationship Id="rId8" Type="http://schemas.openxmlformats.org/officeDocument/2006/relationships/diagramData" Target="../diagrams/data2.xml"/><Relationship Id="rId3" Type="http://schemas.openxmlformats.org/officeDocument/2006/relationships/diagramData" Target="../diagrams/data1.xml"/><Relationship Id="rId7" Type="http://schemas.microsoft.com/office/2007/relationships/diagramDrawing" Target="../diagrams/drawing1.xml"/><Relationship Id="rId12" Type="http://schemas.microsoft.com/office/2007/relationships/diagramDrawing" Target="../diagrams/drawing2.xml"/><Relationship Id="rId2" Type="http://schemas.openxmlformats.org/officeDocument/2006/relationships/notesSlide" Target="../notesSlides/notesSlide15.xml"/><Relationship Id="rId1" Type="http://schemas.openxmlformats.org/officeDocument/2006/relationships/slideLayout" Target="../slideLayouts/slideLayout11.xml"/><Relationship Id="rId6" Type="http://schemas.openxmlformats.org/officeDocument/2006/relationships/diagramColors" Target="../diagrams/colors1.xml"/><Relationship Id="rId11" Type="http://schemas.openxmlformats.org/officeDocument/2006/relationships/diagramColors" Target="../diagrams/colors2.xml"/><Relationship Id="rId5" Type="http://schemas.openxmlformats.org/officeDocument/2006/relationships/diagramQuickStyle" Target="../diagrams/quickStyle1.xml"/><Relationship Id="rId10" Type="http://schemas.openxmlformats.org/officeDocument/2006/relationships/diagramQuickStyle" Target="../diagrams/quickStyle2.xml"/><Relationship Id="rId4" Type="http://schemas.openxmlformats.org/officeDocument/2006/relationships/diagramLayout" Target="../diagrams/layout1.xml"/><Relationship Id="rId9" Type="http://schemas.openxmlformats.org/officeDocument/2006/relationships/diagramLayout" Target="../diagrams/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16.xml"/><Relationship Id="rId1" Type="http://schemas.openxmlformats.org/officeDocument/2006/relationships/slideLayout" Target="../slideLayouts/slideLayout12.xml"/><Relationship Id="rId5" Type="http://schemas.openxmlformats.org/officeDocument/2006/relationships/image" Target="../media/image49.png"/><Relationship Id="rId4" Type="http://schemas.openxmlformats.org/officeDocument/2006/relationships/image" Target="../media/image48.pn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1.xml"/></Relationships>
</file>

<file path=ppt/slides/_rels/slide19.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18.xm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2.xml"/><Relationship Id="rId1" Type="http://schemas.openxmlformats.org/officeDocument/2006/relationships/slideLayout" Target="../slideLayouts/slideLayout4.xml"/><Relationship Id="rId5" Type="http://schemas.openxmlformats.org/officeDocument/2006/relationships/image" Target="../media/image10.jpeg"/><Relationship Id="rId4" Type="http://schemas.openxmlformats.org/officeDocument/2006/relationships/image" Target="../media/image9.png"/></Relationships>
</file>

<file path=ppt/slides/_rels/slide4.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image" Target="../media/image11.emf"/><Relationship Id="rId7" Type="http://schemas.openxmlformats.org/officeDocument/2006/relationships/image" Target="../media/image15.png"/><Relationship Id="rId2" Type="http://schemas.openxmlformats.org/officeDocument/2006/relationships/notesSlide" Target="../notesSlides/notesSlide3.xml"/><Relationship Id="rId1" Type="http://schemas.openxmlformats.org/officeDocument/2006/relationships/slideLayout" Target="../slideLayouts/slideLayout4.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png"/></Relationships>
</file>

<file path=ppt/slides/_rels/slide5.xml.rels><?xml version="1.0" encoding="UTF-8" standalone="yes"?>
<Relationships xmlns="http://schemas.openxmlformats.org/package/2006/relationships"><Relationship Id="rId8" Type="http://schemas.openxmlformats.org/officeDocument/2006/relationships/image" Target="../media/image22.jpeg"/><Relationship Id="rId13" Type="http://schemas.openxmlformats.org/officeDocument/2006/relationships/image" Target="../media/image26.jpeg"/><Relationship Id="rId3" Type="http://schemas.openxmlformats.org/officeDocument/2006/relationships/image" Target="../media/image17.png"/><Relationship Id="rId7" Type="http://schemas.openxmlformats.org/officeDocument/2006/relationships/image" Target="../media/image21.jpeg"/><Relationship Id="rId12" Type="http://schemas.openxmlformats.org/officeDocument/2006/relationships/image" Target="../media/image25.jpeg"/><Relationship Id="rId2" Type="http://schemas.openxmlformats.org/officeDocument/2006/relationships/notesSlide" Target="../notesSlides/notesSlide4.xml"/><Relationship Id="rId1" Type="http://schemas.openxmlformats.org/officeDocument/2006/relationships/slideLayout" Target="../slideLayouts/slideLayout4.xml"/><Relationship Id="rId6" Type="http://schemas.openxmlformats.org/officeDocument/2006/relationships/image" Target="../media/image20.jpeg"/><Relationship Id="rId11" Type="http://schemas.openxmlformats.org/officeDocument/2006/relationships/image" Target="../media/image24.png"/><Relationship Id="rId5" Type="http://schemas.openxmlformats.org/officeDocument/2006/relationships/image" Target="../media/image19.png"/><Relationship Id="rId15" Type="http://schemas.openxmlformats.org/officeDocument/2006/relationships/image" Target="../media/image27.png"/><Relationship Id="rId10" Type="http://schemas.openxmlformats.org/officeDocument/2006/relationships/image" Target="../media/image23.jpeg"/><Relationship Id="rId4" Type="http://schemas.openxmlformats.org/officeDocument/2006/relationships/image" Target="../media/image18.jpeg"/><Relationship Id="rId9" Type="http://schemas.openxmlformats.org/officeDocument/2006/relationships/hyperlink" Target="http://www.perrybaromedical.com/images/sigma-34-large.jpg" TargetMode="External"/><Relationship Id="rId14" Type="http://schemas.openxmlformats.org/officeDocument/2006/relationships/image" Target="../media/image9.png"/></Relationships>
</file>

<file path=ppt/slides/_rels/slide6.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8" Type="http://schemas.openxmlformats.org/officeDocument/2006/relationships/image" Target="../media/image34.png"/><Relationship Id="rId3" Type="http://schemas.openxmlformats.org/officeDocument/2006/relationships/image" Target="../media/image29.png"/><Relationship Id="rId7" Type="http://schemas.openxmlformats.org/officeDocument/2006/relationships/image" Target="../media/image33.png"/><Relationship Id="rId2" Type="http://schemas.openxmlformats.org/officeDocument/2006/relationships/notesSlide" Target="../notesSlides/notesSlide6.xml"/><Relationship Id="rId1" Type="http://schemas.openxmlformats.org/officeDocument/2006/relationships/slideLayout" Target="../slideLayouts/slideLayout4.xml"/><Relationship Id="rId6" Type="http://schemas.openxmlformats.org/officeDocument/2006/relationships/image" Target="../media/image32.png"/><Relationship Id="rId5" Type="http://schemas.openxmlformats.org/officeDocument/2006/relationships/image" Target="../media/image31.png"/><Relationship Id="rId4" Type="http://schemas.openxmlformats.org/officeDocument/2006/relationships/image" Target="../media/image30.png"/></Relationships>
</file>

<file path=ppt/slides/_rels/slide8.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1295400"/>
            <a:ext cx="8610600" cy="2678576"/>
          </a:xfrm>
        </p:spPr>
        <p:txBody>
          <a:bodyPr/>
          <a:lstStyle/>
          <a:p>
            <a:r>
              <a:rPr lang="en-US" sz="4000" b="1" dirty="0" smtClean="0">
                <a:solidFill>
                  <a:srgbClr val="E76E24"/>
                </a:solidFill>
                <a:latin typeface="Calibri" panose="020F0502020204030204" pitchFamily="34" charset="0"/>
              </a:rPr>
              <a:t>Piedmont’s Case Study: </a:t>
            </a:r>
            <a:br>
              <a:rPr lang="en-US" sz="4000" b="1" dirty="0" smtClean="0">
                <a:solidFill>
                  <a:srgbClr val="E76E24"/>
                </a:solidFill>
                <a:latin typeface="Calibri" panose="020F0502020204030204" pitchFamily="34" charset="0"/>
              </a:rPr>
            </a:br>
            <a:r>
              <a:rPr lang="en-US" sz="4000" b="1" dirty="0" smtClean="0">
                <a:solidFill>
                  <a:srgbClr val="E76E24"/>
                </a:solidFill>
                <a:latin typeface="Calibri" panose="020F0502020204030204" pitchFamily="34" charset="0"/>
              </a:rPr>
              <a:t>Pilot for Successful Rural Hospitals</a:t>
            </a:r>
            <a:br>
              <a:rPr lang="en-US" sz="4000" b="1" dirty="0" smtClean="0">
                <a:solidFill>
                  <a:srgbClr val="E76E24"/>
                </a:solidFill>
                <a:latin typeface="Calibri" panose="020F0502020204030204" pitchFamily="34" charset="0"/>
              </a:rPr>
            </a:br>
            <a:r>
              <a:rPr lang="en-US" sz="4400" b="1" dirty="0" smtClean="0">
                <a:solidFill>
                  <a:srgbClr val="E76E24"/>
                </a:solidFill>
                <a:latin typeface="Calibri" panose="020F0502020204030204" pitchFamily="34" charset="0"/>
              </a:rPr>
              <a:t/>
            </a:r>
            <a:br>
              <a:rPr lang="en-US" sz="4400" b="1" dirty="0" smtClean="0">
                <a:solidFill>
                  <a:srgbClr val="E76E24"/>
                </a:solidFill>
                <a:latin typeface="Calibri" panose="020F0502020204030204" pitchFamily="34" charset="0"/>
              </a:rPr>
            </a:br>
            <a:r>
              <a:rPr lang="en-US" sz="3400" b="1" dirty="0" smtClean="0">
                <a:solidFill>
                  <a:schemeClr val="accent6"/>
                </a:solidFill>
                <a:latin typeface="Calibri" panose="020F0502020204030204" pitchFamily="34" charset="0"/>
              </a:rPr>
              <a:t>House Rural Development Council</a:t>
            </a:r>
            <a:endParaRPr lang="en-US" sz="3400" b="1" dirty="0">
              <a:solidFill>
                <a:schemeClr val="accent6"/>
              </a:solidFill>
              <a:latin typeface="Calibri" panose="020F0502020204030204" pitchFamily="34" charset="0"/>
            </a:endParaRPr>
          </a:p>
        </p:txBody>
      </p:sp>
      <p:sp>
        <p:nvSpPr>
          <p:cNvPr id="4" name="Text Placeholder 3"/>
          <p:cNvSpPr>
            <a:spLocks noGrp="1"/>
          </p:cNvSpPr>
          <p:nvPr>
            <p:ph type="body" sz="quarter" idx="14"/>
          </p:nvPr>
        </p:nvSpPr>
        <p:spPr>
          <a:xfrm>
            <a:off x="533400" y="5029200"/>
            <a:ext cx="8246192" cy="1600200"/>
          </a:xfrm>
        </p:spPr>
        <p:txBody>
          <a:bodyPr/>
          <a:lstStyle/>
          <a:p>
            <a:r>
              <a:rPr lang="en-US" sz="2000" b="1" dirty="0" smtClean="0">
                <a:solidFill>
                  <a:schemeClr val="tx2">
                    <a:lumMod val="60000"/>
                    <a:lumOff val="40000"/>
                  </a:schemeClr>
                </a:solidFill>
              </a:rPr>
              <a:t>August 15, 2017</a:t>
            </a:r>
          </a:p>
          <a:p>
            <a:r>
              <a:rPr lang="en-US" sz="1600" i="1" dirty="0" smtClean="0">
                <a:solidFill>
                  <a:schemeClr val="bg2">
                    <a:lumMod val="50000"/>
                  </a:schemeClr>
                </a:solidFill>
              </a:rPr>
              <a:t>Denise Ray, President &amp; CEO, Piedmont Mountainside Hospital</a:t>
            </a:r>
          </a:p>
          <a:p>
            <a:r>
              <a:rPr lang="en-US" sz="1600" i="1" dirty="0" smtClean="0">
                <a:solidFill>
                  <a:schemeClr val="bg2">
                    <a:lumMod val="50000"/>
                  </a:schemeClr>
                </a:solidFill>
              </a:rPr>
              <a:t>Thomas Worthy, VP, Government and External Affairs</a:t>
            </a:r>
          </a:p>
          <a:p>
            <a:r>
              <a:rPr lang="en-US" sz="1600" i="1" dirty="0" smtClean="0">
                <a:solidFill>
                  <a:schemeClr val="bg2">
                    <a:lumMod val="50000"/>
                  </a:schemeClr>
                </a:solidFill>
              </a:rPr>
              <a:t>Lindsay Gard, Finance Director, Piedmont Mountainside Hospital</a:t>
            </a:r>
          </a:p>
          <a:p>
            <a:endParaRPr lang="en-US" dirty="0">
              <a:solidFill>
                <a:schemeClr val="accent6"/>
              </a:solidFill>
            </a:endParaRPr>
          </a:p>
        </p:txBody>
      </p:sp>
    </p:spTree>
    <p:extLst>
      <p:ext uri="{BB962C8B-B14F-4D97-AF65-F5344CB8AC3E}">
        <p14:creationId xmlns:p14="http://schemas.microsoft.com/office/powerpoint/2010/main" val="171043552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1728903" y="1455743"/>
            <a:ext cx="5914794" cy="4232236"/>
          </a:xfrm>
          <a:prstGeom prst="rect">
            <a:avLst/>
          </a:prstGeom>
        </p:spPr>
      </p:pic>
      <p:sp>
        <p:nvSpPr>
          <p:cNvPr id="32" name="Title 4"/>
          <p:cNvSpPr>
            <a:spLocks noGrp="1"/>
          </p:cNvSpPr>
          <p:nvPr>
            <p:ph type="title"/>
          </p:nvPr>
        </p:nvSpPr>
        <p:spPr/>
        <p:txBody>
          <a:bodyPr/>
          <a:lstStyle/>
          <a:p>
            <a:r>
              <a:rPr lang="en-US" i="1" dirty="0" smtClean="0"/>
              <a:t>Piedmont Mountainside Hospital</a:t>
            </a:r>
            <a:endParaRPr lang="en-US" b="1" i="1" dirty="0"/>
          </a:p>
        </p:txBody>
      </p:sp>
      <p:sp>
        <p:nvSpPr>
          <p:cNvPr id="59" name="Slide Number Placeholder 3"/>
          <p:cNvSpPr>
            <a:spLocks noGrp="1"/>
          </p:cNvSpPr>
          <p:nvPr>
            <p:ph type="sldNum" sz="quarter" idx="14"/>
          </p:nvPr>
        </p:nvSpPr>
        <p:spPr/>
        <p:txBody>
          <a:bodyPr/>
          <a:lstStyle/>
          <a:p>
            <a:fld id="{29ADC2D9-D2B1-428F-9FD0-6BB9814F8759}" type="slidenum">
              <a:rPr lang="en-US" smtClean="0"/>
              <a:pPr/>
              <a:t>10</a:t>
            </a:fld>
            <a:endParaRPr lang="en-US" dirty="0"/>
          </a:p>
        </p:txBody>
      </p:sp>
      <p:sp>
        <p:nvSpPr>
          <p:cNvPr id="6" name="Rounded Rectangle 5"/>
          <p:cNvSpPr/>
          <p:nvPr/>
        </p:nvSpPr>
        <p:spPr>
          <a:xfrm>
            <a:off x="6499873" y="4616917"/>
            <a:ext cx="2354263" cy="1600200"/>
          </a:xfrm>
          <a:prstGeom prst="roundRect">
            <a:avLst/>
          </a:prstGeom>
          <a:solidFill>
            <a:srgbClr val="FFFFCC"/>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lstStyle/>
          <a:p>
            <a:pPr algn="ctr">
              <a:defRPr/>
            </a:pPr>
            <a:r>
              <a:rPr lang="en-US" sz="1100" b="1" u="sng" dirty="0">
                <a:solidFill>
                  <a:schemeClr val="tx1"/>
                </a:solidFill>
              </a:rPr>
              <a:t>Pickens County</a:t>
            </a:r>
          </a:p>
          <a:p>
            <a:pPr>
              <a:defRPr/>
            </a:pPr>
            <a:endParaRPr lang="en-US" sz="1100" dirty="0" smtClean="0">
              <a:solidFill>
                <a:schemeClr val="tx1"/>
              </a:solidFill>
            </a:endParaRPr>
          </a:p>
          <a:p>
            <a:pPr>
              <a:defRPr/>
            </a:pPr>
            <a:r>
              <a:rPr lang="en-US" sz="1100" dirty="0" smtClean="0">
                <a:solidFill>
                  <a:schemeClr val="tx1"/>
                </a:solidFill>
              </a:rPr>
              <a:t>2016 Pop Est. </a:t>
            </a:r>
            <a:r>
              <a:rPr lang="en-US" sz="1100" dirty="0">
                <a:solidFill>
                  <a:schemeClr val="tx1"/>
                </a:solidFill>
              </a:rPr>
              <a:t>= </a:t>
            </a:r>
            <a:r>
              <a:rPr lang="en-US" sz="1100" dirty="0" smtClean="0">
                <a:solidFill>
                  <a:schemeClr val="tx1"/>
                </a:solidFill>
              </a:rPr>
              <a:t>30,832</a:t>
            </a:r>
            <a:endParaRPr lang="en-US" sz="1100" dirty="0">
              <a:solidFill>
                <a:schemeClr val="tx1"/>
              </a:solidFill>
            </a:endParaRPr>
          </a:p>
          <a:p>
            <a:pPr>
              <a:defRPr/>
            </a:pPr>
            <a:r>
              <a:rPr lang="en-US" sz="1100" dirty="0">
                <a:solidFill>
                  <a:schemeClr val="tx1"/>
                </a:solidFill>
              </a:rPr>
              <a:t>Median Age = 44.7</a:t>
            </a:r>
          </a:p>
          <a:p>
            <a:pPr>
              <a:defRPr/>
            </a:pPr>
            <a:r>
              <a:rPr lang="en-US" sz="1100" dirty="0" smtClean="0">
                <a:solidFill>
                  <a:schemeClr val="tx1"/>
                </a:solidFill>
              </a:rPr>
              <a:t>Median Household Income = $54,123</a:t>
            </a:r>
          </a:p>
          <a:p>
            <a:pPr>
              <a:defRPr/>
            </a:pPr>
            <a:r>
              <a:rPr lang="en-US" sz="1100" dirty="0">
                <a:solidFill>
                  <a:schemeClr val="tx1"/>
                </a:solidFill>
              </a:rPr>
              <a:t>Median Property Value = $175,000</a:t>
            </a:r>
          </a:p>
          <a:p>
            <a:pPr>
              <a:defRPr/>
            </a:pPr>
            <a:r>
              <a:rPr lang="en-US" sz="1100" dirty="0" smtClean="0">
                <a:solidFill>
                  <a:schemeClr val="tx1"/>
                </a:solidFill>
              </a:rPr>
              <a:t>Number of Employees = 12,678</a:t>
            </a:r>
          </a:p>
          <a:p>
            <a:pPr>
              <a:defRPr/>
            </a:pPr>
            <a:r>
              <a:rPr lang="en-US" sz="1100" dirty="0" smtClean="0">
                <a:solidFill>
                  <a:schemeClr val="tx1"/>
                </a:solidFill>
              </a:rPr>
              <a:t>Poverty Rate = 11.6%</a:t>
            </a:r>
          </a:p>
          <a:p>
            <a:pPr>
              <a:defRPr/>
            </a:pPr>
            <a:endParaRPr lang="en-US" sz="1100" dirty="0">
              <a:solidFill>
                <a:schemeClr val="tx1"/>
              </a:solidFill>
            </a:endParaRPr>
          </a:p>
          <a:p>
            <a:pPr>
              <a:defRPr/>
            </a:pPr>
            <a:endParaRPr lang="en-US" sz="1100" dirty="0">
              <a:solidFill>
                <a:schemeClr val="tx1"/>
              </a:solidFill>
            </a:endParaRPr>
          </a:p>
          <a:p>
            <a:pPr>
              <a:defRPr/>
            </a:pPr>
            <a:endParaRPr lang="en-US" sz="1100" dirty="0">
              <a:solidFill>
                <a:schemeClr val="tx1"/>
              </a:solidFill>
            </a:endParaRPr>
          </a:p>
        </p:txBody>
      </p:sp>
      <p:sp>
        <p:nvSpPr>
          <p:cNvPr id="8" name="Rounded Rectangle 7"/>
          <p:cNvSpPr/>
          <p:nvPr/>
        </p:nvSpPr>
        <p:spPr>
          <a:xfrm>
            <a:off x="6516028" y="2740960"/>
            <a:ext cx="2359152" cy="1600200"/>
          </a:xfrm>
          <a:prstGeom prst="roundRect">
            <a:avLst/>
          </a:prstGeom>
          <a:solidFill>
            <a:srgbClr val="FFFFCC"/>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lstStyle/>
          <a:p>
            <a:pPr algn="ctr">
              <a:defRPr/>
            </a:pPr>
            <a:r>
              <a:rPr lang="en-US" sz="1100" b="1" u="sng" dirty="0">
                <a:solidFill>
                  <a:schemeClr val="tx1"/>
                </a:solidFill>
              </a:rPr>
              <a:t>Gilmer County</a:t>
            </a:r>
          </a:p>
          <a:p>
            <a:pPr>
              <a:defRPr/>
            </a:pPr>
            <a:endParaRPr lang="en-US" sz="1100" dirty="0" smtClean="0">
              <a:solidFill>
                <a:schemeClr val="tx1"/>
              </a:solidFill>
            </a:endParaRPr>
          </a:p>
          <a:p>
            <a:pPr>
              <a:defRPr/>
            </a:pPr>
            <a:r>
              <a:rPr lang="en-US" sz="1100" dirty="0" smtClean="0">
                <a:solidFill>
                  <a:schemeClr val="tx1"/>
                </a:solidFill>
              </a:rPr>
              <a:t>2016 </a:t>
            </a:r>
            <a:r>
              <a:rPr lang="en-US" sz="1100" dirty="0">
                <a:solidFill>
                  <a:schemeClr val="tx1"/>
                </a:solidFill>
              </a:rPr>
              <a:t>Pop </a:t>
            </a:r>
            <a:r>
              <a:rPr lang="en-US" sz="1100" dirty="0" smtClean="0">
                <a:solidFill>
                  <a:schemeClr val="tx1"/>
                </a:solidFill>
              </a:rPr>
              <a:t>Est. = 29,733</a:t>
            </a:r>
          </a:p>
          <a:p>
            <a:pPr>
              <a:defRPr/>
            </a:pPr>
            <a:r>
              <a:rPr lang="en-US" sz="1100" dirty="0">
                <a:solidFill>
                  <a:schemeClr val="tx1"/>
                </a:solidFill>
              </a:rPr>
              <a:t>Median Age = 45.1</a:t>
            </a:r>
          </a:p>
          <a:p>
            <a:pPr>
              <a:defRPr/>
            </a:pPr>
            <a:r>
              <a:rPr lang="en-US" sz="1100" dirty="0" smtClean="0">
                <a:solidFill>
                  <a:schemeClr val="tx1"/>
                </a:solidFill>
              </a:rPr>
              <a:t>Median Household Income = $40,228</a:t>
            </a:r>
          </a:p>
          <a:p>
            <a:pPr>
              <a:defRPr/>
            </a:pPr>
            <a:r>
              <a:rPr lang="en-US" sz="1100" dirty="0">
                <a:solidFill>
                  <a:schemeClr val="tx1"/>
                </a:solidFill>
              </a:rPr>
              <a:t>Median Property Value = $139,600</a:t>
            </a:r>
          </a:p>
          <a:p>
            <a:pPr>
              <a:defRPr/>
            </a:pPr>
            <a:r>
              <a:rPr lang="en-US" sz="1100" dirty="0" smtClean="0">
                <a:solidFill>
                  <a:schemeClr val="tx1"/>
                </a:solidFill>
              </a:rPr>
              <a:t>Number of Employees = 10,938</a:t>
            </a:r>
          </a:p>
          <a:p>
            <a:pPr>
              <a:defRPr/>
            </a:pPr>
            <a:r>
              <a:rPr lang="en-US" sz="1100" dirty="0" smtClean="0">
                <a:solidFill>
                  <a:schemeClr val="tx1"/>
                </a:solidFill>
              </a:rPr>
              <a:t>Poverty Rate = 23.5%</a:t>
            </a:r>
          </a:p>
          <a:p>
            <a:pPr>
              <a:defRPr/>
            </a:pPr>
            <a:endParaRPr lang="en-US" sz="900" dirty="0">
              <a:solidFill>
                <a:schemeClr val="tx1"/>
              </a:solidFill>
            </a:endParaRPr>
          </a:p>
          <a:p>
            <a:pPr>
              <a:defRPr/>
            </a:pPr>
            <a:endParaRPr lang="en-US" sz="900" dirty="0">
              <a:solidFill>
                <a:schemeClr val="tx1"/>
              </a:solidFill>
            </a:endParaRPr>
          </a:p>
          <a:p>
            <a:pPr>
              <a:defRPr/>
            </a:pPr>
            <a:endParaRPr lang="en-US" sz="900" dirty="0">
              <a:solidFill>
                <a:schemeClr val="tx1"/>
              </a:solidFill>
            </a:endParaRPr>
          </a:p>
          <a:p>
            <a:pPr>
              <a:defRPr/>
            </a:pPr>
            <a:endParaRPr lang="en-US" sz="900" dirty="0">
              <a:solidFill>
                <a:schemeClr val="tx1"/>
              </a:solidFill>
            </a:endParaRPr>
          </a:p>
          <a:p>
            <a:pPr>
              <a:defRPr/>
            </a:pPr>
            <a:endParaRPr lang="en-US" sz="900" dirty="0">
              <a:solidFill>
                <a:schemeClr val="tx1"/>
              </a:solidFill>
            </a:endParaRPr>
          </a:p>
          <a:p>
            <a:pPr>
              <a:defRPr/>
            </a:pPr>
            <a:endParaRPr lang="en-US" sz="900" dirty="0">
              <a:solidFill>
                <a:schemeClr val="tx1"/>
              </a:solidFill>
            </a:endParaRPr>
          </a:p>
        </p:txBody>
      </p:sp>
      <p:sp>
        <p:nvSpPr>
          <p:cNvPr id="9" name="Rounded Rectangle 8"/>
          <p:cNvSpPr/>
          <p:nvPr/>
        </p:nvSpPr>
        <p:spPr>
          <a:xfrm>
            <a:off x="119996" y="815788"/>
            <a:ext cx="2359152" cy="1600200"/>
          </a:xfrm>
          <a:prstGeom prst="roundRect">
            <a:avLst/>
          </a:prstGeom>
          <a:solidFill>
            <a:srgbClr val="B3CC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lstStyle/>
          <a:p>
            <a:pPr algn="ctr">
              <a:defRPr/>
            </a:pPr>
            <a:r>
              <a:rPr lang="en-US" sz="1100" b="1" u="sng" dirty="0">
                <a:solidFill>
                  <a:schemeClr val="tx1"/>
                </a:solidFill>
              </a:rPr>
              <a:t>Gordon </a:t>
            </a:r>
            <a:r>
              <a:rPr lang="en-US" sz="1100" b="1" u="sng" dirty="0" smtClean="0">
                <a:solidFill>
                  <a:schemeClr val="tx1"/>
                </a:solidFill>
              </a:rPr>
              <a:t>County</a:t>
            </a:r>
          </a:p>
          <a:p>
            <a:pPr algn="ctr">
              <a:defRPr/>
            </a:pPr>
            <a:endParaRPr lang="en-US" sz="1100" b="1" u="sng" dirty="0">
              <a:solidFill>
                <a:schemeClr val="tx1"/>
              </a:solidFill>
            </a:endParaRPr>
          </a:p>
          <a:p>
            <a:pPr>
              <a:defRPr/>
            </a:pPr>
            <a:r>
              <a:rPr lang="en-US" sz="1100" dirty="0" smtClean="0">
                <a:solidFill>
                  <a:schemeClr val="tx1"/>
                </a:solidFill>
              </a:rPr>
              <a:t>2016 Pop Est.  </a:t>
            </a:r>
            <a:r>
              <a:rPr lang="en-US" sz="1100" dirty="0">
                <a:solidFill>
                  <a:schemeClr val="tx1"/>
                </a:solidFill>
              </a:rPr>
              <a:t>= </a:t>
            </a:r>
            <a:r>
              <a:rPr lang="en-US" sz="1100" dirty="0" smtClean="0">
                <a:solidFill>
                  <a:schemeClr val="tx1"/>
                </a:solidFill>
              </a:rPr>
              <a:t>56,904</a:t>
            </a:r>
            <a:endParaRPr lang="en-US" sz="1100" dirty="0">
              <a:solidFill>
                <a:schemeClr val="tx1"/>
              </a:solidFill>
            </a:endParaRPr>
          </a:p>
          <a:p>
            <a:pPr>
              <a:defRPr/>
            </a:pPr>
            <a:r>
              <a:rPr lang="en-US" sz="1100" dirty="0">
                <a:solidFill>
                  <a:schemeClr val="tx1"/>
                </a:solidFill>
              </a:rPr>
              <a:t>Median Age = 37</a:t>
            </a:r>
          </a:p>
          <a:p>
            <a:pPr>
              <a:defRPr/>
            </a:pPr>
            <a:r>
              <a:rPr lang="en-US" sz="1100" dirty="0" smtClean="0">
                <a:solidFill>
                  <a:schemeClr val="tx1"/>
                </a:solidFill>
              </a:rPr>
              <a:t>Median Household Income = $41,612</a:t>
            </a:r>
          </a:p>
          <a:p>
            <a:pPr>
              <a:defRPr/>
            </a:pPr>
            <a:r>
              <a:rPr lang="en-US" sz="1100" dirty="0">
                <a:solidFill>
                  <a:schemeClr val="tx1"/>
                </a:solidFill>
              </a:rPr>
              <a:t>Median Property Value = $113,000</a:t>
            </a:r>
          </a:p>
          <a:p>
            <a:pPr>
              <a:defRPr/>
            </a:pPr>
            <a:r>
              <a:rPr lang="en-US" sz="1100" dirty="0" smtClean="0">
                <a:solidFill>
                  <a:schemeClr val="tx1"/>
                </a:solidFill>
              </a:rPr>
              <a:t>Number of Employees = 23,587</a:t>
            </a:r>
          </a:p>
          <a:p>
            <a:pPr>
              <a:defRPr/>
            </a:pPr>
            <a:r>
              <a:rPr lang="en-US" sz="1100" dirty="0" smtClean="0">
                <a:solidFill>
                  <a:schemeClr val="tx1"/>
                </a:solidFill>
              </a:rPr>
              <a:t>Poverty Rate = 20.4%</a:t>
            </a:r>
          </a:p>
          <a:p>
            <a:pPr>
              <a:defRPr/>
            </a:pPr>
            <a:endParaRPr lang="en-US" sz="1100" dirty="0">
              <a:solidFill>
                <a:schemeClr val="tx1"/>
              </a:solidFill>
            </a:endParaRPr>
          </a:p>
          <a:p>
            <a:pPr>
              <a:defRPr/>
            </a:pPr>
            <a:endParaRPr lang="en-US" sz="1100" dirty="0">
              <a:solidFill>
                <a:schemeClr val="tx1"/>
              </a:solidFill>
            </a:endParaRPr>
          </a:p>
        </p:txBody>
      </p:sp>
      <p:sp>
        <p:nvSpPr>
          <p:cNvPr id="10" name="Rounded Rectangle 9"/>
          <p:cNvSpPr/>
          <p:nvPr/>
        </p:nvSpPr>
        <p:spPr>
          <a:xfrm>
            <a:off x="119996" y="2690631"/>
            <a:ext cx="2359152" cy="1600200"/>
          </a:xfrm>
          <a:prstGeom prst="roundRect">
            <a:avLst/>
          </a:prstGeom>
          <a:solidFill>
            <a:srgbClr val="B3CC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lstStyle/>
          <a:p>
            <a:pPr algn="ctr">
              <a:defRPr/>
            </a:pPr>
            <a:r>
              <a:rPr lang="en-US" sz="1100" b="1" u="sng" dirty="0">
                <a:solidFill>
                  <a:schemeClr val="tx1"/>
                </a:solidFill>
              </a:rPr>
              <a:t>Cherokee </a:t>
            </a:r>
            <a:r>
              <a:rPr lang="en-US" sz="1100" b="1" u="sng" dirty="0" smtClean="0">
                <a:solidFill>
                  <a:schemeClr val="tx1"/>
                </a:solidFill>
              </a:rPr>
              <a:t>County</a:t>
            </a:r>
          </a:p>
          <a:p>
            <a:pPr algn="ctr">
              <a:defRPr/>
            </a:pPr>
            <a:endParaRPr lang="en-US" sz="1100" b="1" u="sng" dirty="0">
              <a:solidFill>
                <a:schemeClr val="tx1"/>
              </a:solidFill>
            </a:endParaRPr>
          </a:p>
          <a:p>
            <a:pPr>
              <a:defRPr/>
            </a:pPr>
            <a:r>
              <a:rPr lang="en-US" sz="1100" dirty="0" smtClean="0">
                <a:solidFill>
                  <a:schemeClr val="tx1"/>
                </a:solidFill>
              </a:rPr>
              <a:t>2016 Pop Est. </a:t>
            </a:r>
            <a:r>
              <a:rPr lang="en-US" sz="1100" dirty="0">
                <a:solidFill>
                  <a:schemeClr val="tx1"/>
                </a:solidFill>
              </a:rPr>
              <a:t>= </a:t>
            </a:r>
            <a:r>
              <a:rPr lang="en-US" sz="1100" dirty="0" smtClean="0">
                <a:solidFill>
                  <a:schemeClr val="tx1"/>
                </a:solidFill>
              </a:rPr>
              <a:t>241,689</a:t>
            </a:r>
            <a:endParaRPr lang="en-US" sz="1100" dirty="0">
              <a:solidFill>
                <a:schemeClr val="tx1"/>
              </a:solidFill>
            </a:endParaRPr>
          </a:p>
          <a:p>
            <a:pPr>
              <a:defRPr/>
            </a:pPr>
            <a:r>
              <a:rPr lang="en-US" sz="1100" dirty="0">
                <a:solidFill>
                  <a:schemeClr val="tx1"/>
                </a:solidFill>
              </a:rPr>
              <a:t>Median Age = 37.4</a:t>
            </a:r>
          </a:p>
          <a:p>
            <a:pPr>
              <a:defRPr/>
            </a:pPr>
            <a:r>
              <a:rPr lang="en-US" sz="1100" dirty="0" smtClean="0">
                <a:solidFill>
                  <a:schemeClr val="tx1"/>
                </a:solidFill>
              </a:rPr>
              <a:t>Median Household Income = $68,926</a:t>
            </a:r>
          </a:p>
          <a:p>
            <a:pPr>
              <a:defRPr/>
            </a:pPr>
            <a:r>
              <a:rPr lang="en-US" sz="1100" dirty="0">
                <a:solidFill>
                  <a:schemeClr val="tx1"/>
                </a:solidFill>
              </a:rPr>
              <a:t>Median Property Value = $190,500</a:t>
            </a:r>
          </a:p>
          <a:p>
            <a:pPr>
              <a:defRPr/>
            </a:pPr>
            <a:r>
              <a:rPr lang="en-US" sz="1100" dirty="0" smtClean="0">
                <a:solidFill>
                  <a:schemeClr val="tx1"/>
                </a:solidFill>
              </a:rPr>
              <a:t>Number of Employees = 110,111</a:t>
            </a:r>
          </a:p>
          <a:p>
            <a:pPr>
              <a:defRPr/>
            </a:pPr>
            <a:r>
              <a:rPr lang="en-US" sz="1100" dirty="0" smtClean="0">
                <a:solidFill>
                  <a:schemeClr val="tx1"/>
                </a:solidFill>
              </a:rPr>
              <a:t>Poverty Rate = 10.8%</a:t>
            </a:r>
          </a:p>
          <a:p>
            <a:pPr>
              <a:defRPr/>
            </a:pPr>
            <a:endParaRPr lang="en-US" sz="1100" dirty="0">
              <a:solidFill>
                <a:schemeClr val="tx1"/>
              </a:solidFill>
            </a:endParaRPr>
          </a:p>
          <a:p>
            <a:pPr>
              <a:defRPr/>
            </a:pPr>
            <a:endParaRPr lang="en-US" sz="1100" dirty="0">
              <a:solidFill>
                <a:schemeClr val="tx1"/>
              </a:solidFill>
            </a:endParaRPr>
          </a:p>
          <a:p>
            <a:pPr>
              <a:defRPr/>
            </a:pPr>
            <a:endParaRPr lang="en-US" sz="1100" dirty="0">
              <a:solidFill>
                <a:schemeClr val="tx1"/>
              </a:solidFill>
            </a:endParaRPr>
          </a:p>
        </p:txBody>
      </p:sp>
      <p:sp>
        <p:nvSpPr>
          <p:cNvPr id="11" name="Rounded Rectangle 10"/>
          <p:cNvSpPr/>
          <p:nvPr/>
        </p:nvSpPr>
        <p:spPr>
          <a:xfrm>
            <a:off x="119996" y="4540798"/>
            <a:ext cx="2359152" cy="1600200"/>
          </a:xfrm>
          <a:prstGeom prst="roundRect">
            <a:avLst/>
          </a:prstGeom>
          <a:solidFill>
            <a:srgbClr val="B3CC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lstStyle/>
          <a:p>
            <a:pPr algn="ctr">
              <a:defRPr/>
            </a:pPr>
            <a:r>
              <a:rPr lang="en-US" sz="1100" b="1" u="sng" dirty="0">
                <a:solidFill>
                  <a:schemeClr val="tx1"/>
                </a:solidFill>
              </a:rPr>
              <a:t>Dawson </a:t>
            </a:r>
            <a:r>
              <a:rPr lang="en-US" sz="1100" b="1" u="sng" dirty="0" smtClean="0">
                <a:solidFill>
                  <a:schemeClr val="tx1"/>
                </a:solidFill>
              </a:rPr>
              <a:t>County</a:t>
            </a:r>
          </a:p>
          <a:p>
            <a:pPr algn="ctr">
              <a:defRPr/>
            </a:pPr>
            <a:endParaRPr lang="en-US" sz="1100" b="1" u="sng" dirty="0">
              <a:solidFill>
                <a:schemeClr val="tx1"/>
              </a:solidFill>
            </a:endParaRPr>
          </a:p>
          <a:p>
            <a:pPr>
              <a:defRPr/>
            </a:pPr>
            <a:r>
              <a:rPr lang="en-US" sz="1100" dirty="0" smtClean="0">
                <a:solidFill>
                  <a:schemeClr val="tx1"/>
                </a:solidFill>
              </a:rPr>
              <a:t>2016 Pop Est.  </a:t>
            </a:r>
            <a:r>
              <a:rPr lang="en-US" sz="1100" dirty="0">
                <a:solidFill>
                  <a:schemeClr val="tx1"/>
                </a:solidFill>
              </a:rPr>
              <a:t>= </a:t>
            </a:r>
            <a:r>
              <a:rPr lang="en-US" sz="1100" dirty="0" smtClean="0">
                <a:solidFill>
                  <a:schemeClr val="tx1"/>
                </a:solidFill>
              </a:rPr>
              <a:t>23,604</a:t>
            </a:r>
            <a:endParaRPr lang="en-US" sz="1100" dirty="0">
              <a:solidFill>
                <a:schemeClr val="tx1"/>
              </a:solidFill>
            </a:endParaRPr>
          </a:p>
          <a:p>
            <a:pPr>
              <a:defRPr/>
            </a:pPr>
            <a:r>
              <a:rPr lang="en-US" sz="1100" dirty="0">
                <a:solidFill>
                  <a:schemeClr val="tx1"/>
                </a:solidFill>
              </a:rPr>
              <a:t>Median Age = 41.5</a:t>
            </a:r>
          </a:p>
          <a:p>
            <a:pPr>
              <a:defRPr/>
            </a:pPr>
            <a:r>
              <a:rPr lang="en-US" sz="1100" dirty="0" smtClean="0">
                <a:solidFill>
                  <a:schemeClr val="tx1"/>
                </a:solidFill>
              </a:rPr>
              <a:t>Median </a:t>
            </a:r>
            <a:r>
              <a:rPr lang="en-US" sz="1100" dirty="0">
                <a:solidFill>
                  <a:schemeClr val="tx1"/>
                </a:solidFill>
              </a:rPr>
              <a:t>Household Income = </a:t>
            </a:r>
            <a:r>
              <a:rPr lang="en-US" sz="1100" dirty="0" smtClean="0">
                <a:solidFill>
                  <a:schemeClr val="tx1"/>
                </a:solidFill>
              </a:rPr>
              <a:t>$56,943</a:t>
            </a:r>
          </a:p>
          <a:p>
            <a:pPr>
              <a:defRPr/>
            </a:pPr>
            <a:r>
              <a:rPr lang="en-US" sz="1100" dirty="0">
                <a:solidFill>
                  <a:schemeClr val="tx1"/>
                </a:solidFill>
              </a:rPr>
              <a:t>Median Property Value = $188,300</a:t>
            </a:r>
          </a:p>
          <a:p>
            <a:pPr>
              <a:defRPr/>
            </a:pPr>
            <a:r>
              <a:rPr lang="en-US" sz="1100" dirty="0" smtClean="0">
                <a:solidFill>
                  <a:schemeClr val="tx1"/>
                </a:solidFill>
              </a:rPr>
              <a:t>Number of Employees = 9,787</a:t>
            </a:r>
          </a:p>
          <a:p>
            <a:pPr>
              <a:defRPr/>
            </a:pPr>
            <a:r>
              <a:rPr lang="en-US" sz="1100" dirty="0" smtClean="0">
                <a:solidFill>
                  <a:schemeClr val="tx1"/>
                </a:solidFill>
              </a:rPr>
              <a:t>Poverty Rate = 14.2%</a:t>
            </a:r>
          </a:p>
          <a:p>
            <a:pPr>
              <a:defRPr/>
            </a:pPr>
            <a:endParaRPr lang="en-US" sz="1100" dirty="0">
              <a:solidFill>
                <a:schemeClr val="tx1"/>
              </a:solidFill>
            </a:endParaRPr>
          </a:p>
          <a:p>
            <a:pPr>
              <a:defRPr/>
            </a:pPr>
            <a:endParaRPr lang="en-US" sz="1100" dirty="0">
              <a:solidFill>
                <a:schemeClr val="tx1"/>
              </a:solidFill>
            </a:endParaRPr>
          </a:p>
          <a:p>
            <a:pPr>
              <a:defRPr/>
            </a:pPr>
            <a:endParaRPr lang="en-US" sz="1100" dirty="0">
              <a:solidFill>
                <a:schemeClr val="tx1"/>
              </a:solidFill>
            </a:endParaRPr>
          </a:p>
        </p:txBody>
      </p:sp>
      <p:sp>
        <p:nvSpPr>
          <p:cNvPr id="12" name="Rounded Rectangle 11"/>
          <p:cNvSpPr/>
          <p:nvPr/>
        </p:nvSpPr>
        <p:spPr>
          <a:xfrm>
            <a:off x="6500686" y="815788"/>
            <a:ext cx="2359152" cy="1600200"/>
          </a:xfrm>
          <a:prstGeom prst="roundRect">
            <a:avLst/>
          </a:prstGeom>
          <a:solidFill>
            <a:srgbClr val="B3CC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lstStyle/>
          <a:p>
            <a:pPr algn="ctr">
              <a:defRPr/>
            </a:pPr>
            <a:r>
              <a:rPr lang="en-US" sz="1100" b="1" u="sng" dirty="0">
                <a:solidFill>
                  <a:schemeClr val="tx1"/>
                </a:solidFill>
              </a:rPr>
              <a:t>Fannin </a:t>
            </a:r>
            <a:r>
              <a:rPr lang="en-US" sz="1100" b="1" u="sng" dirty="0" smtClean="0">
                <a:solidFill>
                  <a:schemeClr val="tx1"/>
                </a:solidFill>
              </a:rPr>
              <a:t>County</a:t>
            </a:r>
          </a:p>
          <a:p>
            <a:pPr algn="ctr">
              <a:defRPr/>
            </a:pPr>
            <a:endParaRPr lang="en-US" sz="1100" b="1" u="sng" dirty="0">
              <a:solidFill>
                <a:schemeClr val="tx1"/>
              </a:solidFill>
            </a:endParaRPr>
          </a:p>
          <a:p>
            <a:pPr>
              <a:defRPr/>
            </a:pPr>
            <a:r>
              <a:rPr lang="en-US" sz="1100" dirty="0" smtClean="0">
                <a:solidFill>
                  <a:schemeClr val="tx1"/>
                </a:solidFill>
              </a:rPr>
              <a:t>2016 Pop Est. </a:t>
            </a:r>
            <a:r>
              <a:rPr lang="en-US" sz="1100" dirty="0">
                <a:solidFill>
                  <a:schemeClr val="tx1"/>
                </a:solidFill>
              </a:rPr>
              <a:t>= </a:t>
            </a:r>
            <a:r>
              <a:rPr lang="en-US" sz="1100" dirty="0" smtClean="0">
                <a:solidFill>
                  <a:schemeClr val="tx1"/>
                </a:solidFill>
              </a:rPr>
              <a:t>24,900</a:t>
            </a:r>
            <a:endParaRPr lang="en-US" sz="1100" dirty="0">
              <a:solidFill>
                <a:schemeClr val="tx1"/>
              </a:solidFill>
            </a:endParaRPr>
          </a:p>
          <a:p>
            <a:pPr>
              <a:defRPr/>
            </a:pPr>
            <a:r>
              <a:rPr lang="en-US" sz="1100" dirty="0">
                <a:solidFill>
                  <a:schemeClr val="tx1"/>
                </a:solidFill>
              </a:rPr>
              <a:t>Median Age = 50.2</a:t>
            </a:r>
          </a:p>
          <a:p>
            <a:pPr>
              <a:defRPr/>
            </a:pPr>
            <a:r>
              <a:rPr lang="en-US" sz="1100" dirty="0" smtClean="0">
                <a:solidFill>
                  <a:schemeClr val="tx1"/>
                </a:solidFill>
              </a:rPr>
              <a:t>Median Household Income = $37,049</a:t>
            </a:r>
          </a:p>
          <a:p>
            <a:pPr>
              <a:defRPr/>
            </a:pPr>
            <a:r>
              <a:rPr lang="en-US" sz="1100" dirty="0">
                <a:solidFill>
                  <a:schemeClr val="tx1"/>
                </a:solidFill>
              </a:rPr>
              <a:t>Median Property Value = $164,600</a:t>
            </a:r>
          </a:p>
          <a:p>
            <a:pPr>
              <a:defRPr/>
            </a:pPr>
            <a:r>
              <a:rPr lang="en-US" sz="1100" dirty="0" smtClean="0">
                <a:solidFill>
                  <a:schemeClr val="tx1"/>
                </a:solidFill>
              </a:rPr>
              <a:t>Number of Employees = 8,669</a:t>
            </a:r>
          </a:p>
          <a:p>
            <a:pPr>
              <a:defRPr/>
            </a:pPr>
            <a:r>
              <a:rPr lang="en-US" sz="1100" dirty="0" smtClean="0">
                <a:solidFill>
                  <a:schemeClr val="tx1"/>
                </a:solidFill>
              </a:rPr>
              <a:t>Poverty Rate = 23.1%</a:t>
            </a:r>
          </a:p>
          <a:p>
            <a:pPr>
              <a:defRPr/>
            </a:pPr>
            <a:endParaRPr lang="en-US" sz="1100" dirty="0">
              <a:solidFill>
                <a:schemeClr val="tx1"/>
              </a:solidFill>
            </a:endParaRPr>
          </a:p>
        </p:txBody>
      </p:sp>
      <p:sp>
        <p:nvSpPr>
          <p:cNvPr id="13" name="TextBox 12"/>
          <p:cNvSpPr txBox="1"/>
          <p:nvPr/>
        </p:nvSpPr>
        <p:spPr>
          <a:xfrm>
            <a:off x="224118" y="6477000"/>
            <a:ext cx="5490882" cy="246221"/>
          </a:xfrm>
          <a:prstGeom prst="rect">
            <a:avLst/>
          </a:prstGeom>
          <a:noFill/>
        </p:spPr>
        <p:txBody>
          <a:bodyPr wrap="square" rtlCol="0">
            <a:spAutoFit/>
          </a:bodyPr>
          <a:lstStyle/>
          <a:p>
            <a:r>
              <a:rPr lang="en-US" sz="1000" dirty="0" smtClean="0"/>
              <a:t>Source: https://factfinder.census.gov and https://datausa.io/profile/geo</a:t>
            </a:r>
            <a:endParaRPr lang="en-US" sz="1000" dirty="0"/>
          </a:p>
        </p:txBody>
      </p:sp>
      <p:sp>
        <p:nvSpPr>
          <p:cNvPr id="3" name="Rounded Rectangle 2"/>
          <p:cNvSpPr/>
          <p:nvPr/>
        </p:nvSpPr>
        <p:spPr>
          <a:xfrm>
            <a:off x="6096000" y="541059"/>
            <a:ext cx="2895600" cy="5859741"/>
          </a:xfrm>
          <a:prstGeom prst="roundRect">
            <a:avLst/>
          </a:prstGeom>
          <a:no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Box 13"/>
          <p:cNvSpPr txBox="1"/>
          <p:nvPr/>
        </p:nvSpPr>
        <p:spPr>
          <a:xfrm>
            <a:off x="2491024" y="512089"/>
            <a:ext cx="4008849" cy="461665"/>
          </a:xfrm>
          <a:prstGeom prst="rect">
            <a:avLst/>
          </a:prstGeom>
          <a:solidFill>
            <a:schemeClr val="bg1"/>
          </a:solidFill>
        </p:spPr>
        <p:txBody>
          <a:bodyPr wrap="square" rtlCol="0">
            <a:spAutoFit/>
          </a:bodyPr>
          <a:lstStyle/>
          <a:p>
            <a:pPr algn="ctr"/>
            <a:r>
              <a:rPr lang="en-US" sz="2400" b="1" dirty="0" smtClean="0">
                <a:latin typeface="Arial Narrow" panose="020B0606020202030204" pitchFamily="34" charset="0"/>
              </a:rPr>
              <a:t>Populations &amp; Demographics</a:t>
            </a:r>
            <a:endParaRPr lang="en-US" sz="2400" b="1" dirty="0">
              <a:latin typeface="Arial Narrow" panose="020B0606020202030204" pitchFamily="34" charset="0"/>
            </a:endParaRPr>
          </a:p>
        </p:txBody>
      </p:sp>
    </p:spTree>
    <p:extLst>
      <p:ext uri="{BB962C8B-B14F-4D97-AF65-F5344CB8AC3E}">
        <p14:creationId xmlns:p14="http://schemas.microsoft.com/office/powerpoint/2010/main" val="616754657"/>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0-#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500" fill="hold"/>
                                        <p:tgtEl>
                                          <p:spTgt spid="6"/>
                                        </p:tgtEl>
                                        <p:attrNameLst>
                                          <p:attrName>ppt_x</p:attrName>
                                        </p:attrNameLst>
                                      </p:cBhvr>
                                      <p:tavLst>
                                        <p:tav tm="0">
                                          <p:val>
                                            <p:strVal val="0-#ppt_w/2"/>
                                          </p:val>
                                        </p:tav>
                                        <p:tav tm="100000">
                                          <p:val>
                                            <p:strVal val="#ppt_x"/>
                                          </p:val>
                                        </p:tav>
                                      </p:tavLst>
                                    </p:anim>
                                    <p:anim calcmode="lin" valueType="num">
                                      <p:cBhvr additive="base">
                                        <p:cTn id="13" dur="500" fill="hold"/>
                                        <p:tgtEl>
                                          <p:spTgt spid="6"/>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grpId="0" nodeType="afterEffect">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cBhvr additive="base">
                                        <p:cTn id="17" dur="500" fill="hold"/>
                                        <p:tgtEl>
                                          <p:spTgt spid="10"/>
                                        </p:tgtEl>
                                        <p:attrNameLst>
                                          <p:attrName>ppt_x</p:attrName>
                                        </p:attrNameLst>
                                      </p:cBhvr>
                                      <p:tavLst>
                                        <p:tav tm="0">
                                          <p:val>
                                            <p:strVal val="0-#ppt_w/2"/>
                                          </p:val>
                                        </p:tav>
                                        <p:tav tm="100000">
                                          <p:val>
                                            <p:strVal val="#ppt_x"/>
                                          </p:val>
                                        </p:tav>
                                      </p:tavLst>
                                    </p:anim>
                                    <p:anim calcmode="lin" valueType="num">
                                      <p:cBhvr additive="base">
                                        <p:cTn id="18" dur="500" fill="hold"/>
                                        <p:tgtEl>
                                          <p:spTgt spid="10"/>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2" fill="hold" grpId="0" nodeType="afterEffect">
                                  <p:stCondLst>
                                    <p:cond delay="0"/>
                                  </p:stCondLst>
                                  <p:childTnLst>
                                    <p:set>
                                      <p:cBhvr>
                                        <p:cTn id="21" dur="1" fill="hold">
                                          <p:stCondLst>
                                            <p:cond delay="0"/>
                                          </p:stCondLst>
                                        </p:cTn>
                                        <p:tgtEl>
                                          <p:spTgt spid="12"/>
                                        </p:tgtEl>
                                        <p:attrNameLst>
                                          <p:attrName>style.visibility</p:attrName>
                                        </p:attrNameLst>
                                      </p:cBhvr>
                                      <p:to>
                                        <p:strVal val="visible"/>
                                      </p:to>
                                    </p:set>
                                    <p:anim calcmode="lin" valueType="num">
                                      <p:cBhvr additive="base">
                                        <p:cTn id="22" dur="500" fill="hold"/>
                                        <p:tgtEl>
                                          <p:spTgt spid="12"/>
                                        </p:tgtEl>
                                        <p:attrNameLst>
                                          <p:attrName>ppt_x</p:attrName>
                                        </p:attrNameLst>
                                      </p:cBhvr>
                                      <p:tavLst>
                                        <p:tav tm="0">
                                          <p:val>
                                            <p:strVal val="1+#ppt_w/2"/>
                                          </p:val>
                                        </p:tav>
                                        <p:tav tm="100000">
                                          <p:val>
                                            <p:strVal val="#ppt_x"/>
                                          </p:val>
                                        </p:tav>
                                      </p:tavLst>
                                    </p:anim>
                                    <p:anim calcmode="lin" valueType="num">
                                      <p:cBhvr additive="base">
                                        <p:cTn id="23" dur="500" fill="hold"/>
                                        <p:tgtEl>
                                          <p:spTgt spid="12"/>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2" presetClass="entr" presetSubtype="2" fill="hold" grpId="0" nodeType="afterEffect">
                                  <p:stCondLst>
                                    <p:cond delay="0"/>
                                  </p:stCondLst>
                                  <p:childTnLst>
                                    <p:set>
                                      <p:cBhvr>
                                        <p:cTn id="26" dur="1" fill="hold">
                                          <p:stCondLst>
                                            <p:cond delay="0"/>
                                          </p:stCondLst>
                                        </p:cTn>
                                        <p:tgtEl>
                                          <p:spTgt spid="8"/>
                                        </p:tgtEl>
                                        <p:attrNameLst>
                                          <p:attrName>style.visibility</p:attrName>
                                        </p:attrNameLst>
                                      </p:cBhvr>
                                      <p:to>
                                        <p:strVal val="visible"/>
                                      </p:to>
                                    </p:set>
                                    <p:anim calcmode="lin" valueType="num">
                                      <p:cBhvr additive="base">
                                        <p:cTn id="27" dur="500" fill="hold"/>
                                        <p:tgtEl>
                                          <p:spTgt spid="8"/>
                                        </p:tgtEl>
                                        <p:attrNameLst>
                                          <p:attrName>ppt_x</p:attrName>
                                        </p:attrNameLst>
                                      </p:cBhvr>
                                      <p:tavLst>
                                        <p:tav tm="0">
                                          <p:val>
                                            <p:strVal val="1+#ppt_w/2"/>
                                          </p:val>
                                        </p:tav>
                                        <p:tav tm="100000">
                                          <p:val>
                                            <p:strVal val="#ppt_x"/>
                                          </p:val>
                                        </p:tav>
                                      </p:tavLst>
                                    </p:anim>
                                    <p:anim calcmode="lin" valueType="num">
                                      <p:cBhvr additive="base">
                                        <p:cTn id="28" dur="500" fill="hold"/>
                                        <p:tgtEl>
                                          <p:spTgt spid="8"/>
                                        </p:tgtEl>
                                        <p:attrNameLst>
                                          <p:attrName>ppt_y</p:attrName>
                                        </p:attrNameLst>
                                      </p:cBhvr>
                                      <p:tavLst>
                                        <p:tav tm="0">
                                          <p:val>
                                            <p:strVal val="#ppt_y"/>
                                          </p:val>
                                        </p:tav>
                                        <p:tav tm="100000">
                                          <p:val>
                                            <p:strVal val="#ppt_y"/>
                                          </p:val>
                                        </p:tav>
                                      </p:tavLst>
                                    </p:anim>
                                  </p:childTnLst>
                                </p:cTn>
                              </p:par>
                            </p:childTnLst>
                          </p:cTn>
                        </p:par>
                        <p:par>
                          <p:cTn id="29" fill="hold">
                            <p:stCondLst>
                              <p:cond delay="2500"/>
                            </p:stCondLst>
                            <p:childTnLst>
                              <p:par>
                                <p:cTn id="30" presetID="2" presetClass="entr" presetSubtype="2" fill="hold" grpId="0" nodeType="afterEffect">
                                  <p:stCondLst>
                                    <p:cond delay="0"/>
                                  </p:stCondLst>
                                  <p:childTnLst>
                                    <p:set>
                                      <p:cBhvr>
                                        <p:cTn id="31" dur="1" fill="hold">
                                          <p:stCondLst>
                                            <p:cond delay="0"/>
                                          </p:stCondLst>
                                        </p:cTn>
                                        <p:tgtEl>
                                          <p:spTgt spid="11"/>
                                        </p:tgtEl>
                                        <p:attrNameLst>
                                          <p:attrName>style.visibility</p:attrName>
                                        </p:attrNameLst>
                                      </p:cBhvr>
                                      <p:to>
                                        <p:strVal val="visible"/>
                                      </p:to>
                                    </p:set>
                                    <p:anim calcmode="lin" valueType="num">
                                      <p:cBhvr additive="base">
                                        <p:cTn id="32" dur="500" fill="hold"/>
                                        <p:tgtEl>
                                          <p:spTgt spid="11"/>
                                        </p:tgtEl>
                                        <p:attrNameLst>
                                          <p:attrName>ppt_x</p:attrName>
                                        </p:attrNameLst>
                                      </p:cBhvr>
                                      <p:tavLst>
                                        <p:tav tm="0">
                                          <p:val>
                                            <p:strVal val="1+#ppt_w/2"/>
                                          </p:val>
                                        </p:tav>
                                        <p:tav tm="100000">
                                          <p:val>
                                            <p:strVal val="#ppt_x"/>
                                          </p:val>
                                        </p:tav>
                                      </p:tavLst>
                                    </p:anim>
                                    <p:anim calcmode="lin" valueType="num">
                                      <p:cBhvr additive="base">
                                        <p:cTn id="33" dur="5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8" grpId="0" animBg="1"/>
      <p:bldP spid="9" grpId="0" animBg="1"/>
      <p:bldP spid="10" grpId="0" animBg="1"/>
      <p:bldP spid="11" grpId="0" animBg="1"/>
      <p:bldP spid="12"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ounded Rectangle 8"/>
          <p:cNvSpPr/>
          <p:nvPr/>
        </p:nvSpPr>
        <p:spPr>
          <a:xfrm>
            <a:off x="4648200" y="413624"/>
            <a:ext cx="4360875" cy="6218237"/>
          </a:xfrm>
          <a:prstGeom prst="roundRect">
            <a:avLst>
              <a:gd name="adj" fmla="val 21733"/>
            </a:avLst>
          </a:prstGeom>
          <a:no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Title 4"/>
          <p:cNvSpPr>
            <a:spLocks noGrp="1"/>
          </p:cNvSpPr>
          <p:nvPr>
            <p:ph type="title"/>
          </p:nvPr>
        </p:nvSpPr>
        <p:spPr/>
        <p:txBody>
          <a:bodyPr/>
          <a:lstStyle/>
          <a:p>
            <a:r>
              <a:rPr lang="en-US" i="1" dirty="0" smtClean="0"/>
              <a:t>Piedmont Mountainside Hospital</a:t>
            </a:r>
            <a:endParaRPr lang="en-US" b="1" i="1" dirty="0"/>
          </a:p>
        </p:txBody>
      </p:sp>
      <p:sp>
        <p:nvSpPr>
          <p:cNvPr id="59" name="Slide Number Placeholder 3"/>
          <p:cNvSpPr>
            <a:spLocks noGrp="1"/>
          </p:cNvSpPr>
          <p:nvPr>
            <p:ph type="sldNum" sz="quarter" idx="14"/>
          </p:nvPr>
        </p:nvSpPr>
        <p:spPr/>
        <p:txBody>
          <a:bodyPr/>
          <a:lstStyle/>
          <a:p>
            <a:fld id="{29ADC2D9-D2B1-428F-9FD0-6BB9814F8759}" type="slidenum">
              <a:rPr lang="en-US" smtClean="0"/>
              <a:pPr/>
              <a:t>11</a:t>
            </a:fld>
            <a:endParaRPr lang="en-US" dirty="0"/>
          </a:p>
        </p:txBody>
      </p:sp>
      <p:sp>
        <p:nvSpPr>
          <p:cNvPr id="13" name="TextBox 12"/>
          <p:cNvSpPr txBox="1"/>
          <p:nvPr/>
        </p:nvSpPr>
        <p:spPr>
          <a:xfrm>
            <a:off x="224118" y="6477000"/>
            <a:ext cx="5490882" cy="246221"/>
          </a:xfrm>
          <a:prstGeom prst="rect">
            <a:avLst/>
          </a:prstGeom>
          <a:noFill/>
        </p:spPr>
        <p:txBody>
          <a:bodyPr wrap="square" rtlCol="0">
            <a:spAutoFit/>
          </a:bodyPr>
          <a:lstStyle/>
          <a:p>
            <a:r>
              <a:rPr lang="en-US" sz="1000" dirty="0" smtClean="0"/>
              <a:t>Source: GHA Inpatient Database. CY2016. Ages 15+ Only</a:t>
            </a:r>
            <a:endParaRPr lang="en-US" sz="1000" dirty="0"/>
          </a:p>
        </p:txBody>
      </p:sp>
      <p:pic>
        <p:nvPicPr>
          <p:cNvPr id="2" name="Picture 1"/>
          <p:cNvPicPr>
            <a:picLocks noChangeAspect="1"/>
          </p:cNvPicPr>
          <p:nvPr/>
        </p:nvPicPr>
        <p:blipFill>
          <a:blip r:embed="rId3"/>
          <a:stretch>
            <a:fillRect/>
          </a:stretch>
        </p:blipFill>
        <p:spPr>
          <a:xfrm>
            <a:off x="-95728" y="322263"/>
            <a:ext cx="3291840" cy="2669059"/>
          </a:xfrm>
          <a:prstGeom prst="rect">
            <a:avLst/>
          </a:prstGeom>
        </p:spPr>
      </p:pic>
      <p:pic>
        <p:nvPicPr>
          <p:cNvPr id="3" name="Picture 2"/>
          <p:cNvPicPr>
            <a:picLocks noChangeAspect="1"/>
          </p:cNvPicPr>
          <p:nvPr/>
        </p:nvPicPr>
        <p:blipFill>
          <a:blip r:embed="rId4"/>
          <a:stretch>
            <a:fillRect/>
          </a:stretch>
        </p:blipFill>
        <p:spPr>
          <a:xfrm>
            <a:off x="4341972" y="4070204"/>
            <a:ext cx="3291840" cy="2669059"/>
          </a:xfrm>
          <a:prstGeom prst="rect">
            <a:avLst/>
          </a:prstGeom>
        </p:spPr>
      </p:pic>
      <p:pic>
        <p:nvPicPr>
          <p:cNvPr id="4" name="Picture 3"/>
          <p:cNvPicPr>
            <a:picLocks noChangeAspect="1"/>
          </p:cNvPicPr>
          <p:nvPr/>
        </p:nvPicPr>
        <p:blipFill>
          <a:blip r:embed="rId5"/>
          <a:stretch>
            <a:fillRect/>
          </a:stretch>
        </p:blipFill>
        <p:spPr>
          <a:xfrm>
            <a:off x="-95728" y="2584980"/>
            <a:ext cx="3291840" cy="2673877"/>
          </a:xfrm>
          <a:prstGeom prst="rect">
            <a:avLst/>
          </a:prstGeom>
        </p:spPr>
      </p:pic>
      <p:pic>
        <p:nvPicPr>
          <p:cNvPr id="5" name="Picture 4"/>
          <p:cNvPicPr>
            <a:picLocks noChangeAspect="1"/>
          </p:cNvPicPr>
          <p:nvPr/>
        </p:nvPicPr>
        <p:blipFill>
          <a:blip r:embed="rId6"/>
          <a:stretch>
            <a:fillRect/>
          </a:stretch>
        </p:blipFill>
        <p:spPr>
          <a:xfrm>
            <a:off x="6001476" y="228600"/>
            <a:ext cx="3291840" cy="2673877"/>
          </a:xfrm>
          <a:prstGeom prst="rect">
            <a:avLst/>
          </a:prstGeom>
        </p:spPr>
      </p:pic>
      <p:pic>
        <p:nvPicPr>
          <p:cNvPr id="7" name="Picture 6"/>
          <p:cNvPicPr>
            <a:picLocks noChangeAspect="1"/>
          </p:cNvPicPr>
          <p:nvPr/>
        </p:nvPicPr>
        <p:blipFill>
          <a:blip r:embed="rId7"/>
          <a:stretch>
            <a:fillRect/>
          </a:stretch>
        </p:blipFill>
        <p:spPr>
          <a:xfrm>
            <a:off x="6187966" y="2522454"/>
            <a:ext cx="3291840" cy="2673877"/>
          </a:xfrm>
          <a:prstGeom prst="rect">
            <a:avLst/>
          </a:prstGeom>
        </p:spPr>
      </p:pic>
      <p:pic>
        <p:nvPicPr>
          <p:cNvPr id="17" name="Picture 16"/>
          <p:cNvPicPr>
            <a:picLocks noChangeAspect="1"/>
          </p:cNvPicPr>
          <p:nvPr/>
        </p:nvPicPr>
        <p:blipFill>
          <a:blip r:embed="rId8"/>
          <a:stretch>
            <a:fillRect/>
          </a:stretch>
        </p:blipFill>
        <p:spPr>
          <a:xfrm>
            <a:off x="1788765" y="4054162"/>
            <a:ext cx="3291840" cy="2669059"/>
          </a:xfrm>
          <a:prstGeom prst="rect">
            <a:avLst/>
          </a:prstGeom>
        </p:spPr>
      </p:pic>
      <p:sp>
        <p:nvSpPr>
          <p:cNvPr id="14" name="TextBox 13"/>
          <p:cNvSpPr txBox="1"/>
          <p:nvPr/>
        </p:nvSpPr>
        <p:spPr>
          <a:xfrm>
            <a:off x="2928762" y="482221"/>
            <a:ext cx="3539137" cy="1246495"/>
          </a:xfrm>
          <a:prstGeom prst="rect">
            <a:avLst/>
          </a:prstGeom>
          <a:solidFill>
            <a:schemeClr val="bg1"/>
          </a:solidFill>
        </p:spPr>
        <p:txBody>
          <a:bodyPr wrap="square" rtlCol="0">
            <a:spAutoFit/>
          </a:bodyPr>
          <a:lstStyle/>
          <a:p>
            <a:pPr algn="ctr"/>
            <a:r>
              <a:rPr lang="en-US" sz="2000" b="1" dirty="0" smtClean="0">
                <a:latin typeface="Arial Narrow" panose="020B0606020202030204" pitchFamily="34" charset="0"/>
              </a:rPr>
              <a:t>Georgia Hospital Association</a:t>
            </a:r>
          </a:p>
          <a:p>
            <a:pPr algn="ctr"/>
            <a:r>
              <a:rPr lang="en-US" sz="1900" b="1" dirty="0" smtClean="0">
                <a:latin typeface="Arial Narrow" panose="020B0606020202030204" pitchFamily="34" charset="0"/>
              </a:rPr>
              <a:t>Inpatient Database </a:t>
            </a:r>
          </a:p>
          <a:p>
            <a:pPr algn="ctr"/>
            <a:r>
              <a:rPr lang="en-US" sz="2400" b="1" u="sng" dirty="0" smtClean="0">
                <a:solidFill>
                  <a:schemeClr val="accent2"/>
                </a:solidFill>
                <a:latin typeface="Arial Narrow" panose="020B0606020202030204" pitchFamily="34" charset="0"/>
              </a:rPr>
              <a:t>County’s Hospital of Choice</a:t>
            </a:r>
          </a:p>
          <a:p>
            <a:pPr algn="ctr"/>
            <a:endParaRPr lang="en-US" sz="1200" b="1" u="sng" dirty="0">
              <a:solidFill>
                <a:schemeClr val="accent2"/>
              </a:solidFill>
              <a:latin typeface="Arial Narrow" panose="020B0606020202030204" pitchFamily="34" charset="0"/>
            </a:endParaRPr>
          </a:p>
        </p:txBody>
      </p:sp>
      <p:sp>
        <p:nvSpPr>
          <p:cNvPr id="11" name="TextBox 10"/>
          <p:cNvSpPr txBox="1"/>
          <p:nvPr/>
        </p:nvSpPr>
        <p:spPr>
          <a:xfrm>
            <a:off x="4717304" y="1570892"/>
            <a:ext cx="1735550" cy="2800767"/>
          </a:xfrm>
          <a:prstGeom prst="rect">
            <a:avLst/>
          </a:prstGeom>
          <a:noFill/>
        </p:spPr>
        <p:txBody>
          <a:bodyPr wrap="square" rtlCol="0">
            <a:spAutoFit/>
          </a:bodyPr>
          <a:lstStyle/>
          <a:p>
            <a:pPr marL="120650" indent="-120650">
              <a:buFont typeface="Arial" panose="020B0604020202020204" pitchFamily="34" charset="0"/>
              <a:buChar char="•"/>
            </a:pPr>
            <a:r>
              <a:rPr lang="en-US" sz="1600" b="1" dirty="0" smtClean="0">
                <a:solidFill>
                  <a:schemeClr val="accent2"/>
                </a:solidFill>
              </a:rPr>
              <a:t>Fannin, Gilmer and Pickens Counties each have a population less than 31,000; and</a:t>
            </a:r>
          </a:p>
          <a:p>
            <a:pPr marL="120650" indent="-120650">
              <a:buFont typeface="Arial" panose="020B0604020202020204" pitchFamily="34" charset="0"/>
              <a:buChar char="•"/>
            </a:pPr>
            <a:r>
              <a:rPr lang="en-US" sz="1600" b="1" dirty="0" smtClean="0">
                <a:solidFill>
                  <a:schemeClr val="accent2"/>
                </a:solidFill>
              </a:rPr>
              <a:t>Have a higher Poverty Rate, bringing Self Pay &amp; Indigent to the hospitals.</a:t>
            </a:r>
            <a:endParaRPr lang="en-US" sz="1600" b="1" dirty="0">
              <a:solidFill>
                <a:schemeClr val="accent2"/>
              </a:solidFill>
            </a:endParaRPr>
          </a:p>
        </p:txBody>
      </p:sp>
      <p:sp>
        <p:nvSpPr>
          <p:cNvPr id="12" name="Rounded Rectangle 11"/>
          <p:cNvSpPr/>
          <p:nvPr/>
        </p:nvSpPr>
        <p:spPr>
          <a:xfrm>
            <a:off x="2632448" y="1237114"/>
            <a:ext cx="1981200" cy="2133600"/>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28600" indent="-228600" algn="ctr">
              <a:buFont typeface="Arial" panose="020B0604020202020204" pitchFamily="34" charset="0"/>
              <a:buChar char="•"/>
            </a:pPr>
            <a:r>
              <a:rPr lang="en-US" b="1" dirty="0" smtClean="0">
                <a:solidFill>
                  <a:schemeClr val="tx1"/>
                </a:solidFill>
              </a:rPr>
              <a:t>Population of 40,000 is necessary for a hospital to be sustainable</a:t>
            </a:r>
            <a:endParaRPr lang="en-US" b="1" dirty="0">
              <a:solidFill>
                <a:schemeClr val="tx1"/>
              </a:solidFill>
            </a:endParaRPr>
          </a:p>
        </p:txBody>
      </p:sp>
    </p:spTree>
    <p:extLst>
      <p:ext uri="{BB962C8B-B14F-4D97-AF65-F5344CB8AC3E}">
        <p14:creationId xmlns:p14="http://schemas.microsoft.com/office/powerpoint/2010/main" val="1305455880"/>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Title 4"/>
          <p:cNvSpPr>
            <a:spLocks noGrp="1"/>
          </p:cNvSpPr>
          <p:nvPr>
            <p:ph type="title"/>
          </p:nvPr>
        </p:nvSpPr>
        <p:spPr/>
        <p:txBody>
          <a:bodyPr/>
          <a:lstStyle/>
          <a:p>
            <a:r>
              <a:rPr lang="en-US" i="1" dirty="0" smtClean="0"/>
              <a:t>Piedmont Mountainside Hospital</a:t>
            </a:r>
            <a:endParaRPr lang="en-US" b="1" i="1" dirty="0"/>
          </a:p>
        </p:txBody>
      </p:sp>
      <p:sp>
        <p:nvSpPr>
          <p:cNvPr id="59" name="Slide Number Placeholder 3"/>
          <p:cNvSpPr>
            <a:spLocks noGrp="1"/>
          </p:cNvSpPr>
          <p:nvPr>
            <p:ph type="sldNum" sz="quarter" idx="14"/>
          </p:nvPr>
        </p:nvSpPr>
        <p:spPr/>
        <p:txBody>
          <a:bodyPr/>
          <a:lstStyle/>
          <a:p>
            <a:fld id="{29ADC2D9-D2B1-428F-9FD0-6BB9814F8759}" type="slidenum">
              <a:rPr lang="en-US" smtClean="0"/>
              <a:pPr/>
              <a:t>12</a:t>
            </a:fld>
            <a:endParaRPr lang="en-US" dirty="0"/>
          </a:p>
        </p:txBody>
      </p:sp>
      <p:sp>
        <p:nvSpPr>
          <p:cNvPr id="7" name="Rectangle 4"/>
          <p:cNvSpPr txBox="1">
            <a:spLocks noChangeArrowheads="1"/>
          </p:cNvSpPr>
          <p:nvPr/>
        </p:nvSpPr>
        <p:spPr bwMode="auto">
          <a:xfrm>
            <a:off x="268596" y="521509"/>
            <a:ext cx="4343400" cy="441327"/>
          </a:xfrm>
          <a:prstGeom prst="rect">
            <a:avLst/>
          </a:prstGeom>
          <a:noFill/>
        </p:spPr>
        <p:txBody>
          <a:bodyPr vert="horz" wrap="square" lIns="91440" tIns="45720" rIns="91440" bIns="45720" numCol="1" anchor="t" anchorCtr="0" compatLnSpc="1">
            <a:prstTxWarp prst="textNoShape">
              <a:avLst/>
            </a:prstTxWarp>
          </a:bodyPr>
          <a:lstStyle>
            <a:lvl1pPr marL="365125" indent="-255588" algn="l" rtl="0" eaLnBrk="1" fontAlgn="base" hangingPunct="1">
              <a:spcBef>
                <a:spcPts val="300"/>
              </a:spcBef>
              <a:spcAft>
                <a:spcPct val="0"/>
              </a:spcAft>
              <a:buClr>
                <a:srgbClr val="C2A874"/>
              </a:buClr>
              <a:buFont typeface="Georgia" pitchFamily="18" charset="0"/>
              <a:buChar char="•"/>
              <a:defRPr sz="2800" kern="1200">
                <a:solidFill>
                  <a:schemeClr val="tx1"/>
                </a:solidFill>
                <a:latin typeface="+mn-lt"/>
                <a:ea typeface="+mn-ea"/>
                <a:cs typeface="+mn-cs"/>
              </a:defRPr>
            </a:lvl1pPr>
            <a:lvl2pPr marL="657225" indent="-246063" algn="l" rtl="0" eaLnBrk="1" fontAlgn="base" hangingPunct="1">
              <a:spcBef>
                <a:spcPts val="300"/>
              </a:spcBef>
              <a:spcAft>
                <a:spcPct val="0"/>
              </a:spcAft>
              <a:buClr>
                <a:srgbClr val="C4652D"/>
              </a:buClr>
              <a:buFont typeface="Calibri" pitchFamily="34" charset="0"/>
              <a:buChar char="−"/>
              <a:defRPr sz="2600" kern="1200">
                <a:solidFill>
                  <a:schemeClr val="tx1"/>
                </a:solidFill>
                <a:latin typeface="+mn-lt"/>
                <a:ea typeface="+mn-ea"/>
                <a:cs typeface="+mn-cs"/>
              </a:defRPr>
            </a:lvl2pPr>
            <a:lvl3pPr marL="922338" indent="-219075" algn="l" rtl="0" eaLnBrk="1" fontAlgn="base" hangingPunct="1">
              <a:spcBef>
                <a:spcPts val="300"/>
              </a:spcBef>
              <a:spcAft>
                <a:spcPct val="0"/>
              </a:spcAft>
              <a:buClr>
                <a:srgbClr val="8B5D3D"/>
              </a:buClr>
              <a:buSzPct val="90000"/>
              <a:buFont typeface="Wingdings" pitchFamily="2" charset="2"/>
              <a:buChar char="§"/>
              <a:defRPr sz="2400" kern="1200">
                <a:solidFill>
                  <a:schemeClr val="tx1"/>
                </a:solidFill>
                <a:latin typeface="+mn-lt"/>
                <a:ea typeface="+mn-ea"/>
                <a:cs typeface="+mn-cs"/>
              </a:defRPr>
            </a:lvl3pPr>
            <a:lvl4pPr marL="1179513" indent="-200025" algn="l" rtl="0" eaLnBrk="1" fontAlgn="base" hangingPunct="1">
              <a:spcBef>
                <a:spcPts val="300"/>
              </a:spcBef>
              <a:spcAft>
                <a:spcPct val="0"/>
              </a:spcAft>
              <a:buClr>
                <a:srgbClr val="5C92B5"/>
              </a:buClr>
              <a:buSzPct val="80000"/>
              <a:buFont typeface="Wingdings 2" pitchFamily="18" charset="2"/>
              <a:buChar char="®"/>
              <a:defRPr sz="2200" kern="1200">
                <a:solidFill>
                  <a:schemeClr val="tx1"/>
                </a:solidFill>
                <a:latin typeface="+mn-lt"/>
                <a:ea typeface="+mn-ea"/>
                <a:cs typeface="+mn-cs"/>
              </a:defRPr>
            </a:lvl4pPr>
            <a:lvl5pPr marL="1389063" indent="-182563" algn="l" rtl="0" eaLnBrk="1" fontAlgn="base" hangingPunct="1">
              <a:spcBef>
                <a:spcPts val="300"/>
              </a:spcBef>
              <a:spcAft>
                <a:spcPct val="0"/>
              </a:spcAft>
              <a:buClr>
                <a:schemeClr val="tx2"/>
              </a:buClr>
              <a:buFont typeface="Arial" charset="0"/>
              <a:buChar char="•"/>
              <a:defRPr sz="2000" kern="1200">
                <a:solidFill>
                  <a:schemeClr val="tx1"/>
                </a:solidFill>
                <a:latin typeface="+mn-lt"/>
                <a:ea typeface="+mn-ea"/>
                <a:cs typeface="+mn-cs"/>
              </a:defRPr>
            </a:lvl5pPr>
            <a:lvl6pPr marL="1609344" indent="-182880" algn="l" rtl="0" eaLnBrk="1" latinLnBrk="0" hangingPunct="1">
              <a:spcBef>
                <a:spcPts val="300"/>
              </a:spcBef>
              <a:buClr>
                <a:schemeClr val="accent3"/>
              </a:buClr>
              <a:buFont typeface="Georgia"/>
              <a:buChar char="▫"/>
              <a:defRPr kumimoji="0" sz="1800" kern="1200">
                <a:solidFill>
                  <a:schemeClr val="accent3"/>
                </a:solidFill>
                <a:latin typeface="+mn-lt"/>
                <a:ea typeface="+mn-ea"/>
                <a:cs typeface="+mn-cs"/>
              </a:defRPr>
            </a:lvl6pPr>
            <a:lvl7pPr marL="1828800" indent="-182880" algn="l" rtl="0" eaLnBrk="1" latinLnBrk="0" hangingPunct="1">
              <a:spcBef>
                <a:spcPts val="300"/>
              </a:spcBef>
              <a:buClr>
                <a:schemeClr val="accent3"/>
              </a:buClr>
              <a:buFont typeface="Georgia"/>
              <a:buChar char="▫"/>
              <a:defRPr kumimoji="0" sz="1600" kern="1200">
                <a:solidFill>
                  <a:schemeClr val="accent3"/>
                </a:solidFill>
                <a:latin typeface="+mn-lt"/>
                <a:ea typeface="+mn-ea"/>
                <a:cs typeface="+mn-cs"/>
              </a:defRPr>
            </a:lvl7pPr>
            <a:lvl8pPr marL="2029968" indent="-182880" algn="l" rtl="0" eaLnBrk="1" latinLnBrk="0" hangingPunct="1">
              <a:spcBef>
                <a:spcPts val="300"/>
              </a:spcBef>
              <a:buClr>
                <a:schemeClr val="accent3"/>
              </a:buClr>
              <a:buFont typeface="Georgia"/>
              <a:buChar char="◦"/>
              <a:defRPr kumimoji="0" sz="1500" kern="1200">
                <a:solidFill>
                  <a:schemeClr val="accent3"/>
                </a:solidFill>
                <a:latin typeface="+mn-lt"/>
                <a:ea typeface="+mn-ea"/>
                <a:cs typeface="+mn-cs"/>
              </a:defRPr>
            </a:lvl8pPr>
            <a:lvl9pPr marL="2240280" indent="-182880" algn="l" rtl="0" eaLnBrk="1" latinLnBrk="0" hangingPunct="1">
              <a:spcBef>
                <a:spcPts val="300"/>
              </a:spcBef>
              <a:buClr>
                <a:schemeClr val="accent3"/>
              </a:buClr>
              <a:buFont typeface="Georgia"/>
              <a:buChar char="◦"/>
              <a:defRPr kumimoji="0" sz="1400" kern="1200" baseline="0">
                <a:solidFill>
                  <a:schemeClr val="accent3"/>
                </a:solidFill>
                <a:latin typeface="+mn-lt"/>
                <a:ea typeface="+mn-ea"/>
                <a:cs typeface="+mn-cs"/>
              </a:defRPr>
            </a:lvl9pPr>
          </a:lstStyle>
          <a:p>
            <a:pPr marL="109537" indent="0">
              <a:spcBef>
                <a:spcPts val="1200"/>
              </a:spcBef>
              <a:buClr>
                <a:srgbClr val="C00000"/>
              </a:buClr>
              <a:buNone/>
            </a:pPr>
            <a:r>
              <a:rPr lang="en-US" altLang="en-US" sz="2400" b="1" dirty="0" smtClean="0">
                <a:latin typeface="Arial Narrow" panose="020B0606020202030204" pitchFamily="34" charset="0"/>
                <a:cs typeface="Arial" panose="020B0604020202020204" pitchFamily="34" charset="0"/>
              </a:rPr>
              <a:t>Why is all of this important?</a:t>
            </a:r>
          </a:p>
        </p:txBody>
      </p:sp>
      <p:sp>
        <p:nvSpPr>
          <p:cNvPr id="15" name="Content Placeholder 3"/>
          <p:cNvSpPr txBox="1">
            <a:spLocks/>
          </p:cNvSpPr>
          <p:nvPr/>
        </p:nvSpPr>
        <p:spPr bwMode="auto">
          <a:xfrm>
            <a:off x="419099" y="3114607"/>
            <a:ext cx="8724900" cy="1261035"/>
          </a:xfrm>
          <a:prstGeom prst="rect">
            <a:avLst/>
          </a:prstGeom>
          <a:solidFill>
            <a:schemeClr val="bg1"/>
          </a:solidFill>
          <a:ln w="9525">
            <a:noFill/>
            <a:miter lim="800000"/>
            <a:headEnd/>
            <a:tailEnd/>
          </a:ln>
        </p:spPr>
        <p:txBody>
          <a:bodyPr vert="horz" wrap="square" lIns="91440" tIns="45720" rIns="91440" bIns="45720" numCol="1" anchor="t" anchorCtr="0" compatLnSpc="1">
            <a:prstTxWarp prst="textNoShape">
              <a:avLst/>
            </a:prstTxWarp>
            <a:normAutofit/>
          </a:bodyPr>
          <a:lstStyle>
            <a:lvl1pPr marL="365125" indent="-255588" algn="l" rtl="0" eaLnBrk="1" fontAlgn="base" hangingPunct="1">
              <a:spcBef>
                <a:spcPts val="300"/>
              </a:spcBef>
              <a:spcAft>
                <a:spcPct val="0"/>
              </a:spcAft>
              <a:buClr>
                <a:srgbClr val="C2A874"/>
              </a:buClr>
              <a:buFont typeface="Georgia" pitchFamily="18" charset="0"/>
              <a:buChar char="•"/>
              <a:defRPr sz="2000" kern="1200">
                <a:solidFill>
                  <a:schemeClr val="tx1"/>
                </a:solidFill>
                <a:latin typeface="+mn-lt"/>
                <a:ea typeface="+mn-ea"/>
                <a:cs typeface="+mn-cs"/>
              </a:defRPr>
            </a:lvl1pPr>
            <a:lvl2pPr marL="657225" indent="-246063" algn="l" rtl="0" eaLnBrk="1" fontAlgn="base" hangingPunct="1">
              <a:spcBef>
                <a:spcPts val="300"/>
              </a:spcBef>
              <a:spcAft>
                <a:spcPct val="0"/>
              </a:spcAft>
              <a:buClr>
                <a:srgbClr val="C4652D"/>
              </a:buClr>
              <a:buFont typeface="Calibri" pitchFamily="34" charset="0"/>
              <a:buChar char="−"/>
              <a:defRPr sz="1900" kern="1200">
                <a:solidFill>
                  <a:schemeClr val="tx1"/>
                </a:solidFill>
                <a:latin typeface="+mn-lt"/>
                <a:ea typeface="+mn-ea"/>
                <a:cs typeface="+mn-cs"/>
              </a:defRPr>
            </a:lvl2pPr>
            <a:lvl3pPr marL="922338" indent="-219075" algn="l" rtl="0" eaLnBrk="1" fontAlgn="base" hangingPunct="1">
              <a:spcBef>
                <a:spcPts val="300"/>
              </a:spcBef>
              <a:spcAft>
                <a:spcPct val="0"/>
              </a:spcAft>
              <a:buClr>
                <a:srgbClr val="8B5D3D"/>
              </a:buClr>
              <a:buSzPct val="90000"/>
              <a:buFont typeface="Wingdings" pitchFamily="2" charset="2"/>
              <a:buChar char="§"/>
              <a:defRPr sz="1800" kern="1200">
                <a:solidFill>
                  <a:schemeClr val="tx1"/>
                </a:solidFill>
                <a:latin typeface="+mn-lt"/>
                <a:ea typeface="+mn-ea"/>
                <a:cs typeface="+mn-cs"/>
              </a:defRPr>
            </a:lvl3pPr>
            <a:lvl4pPr marL="1179513" indent="-200025" algn="l" rtl="0" eaLnBrk="1" fontAlgn="base" hangingPunct="1">
              <a:spcBef>
                <a:spcPts val="300"/>
              </a:spcBef>
              <a:spcAft>
                <a:spcPct val="0"/>
              </a:spcAft>
              <a:buClr>
                <a:srgbClr val="5C92B5"/>
              </a:buClr>
              <a:buSzPct val="80000"/>
              <a:buFont typeface="Wingdings 2" pitchFamily="18" charset="2"/>
              <a:buChar char="®"/>
              <a:defRPr sz="1800" kern="1200">
                <a:solidFill>
                  <a:schemeClr val="tx1"/>
                </a:solidFill>
                <a:latin typeface="+mn-lt"/>
                <a:ea typeface="+mn-ea"/>
                <a:cs typeface="+mn-cs"/>
              </a:defRPr>
            </a:lvl4pPr>
            <a:lvl5pPr marL="1389063" indent="-182563" algn="l" rtl="0" eaLnBrk="1" fontAlgn="base" hangingPunct="1">
              <a:spcBef>
                <a:spcPts val="300"/>
              </a:spcBef>
              <a:spcAft>
                <a:spcPct val="0"/>
              </a:spcAft>
              <a:buClr>
                <a:schemeClr val="tx2"/>
              </a:buClr>
              <a:buFont typeface="Arial" charset="0"/>
              <a:buChar char="•"/>
              <a:defRPr sz="1800" kern="1200">
                <a:solidFill>
                  <a:schemeClr val="tx1"/>
                </a:solidFill>
                <a:latin typeface="+mn-lt"/>
                <a:ea typeface="+mn-ea"/>
                <a:cs typeface="+mn-cs"/>
              </a:defRPr>
            </a:lvl5pPr>
            <a:lvl6pPr marL="1609344" indent="-182880" algn="l" rtl="0" eaLnBrk="1" latinLnBrk="0" hangingPunct="1">
              <a:spcBef>
                <a:spcPts val="300"/>
              </a:spcBef>
              <a:buClr>
                <a:schemeClr val="accent3"/>
              </a:buClr>
              <a:buFont typeface="Georgia"/>
              <a:buChar char="▫"/>
              <a:defRPr kumimoji="0" sz="1800" kern="1200">
                <a:solidFill>
                  <a:schemeClr val="accent3"/>
                </a:solidFill>
                <a:latin typeface="+mn-lt"/>
                <a:ea typeface="+mn-ea"/>
                <a:cs typeface="+mn-cs"/>
              </a:defRPr>
            </a:lvl6pPr>
            <a:lvl7pPr marL="1828800" indent="-182880" algn="l" rtl="0" eaLnBrk="1" latinLnBrk="0" hangingPunct="1">
              <a:spcBef>
                <a:spcPts val="300"/>
              </a:spcBef>
              <a:buClr>
                <a:schemeClr val="accent3"/>
              </a:buClr>
              <a:buFont typeface="Georgia"/>
              <a:buChar char="▫"/>
              <a:defRPr kumimoji="0" sz="1600" kern="1200">
                <a:solidFill>
                  <a:schemeClr val="accent3"/>
                </a:solidFill>
                <a:latin typeface="+mn-lt"/>
                <a:ea typeface="+mn-ea"/>
                <a:cs typeface="+mn-cs"/>
              </a:defRPr>
            </a:lvl7pPr>
            <a:lvl8pPr marL="2029968" indent="-182880" algn="l" rtl="0" eaLnBrk="1" latinLnBrk="0" hangingPunct="1">
              <a:spcBef>
                <a:spcPts val="300"/>
              </a:spcBef>
              <a:buClr>
                <a:schemeClr val="accent3"/>
              </a:buClr>
              <a:buFont typeface="Georgia"/>
              <a:buChar char="◦"/>
              <a:defRPr kumimoji="0" sz="1500" kern="1200">
                <a:solidFill>
                  <a:schemeClr val="accent3"/>
                </a:solidFill>
                <a:latin typeface="+mn-lt"/>
                <a:ea typeface="+mn-ea"/>
                <a:cs typeface="+mn-cs"/>
              </a:defRPr>
            </a:lvl8pPr>
            <a:lvl9pPr marL="2240280" indent="-182880" algn="l" rtl="0" eaLnBrk="1" latinLnBrk="0" hangingPunct="1">
              <a:spcBef>
                <a:spcPts val="300"/>
              </a:spcBef>
              <a:buClr>
                <a:schemeClr val="accent3"/>
              </a:buClr>
              <a:buFont typeface="Georgia"/>
              <a:buChar char="◦"/>
              <a:defRPr kumimoji="0" sz="1400" kern="1200" baseline="0">
                <a:solidFill>
                  <a:schemeClr val="accent3"/>
                </a:solidFill>
                <a:latin typeface="+mn-lt"/>
                <a:ea typeface="+mn-ea"/>
                <a:cs typeface="+mn-cs"/>
              </a:defRPr>
            </a:lvl9pPr>
          </a:lstStyle>
          <a:p>
            <a:pPr>
              <a:spcBef>
                <a:spcPts val="600"/>
              </a:spcBef>
              <a:buClr>
                <a:srgbClr val="C00000"/>
              </a:buClr>
            </a:pPr>
            <a:endParaRPr lang="en-US" sz="1800" dirty="0" smtClean="0">
              <a:latin typeface="Arial Narrow" panose="020B0606020202030204" pitchFamily="34" charset="0"/>
            </a:endParaRPr>
          </a:p>
        </p:txBody>
      </p:sp>
      <p:sp>
        <p:nvSpPr>
          <p:cNvPr id="4" name="Content Placeholder 3"/>
          <p:cNvSpPr>
            <a:spLocks noGrp="1"/>
          </p:cNvSpPr>
          <p:nvPr>
            <p:ph sz="half" idx="2"/>
          </p:nvPr>
        </p:nvSpPr>
        <p:spPr>
          <a:xfrm>
            <a:off x="270890" y="1023009"/>
            <a:ext cx="5215510" cy="3701391"/>
          </a:xfrm>
        </p:spPr>
        <p:txBody>
          <a:bodyPr>
            <a:noAutofit/>
          </a:bodyPr>
          <a:lstStyle/>
          <a:p>
            <a:pPr marL="280988" indent="-171450">
              <a:spcBef>
                <a:spcPts val="600"/>
              </a:spcBef>
              <a:buClr>
                <a:srgbClr val="C00000"/>
              </a:buClr>
            </a:pPr>
            <a:r>
              <a:rPr lang="en-US" dirty="0" smtClean="0">
                <a:latin typeface="Arial Narrow" panose="020B0606020202030204" pitchFamily="34" charset="0"/>
              </a:rPr>
              <a:t>This background information demonstrates the struggles that all rural hospitals are experiencing:</a:t>
            </a:r>
          </a:p>
          <a:p>
            <a:pPr marL="633413" lvl="1" indent="-231775">
              <a:spcBef>
                <a:spcPts val="600"/>
              </a:spcBef>
              <a:buClr>
                <a:srgbClr val="C00000"/>
              </a:buClr>
              <a:buFont typeface="+mj-lt"/>
              <a:buAutoNum type="arabicParenR"/>
            </a:pPr>
            <a:r>
              <a:rPr lang="en-US" sz="1800" dirty="0" smtClean="0">
                <a:latin typeface="Arial Narrow" panose="020B0606020202030204" pitchFamily="34" charset="0"/>
              </a:rPr>
              <a:t>Reimbursement challenges due to payor mix shifts, fluctuations in exchange plans</a:t>
            </a:r>
          </a:p>
          <a:p>
            <a:pPr marL="633413" lvl="1" indent="-231775">
              <a:spcBef>
                <a:spcPts val="600"/>
              </a:spcBef>
              <a:buClr>
                <a:srgbClr val="C00000"/>
              </a:buClr>
              <a:buFont typeface="+mj-lt"/>
              <a:buAutoNum type="arabicParenR"/>
            </a:pPr>
            <a:r>
              <a:rPr lang="en-US" sz="1800" dirty="0">
                <a:latin typeface="Arial Narrow" panose="020B0606020202030204" pitchFamily="34" charset="0"/>
              </a:rPr>
              <a:t>Expensive imaging upgrades required to meet federal guidelines </a:t>
            </a:r>
            <a:r>
              <a:rPr lang="en-US" sz="1800" i="1" dirty="0">
                <a:latin typeface="Arial Narrow" panose="020B0606020202030204" pitchFamily="34" charset="0"/>
              </a:rPr>
              <a:t>(Centers of Medicare &amp; Medicaid), </a:t>
            </a:r>
            <a:r>
              <a:rPr lang="en-US" sz="1800" dirty="0">
                <a:latin typeface="Arial Narrow" panose="020B0606020202030204" pitchFamily="34" charset="0"/>
              </a:rPr>
              <a:t>the alternative is </a:t>
            </a:r>
            <a:r>
              <a:rPr lang="en-US" sz="1800" dirty="0" smtClean="0">
                <a:latin typeface="Arial Narrow" panose="020B0606020202030204" pitchFamily="34" charset="0"/>
              </a:rPr>
              <a:t>forfeiture </a:t>
            </a:r>
            <a:r>
              <a:rPr lang="en-US" sz="1800" dirty="0">
                <a:latin typeface="Arial Narrow" panose="020B0606020202030204" pitchFamily="34" charset="0"/>
              </a:rPr>
              <a:t>of reimbursement</a:t>
            </a:r>
          </a:p>
          <a:p>
            <a:pPr marL="633413" lvl="1" indent="-231775">
              <a:spcBef>
                <a:spcPts val="600"/>
              </a:spcBef>
              <a:buClr>
                <a:srgbClr val="C00000"/>
              </a:buClr>
              <a:buFont typeface="+mj-lt"/>
              <a:buAutoNum type="arabicParenR"/>
            </a:pPr>
            <a:r>
              <a:rPr lang="en-US" sz="1800" dirty="0" smtClean="0">
                <a:latin typeface="Arial Narrow" panose="020B0606020202030204" pitchFamily="34" charset="0"/>
              </a:rPr>
              <a:t>Increasing cost of operations due to inflation rates</a:t>
            </a:r>
          </a:p>
          <a:p>
            <a:pPr marL="633413" lvl="1" indent="-231775">
              <a:spcBef>
                <a:spcPts val="600"/>
              </a:spcBef>
              <a:buClr>
                <a:srgbClr val="C00000"/>
              </a:buClr>
              <a:buFont typeface="+mj-lt"/>
              <a:buAutoNum type="arabicParenR"/>
            </a:pPr>
            <a:r>
              <a:rPr lang="en-US" sz="1800" dirty="0" smtClean="0">
                <a:latin typeface="Arial Narrow" panose="020B0606020202030204" pitchFamily="34" charset="0"/>
              </a:rPr>
              <a:t>Patients looking for less expensive options due to higher deductibles</a:t>
            </a:r>
          </a:p>
          <a:p>
            <a:pPr marL="633413" lvl="1" indent="-231775">
              <a:spcBef>
                <a:spcPts val="600"/>
              </a:spcBef>
              <a:buClr>
                <a:srgbClr val="C00000"/>
              </a:buClr>
              <a:buFont typeface="+mj-lt"/>
              <a:buAutoNum type="arabicParenR"/>
            </a:pPr>
            <a:r>
              <a:rPr lang="en-US" sz="1800" dirty="0" smtClean="0">
                <a:latin typeface="Arial Narrow" panose="020B0606020202030204" pitchFamily="34" charset="0"/>
              </a:rPr>
              <a:t>High deductibles turning in to Bad Debt</a:t>
            </a:r>
            <a:endParaRPr lang="en-US" sz="2400" dirty="0">
              <a:solidFill>
                <a:srgbClr val="C00000"/>
              </a:solidFill>
              <a:latin typeface="Arial Narrow" panose="020B0606020202030204" pitchFamily="34" charset="0"/>
            </a:endParaRPr>
          </a:p>
        </p:txBody>
      </p:sp>
      <p:pic>
        <p:nvPicPr>
          <p:cNvPr id="2" name="Picture 1"/>
          <p:cNvPicPr>
            <a:picLocks noChangeAspect="1"/>
          </p:cNvPicPr>
          <p:nvPr/>
        </p:nvPicPr>
        <p:blipFill>
          <a:blip r:embed="rId3"/>
          <a:stretch>
            <a:fillRect/>
          </a:stretch>
        </p:blipFill>
        <p:spPr>
          <a:xfrm>
            <a:off x="5791200" y="685800"/>
            <a:ext cx="3220665" cy="5496675"/>
          </a:xfrm>
          <a:prstGeom prst="rect">
            <a:avLst/>
          </a:prstGeom>
        </p:spPr>
      </p:pic>
      <p:sp>
        <p:nvSpPr>
          <p:cNvPr id="3" name="Cloud Callout 2"/>
          <p:cNvSpPr/>
          <p:nvPr/>
        </p:nvSpPr>
        <p:spPr>
          <a:xfrm>
            <a:off x="685800" y="4648200"/>
            <a:ext cx="4648200" cy="2080048"/>
          </a:xfrm>
          <a:prstGeom prst="cloudCallout">
            <a:avLst>
              <a:gd name="adj1" fmla="val 47207"/>
              <a:gd name="adj2" fmla="val -49328"/>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ounded Rectangle 4"/>
          <p:cNvSpPr/>
          <p:nvPr/>
        </p:nvSpPr>
        <p:spPr>
          <a:xfrm>
            <a:off x="1099048" y="4926232"/>
            <a:ext cx="3545196" cy="1564090"/>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200" dirty="0" smtClean="0">
                <a:solidFill>
                  <a:srgbClr val="C00000"/>
                </a:solidFill>
                <a:latin typeface="Arial Narrow" panose="020B0606020202030204" pitchFamily="34" charset="0"/>
              </a:rPr>
              <a:t>The closing of Gilmer County’s hospital – North Georgia Medical Center (June 2016) is a prime example.</a:t>
            </a:r>
            <a:endParaRPr lang="en-US" sz="2200" dirty="0">
              <a:solidFill>
                <a:srgbClr val="C00000"/>
              </a:solidFill>
              <a:latin typeface="Arial Narrow" panose="020B0606020202030204" pitchFamily="34" charset="0"/>
            </a:endParaRPr>
          </a:p>
        </p:txBody>
      </p:sp>
    </p:spTree>
    <p:extLst>
      <p:ext uri="{BB962C8B-B14F-4D97-AF65-F5344CB8AC3E}">
        <p14:creationId xmlns:p14="http://schemas.microsoft.com/office/powerpoint/2010/main" val="2884398413"/>
      </p:ext>
    </p:extLst>
  </p:cSld>
  <p:clrMapOvr>
    <a:masterClrMapping/>
  </p:clrMapOvr>
  <p:transition spd="slow">
    <p:wipe dir="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Title 4"/>
          <p:cNvSpPr>
            <a:spLocks noGrp="1"/>
          </p:cNvSpPr>
          <p:nvPr>
            <p:ph type="title"/>
          </p:nvPr>
        </p:nvSpPr>
        <p:spPr/>
        <p:txBody>
          <a:bodyPr/>
          <a:lstStyle/>
          <a:p>
            <a:r>
              <a:rPr lang="en-US" i="1" dirty="0" smtClean="0"/>
              <a:t>Piedmont Mountainside Hospital</a:t>
            </a:r>
            <a:endParaRPr lang="en-US" b="1" i="1" dirty="0"/>
          </a:p>
        </p:txBody>
      </p:sp>
      <p:sp>
        <p:nvSpPr>
          <p:cNvPr id="59" name="Slide Number Placeholder 3"/>
          <p:cNvSpPr>
            <a:spLocks noGrp="1"/>
          </p:cNvSpPr>
          <p:nvPr>
            <p:ph type="sldNum" sz="quarter" idx="14"/>
          </p:nvPr>
        </p:nvSpPr>
        <p:spPr/>
        <p:txBody>
          <a:bodyPr/>
          <a:lstStyle/>
          <a:p>
            <a:fld id="{29ADC2D9-D2B1-428F-9FD0-6BB9814F8759}" type="slidenum">
              <a:rPr lang="en-US" smtClean="0"/>
              <a:pPr/>
              <a:t>13</a:t>
            </a:fld>
            <a:endParaRPr lang="en-US" dirty="0"/>
          </a:p>
        </p:txBody>
      </p:sp>
      <p:sp>
        <p:nvSpPr>
          <p:cNvPr id="7" name="Rectangle 4"/>
          <p:cNvSpPr txBox="1">
            <a:spLocks noChangeArrowheads="1"/>
          </p:cNvSpPr>
          <p:nvPr/>
        </p:nvSpPr>
        <p:spPr bwMode="auto">
          <a:xfrm>
            <a:off x="342900" y="702981"/>
            <a:ext cx="4343400" cy="2497419"/>
          </a:xfrm>
          <a:prstGeom prst="rect">
            <a:avLst/>
          </a:prstGeom>
          <a:noFill/>
        </p:spPr>
        <p:txBody>
          <a:bodyPr vert="horz" wrap="square" lIns="91440" tIns="45720" rIns="91440" bIns="45720" numCol="1" anchor="t" anchorCtr="0" compatLnSpc="1">
            <a:prstTxWarp prst="textNoShape">
              <a:avLst/>
            </a:prstTxWarp>
          </a:bodyPr>
          <a:lstStyle>
            <a:lvl1pPr marL="365125" indent="-255588" algn="l" rtl="0" eaLnBrk="1" fontAlgn="base" hangingPunct="1">
              <a:spcBef>
                <a:spcPts val="300"/>
              </a:spcBef>
              <a:spcAft>
                <a:spcPct val="0"/>
              </a:spcAft>
              <a:buClr>
                <a:srgbClr val="C2A874"/>
              </a:buClr>
              <a:buFont typeface="Georgia" pitchFamily="18" charset="0"/>
              <a:buChar char="•"/>
              <a:defRPr sz="2800" kern="1200">
                <a:solidFill>
                  <a:schemeClr val="tx1"/>
                </a:solidFill>
                <a:latin typeface="+mn-lt"/>
                <a:ea typeface="+mn-ea"/>
                <a:cs typeface="+mn-cs"/>
              </a:defRPr>
            </a:lvl1pPr>
            <a:lvl2pPr marL="657225" indent="-246063" algn="l" rtl="0" eaLnBrk="1" fontAlgn="base" hangingPunct="1">
              <a:spcBef>
                <a:spcPts val="300"/>
              </a:spcBef>
              <a:spcAft>
                <a:spcPct val="0"/>
              </a:spcAft>
              <a:buClr>
                <a:srgbClr val="C4652D"/>
              </a:buClr>
              <a:buFont typeface="Calibri" pitchFamily="34" charset="0"/>
              <a:buChar char="−"/>
              <a:defRPr sz="2600" kern="1200">
                <a:solidFill>
                  <a:schemeClr val="tx1"/>
                </a:solidFill>
                <a:latin typeface="+mn-lt"/>
                <a:ea typeface="+mn-ea"/>
                <a:cs typeface="+mn-cs"/>
              </a:defRPr>
            </a:lvl2pPr>
            <a:lvl3pPr marL="922338" indent="-219075" algn="l" rtl="0" eaLnBrk="1" fontAlgn="base" hangingPunct="1">
              <a:spcBef>
                <a:spcPts val="300"/>
              </a:spcBef>
              <a:spcAft>
                <a:spcPct val="0"/>
              </a:spcAft>
              <a:buClr>
                <a:srgbClr val="8B5D3D"/>
              </a:buClr>
              <a:buSzPct val="90000"/>
              <a:buFont typeface="Wingdings" pitchFamily="2" charset="2"/>
              <a:buChar char="§"/>
              <a:defRPr sz="2400" kern="1200">
                <a:solidFill>
                  <a:schemeClr val="tx1"/>
                </a:solidFill>
                <a:latin typeface="+mn-lt"/>
                <a:ea typeface="+mn-ea"/>
                <a:cs typeface="+mn-cs"/>
              </a:defRPr>
            </a:lvl3pPr>
            <a:lvl4pPr marL="1179513" indent="-200025" algn="l" rtl="0" eaLnBrk="1" fontAlgn="base" hangingPunct="1">
              <a:spcBef>
                <a:spcPts val="300"/>
              </a:spcBef>
              <a:spcAft>
                <a:spcPct val="0"/>
              </a:spcAft>
              <a:buClr>
                <a:srgbClr val="5C92B5"/>
              </a:buClr>
              <a:buSzPct val="80000"/>
              <a:buFont typeface="Wingdings 2" pitchFamily="18" charset="2"/>
              <a:buChar char="®"/>
              <a:defRPr sz="2200" kern="1200">
                <a:solidFill>
                  <a:schemeClr val="tx1"/>
                </a:solidFill>
                <a:latin typeface="+mn-lt"/>
                <a:ea typeface="+mn-ea"/>
                <a:cs typeface="+mn-cs"/>
              </a:defRPr>
            </a:lvl4pPr>
            <a:lvl5pPr marL="1389063" indent="-182563" algn="l" rtl="0" eaLnBrk="1" fontAlgn="base" hangingPunct="1">
              <a:spcBef>
                <a:spcPts val="300"/>
              </a:spcBef>
              <a:spcAft>
                <a:spcPct val="0"/>
              </a:spcAft>
              <a:buClr>
                <a:schemeClr val="tx2"/>
              </a:buClr>
              <a:buFont typeface="Arial" charset="0"/>
              <a:buChar char="•"/>
              <a:defRPr sz="2000" kern="1200">
                <a:solidFill>
                  <a:schemeClr val="tx1"/>
                </a:solidFill>
                <a:latin typeface="+mn-lt"/>
                <a:ea typeface="+mn-ea"/>
                <a:cs typeface="+mn-cs"/>
              </a:defRPr>
            </a:lvl5pPr>
            <a:lvl6pPr marL="1609344" indent="-182880" algn="l" rtl="0" eaLnBrk="1" latinLnBrk="0" hangingPunct="1">
              <a:spcBef>
                <a:spcPts val="300"/>
              </a:spcBef>
              <a:buClr>
                <a:schemeClr val="accent3"/>
              </a:buClr>
              <a:buFont typeface="Georgia"/>
              <a:buChar char="▫"/>
              <a:defRPr kumimoji="0" sz="1800" kern="1200">
                <a:solidFill>
                  <a:schemeClr val="accent3"/>
                </a:solidFill>
                <a:latin typeface="+mn-lt"/>
                <a:ea typeface="+mn-ea"/>
                <a:cs typeface="+mn-cs"/>
              </a:defRPr>
            </a:lvl6pPr>
            <a:lvl7pPr marL="1828800" indent="-182880" algn="l" rtl="0" eaLnBrk="1" latinLnBrk="0" hangingPunct="1">
              <a:spcBef>
                <a:spcPts val="300"/>
              </a:spcBef>
              <a:buClr>
                <a:schemeClr val="accent3"/>
              </a:buClr>
              <a:buFont typeface="Georgia"/>
              <a:buChar char="▫"/>
              <a:defRPr kumimoji="0" sz="1600" kern="1200">
                <a:solidFill>
                  <a:schemeClr val="accent3"/>
                </a:solidFill>
                <a:latin typeface="+mn-lt"/>
                <a:ea typeface="+mn-ea"/>
                <a:cs typeface="+mn-cs"/>
              </a:defRPr>
            </a:lvl7pPr>
            <a:lvl8pPr marL="2029968" indent="-182880" algn="l" rtl="0" eaLnBrk="1" latinLnBrk="0" hangingPunct="1">
              <a:spcBef>
                <a:spcPts val="300"/>
              </a:spcBef>
              <a:buClr>
                <a:schemeClr val="accent3"/>
              </a:buClr>
              <a:buFont typeface="Georgia"/>
              <a:buChar char="◦"/>
              <a:defRPr kumimoji="0" sz="1500" kern="1200">
                <a:solidFill>
                  <a:schemeClr val="accent3"/>
                </a:solidFill>
                <a:latin typeface="+mn-lt"/>
                <a:ea typeface="+mn-ea"/>
                <a:cs typeface="+mn-cs"/>
              </a:defRPr>
            </a:lvl8pPr>
            <a:lvl9pPr marL="2240280" indent="-182880" algn="l" rtl="0" eaLnBrk="1" latinLnBrk="0" hangingPunct="1">
              <a:spcBef>
                <a:spcPts val="300"/>
              </a:spcBef>
              <a:buClr>
                <a:schemeClr val="accent3"/>
              </a:buClr>
              <a:buFont typeface="Georgia"/>
              <a:buChar char="◦"/>
              <a:defRPr kumimoji="0" sz="1400" kern="1200" baseline="0">
                <a:solidFill>
                  <a:schemeClr val="accent3"/>
                </a:solidFill>
                <a:latin typeface="+mn-lt"/>
                <a:ea typeface="+mn-ea"/>
                <a:cs typeface="+mn-cs"/>
              </a:defRPr>
            </a:lvl9pPr>
          </a:lstStyle>
          <a:p>
            <a:pPr marL="109537" indent="0">
              <a:spcBef>
                <a:spcPts val="1200"/>
              </a:spcBef>
              <a:buClr>
                <a:srgbClr val="C00000"/>
              </a:buClr>
              <a:buNone/>
            </a:pPr>
            <a:r>
              <a:rPr lang="en-US" altLang="en-US" sz="2400" b="1" dirty="0" smtClean="0">
                <a:solidFill>
                  <a:srgbClr val="C00000"/>
                </a:solidFill>
                <a:latin typeface="Arial Narrow" panose="020B0606020202030204" pitchFamily="34" charset="0"/>
                <a:cs typeface="Arial" panose="020B0604020202020204" pitchFamily="34" charset="0"/>
              </a:rPr>
              <a:t>How do we assist these rural communities with no acute healthcare within 35 miles?</a:t>
            </a:r>
          </a:p>
          <a:p>
            <a:pPr marL="566737" indent="-457200">
              <a:spcBef>
                <a:spcPts val="1200"/>
              </a:spcBef>
              <a:buClr>
                <a:srgbClr val="C00000"/>
              </a:buClr>
              <a:buFont typeface="+mj-lt"/>
              <a:buAutoNum type="arabicParenR"/>
            </a:pPr>
            <a:r>
              <a:rPr lang="en-US" altLang="en-US" sz="2400" dirty="0" smtClean="0">
                <a:latin typeface="Arial Narrow" panose="020B0606020202030204" pitchFamily="34" charset="0"/>
                <a:cs typeface="Arial" panose="020B0604020202020204" pitchFamily="34" charset="0"/>
              </a:rPr>
              <a:t>Freestanding Emergency Room</a:t>
            </a:r>
          </a:p>
          <a:p>
            <a:pPr marL="566737" indent="-457200">
              <a:spcBef>
                <a:spcPts val="1200"/>
              </a:spcBef>
              <a:buClr>
                <a:srgbClr val="C00000"/>
              </a:buClr>
              <a:buFont typeface="+mj-lt"/>
              <a:buAutoNum type="arabicParenR"/>
            </a:pPr>
            <a:r>
              <a:rPr lang="en-US" altLang="en-US" sz="2400" dirty="0" smtClean="0">
                <a:latin typeface="Arial Narrow" panose="020B0606020202030204" pitchFamily="34" charset="0"/>
                <a:cs typeface="Arial" panose="020B0604020202020204" pitchFamily="34" charset="0"/>
              </a:rPr>
              <a:t>Micro-Hospital</a:t>
            </a:r>
          </a:p>
        </p:txBody>
      </p:sp>
      <p:pic>
        <p:nvPicPr>
          <p:cNvPr id="20" name="Picture 19"/>
          <p:cNvPicPr>
            <a:picLocks noChangeAspect="1"/>
          </p:cNvPicPr>
          <p:nvPr/>
        </p:nvPicPr>
        <p:blipFill>
          <a:blip r:embed="rId3"/>
          <a:stretch>
            <a:fillRect/>
          </a:stretch>
        </p:blipFill>
        <p:spPr>
          <a:xfrm>
            <a:off x="4492477" y="345796"/>
            <a:ext cx="4815225" cy="3096343"/>
          </a:xfrm>
          <a:prstGeom prst="rect">
            <a:avLst/>
          </a:prstGeom>
        </p:spPr>
      </p:pic>
      <p:sp>
        <p:nvSpPr>
          <p:cNvPr id="10" name="Content Placeholder 3"/>
          <p:cNvSpPr txBox="1">
            <a:spLocks/>
          </p:cNvSpPr>
          <p:nvPr/>
        </p:nvSpPr>
        <p:spPr bwMode="auto">
          <a:xfrm>
            <a:off x="476250" y="3522381"/>
            <a:ext cx="8058150" cy="34290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noAutofit/>
          </a:bodyPr>
          <a:lstStyle>
            <a:lvl1pPr marL="365125" indent="-255588" algn="l" rtl="0" eaLnBrk="1" fontAlgn="base" hangingPunct="1">
              <a:spcBef>
                <a:spcPts val="300"/>
              </a:spcBef>
              <a:spcAft>
                <a:spcPct val="0"/>
              </a:spcAft>
              <a:buClr>
                <a:srgbClr val="C2A874"/>
              </a:buClr>
              <a:buFont typeface="Georgia" pitchFamily="18" charset="0"/>
              <a:buChar char="•"/>
              <a:defRPr sz="2000" kern="1200">
                <a:solidFill>
                  <a:schemeClr val="tx1"/>
                </a:solidFill>
                <a:latin typeface="+mn-lt"/>
                <a:ea typeface="+mn-ea"/>
                <a:cs typeface="+mn-cs"/>
              </a:defRPr>
            </a:lvl1pPr>
            <a:lvl2pPr marL="657225" indent="-246063" algn="l" rtl="0" eaLnBrk="1" fontAlgn="base" hangingPunct="1">
              <a:spcBef>
                <a:spcPts val="300"/>
              </a:spcBef>
              <a:spcAft>
                <a:spcPct val="0"/>
              </a:spcAft>
              <a:buClr>
                <a:srgbClr val="C4652D"/>
              </a:buClr>
              <a:buFont typeface="Calibri" pitchFamily="34" charset="0"/>
              <a:buChar char="−"/>
              <a:defRPr sz="1900" kern="1200">
                <a:solidFill>
                  <a:schemeClr val="tx1"/>
                </a:solidFill>
                <a:latin typeface="+mn-lt"/>
                <a:ea typeface="+mn-ea"/>
                <a:cs typeface="+mn-cs"/>
              </a:defRPr>
            </a:lvl2pPr>
            <a:lvl3pPr marL="922338" indent="-219075" algn="l" rtl="0" eaLnBrk="1" fontAlgn="base" hangingPunct="1">
              <a:spcBef>
                <a:spcPts val="300"/>
              </a:spcBef>
              <a:spcAft>
                <a:spcPct val="0"/>
              </a:spcAft>
              <a:buClr>
                <a:srgbClr val="8B5D3D"/>
              </a:buClr>
              <a:buSzPct val="90000"/>
              <a:buFont typeface="Wingdings" pitchFamily="2" charset="2"/>
              <a:buChar char="§"/>
              <a:defRPr sz="1800" kern="1200">
                <a:solidFill>
                  <a:schemeClr val="tx1"/>
                </a:solidFill>
                <a:latin typeface="+mn-lt"/>
                <a:ea typeface="+mn-ea"/>
                <a:cs typeface="+mn-cs"/>
              </a:defRPr>
            </a:lvl3pPr>
            <a:lvl4pPr marL="1179513" indent="-200025" algn="l" rtl="0" eaLnBrk="1" fontAlgn="base" hangingPunct="1">
              <a:spcBef>
                <a:spcPts val="300"/>
              </a:spcBef>
              <a:spcAft>
                <a:spcPct val="0"/>
              </a:spcAft>
              <a:buClr>
                <a:srgbClr val="5C92B5"/>
              </a:buClr>
              <a:buSzPct val="80000"/>
              <a:buFont typeface="Wingdings 2" pitchFamily="18" charset="2"/>
              <a:buChar char="®"/>
              <a:defRPr sz="1800" kern="1200">
                <a:solidFill>
                  <a:schemeClr val="tx1"/>
                </a:solidFill>
                <a:latin typeface="+mn-lt"/>
                <a:ea typeface="+mn-ea"/>
                <a:cs typeface="+mn-cs"/>
              </a:defRPr>
            </a:lvl4pPr>
            <a:lvl5pPr marL="1389063" indent="-182563" algn="l" rtl="0" eaLnBrk="1" fontAlgn="base" hangingPunct="1">
              <a:spcBef>
                <a:spcPts val="300"/>
              </a:spcBef>
              <a:spcAft>
                <a:spcPct val="0"/>
              </a:spcAft>
              <a:buClr>
                <a:schemeClr val="tx2"/>
              </a:buClr>
              <a:buFont typeface="Arial" charset="0"/>
              <a:buChar char="•"/>
              <a:defRPr sz="1800" kern="1200">
                <a:solidFill>
                  <a:schemeClr val="tx1"/>
                </a:solidFill>
                <a:latin typeface="+mn-lt"/>
                <a:ea typeface="+mn-ea"/>
                <a:cs typeface="+mn-cs"/>
              </a:defRPr>
            </a:lvl5pPr>
            <a:lvl6pPr marL="1609344" indent="-182880" algn="l" rtl="0" eaLnBrk="1" latinLnBrk="0" hangingPunct="1">
              <a:spcBef>
                <a:spcPts val="300"/>
              </a:spcBef>
              <a:buClr>
                <a:schemeClr val="accent3"/>
              </a:buClr>
              <a:buFont typeface="Georgia"/>
              <a:buChar char="▫"/>
              <a:defRPr kumimoji="0" sz="1800" kern="1200">
                <a:solidFill>
                  <a:schemeClr val="accent3"/>
                </a:solidFill>
                <a:latin typeface="+mn-lt"/>
                <a:ea typeface="+mn-ea"/>
                <a:cs typeface="+mn-cs"/>
              </a:defRPr>
            </a:lvl6pPr>
            <a:lvl7pPr marL="1828800" indent="-182880" algn="l" rtl="0" eaLnBrk="1" latinLnBrk="0" hangingPunct="1">
              <a:spcBef>
                <a:spcPts val="300"/>
              </a:spcBef>
              <a:buClr>
                <a:schemeClr val="accent3"/>
              </a:buClr>
              <a:buFont typeface="Georgia"/>
              <a:buChar char="▫"/>
              <a:defRPr kumimoji="0" sz="1600" kern="1200">
                <a:solidFill>
                  <a:schemeClr val="accent3"/>
                </a:solidFill>
                <a:latin typeface="+mn-lt"/>
                <a:ea typeface="+mn-ea"/>
                <a:cs typeface="+mn-cs"/>
              </a:defRPr>
            </a:lvl7pPr>
            <a:lvl8pPr marL="2029968" indent="-182880" algn="l" rtl="0" eaLnBrk="1" latinLnBrk="0" hangingPunct="1">
              <a:spcBef>
                <a:spcPts val="300"/>
              </a:spcBef>
              <a:buClr>
                <a:schemeClr val="accent3"/>
              </a:buClr>
              <a:buFont typeface="Georgia"/>
              <a:buChar char="◦"/>
              <a:defRPr kumimoji="0" sz="1500" kern="1200">
                <a:solidFill>
                  <a:schemeClr val="accent3"/>
                </a:solidFill>
                <a:latin typeface="+mn-lt"/>
                <a:ea typeface="+mn-ea"/>
                <a:cs typeface="+mn-cs"/>
              </a:defRPr>
            </a:lvl8pPr>
            <a:lvl9pPr marL="2240280" indent="-182880" algn="l" rtl="0" eaLnBrk="1" latinLnBrk="0" hangingPunct="1">
              <a:spcBef>
                <a:spcPts val="300"/>
              </a:spcBef>
              <a:buClr>
                <a:schemeClr val="accent3"/>
              </a:buClr>
              <a:buFont typeface="Georgia"/>
              <a:buChar char="◦"/>
              <a:defRPr kumimoji="0" sz="1400" kern="1200" baseline="0">
                <a:solidFill>
                  <a:schemeClr val="accent3"/>
                </a:solidFill>
                <a:latin typeface="+mn-lt"/>
                <a:ea typeface="+mn-ea"/>
                <a:cs typeface="+mn-cs"/>
              </a:defRPr>
            </a:lvl9pPr>
          </a:lstStyle>
          <a:p>
            <a:pPr marL="517525" indent="-407988">
              <a:spcBef>
                <a:spcPts val="900"/>
              </a:spcBef>
              <a:buClr>
                <a:srgbClr val="C00000"/>
              </a:buClr>
              <a:buFont typeface="Wingdings" panose="05000000000000000000" pitchFamily="2" charset="2"/>
              <a:buChar char="Ø"/>
            </a:pPr>
            <a:r>
              <a:rPr lang="en-US" sz="1900" dirty="0" smtClean="0">
                <a:latin typeface="Arial Narrow" panose="020B0606020202030204" pitchFamily="34" charset="0"/>
              </a:rPr>
              <a:t>Piedmont initially took the direction of a Freestanding ER first and foremost because the previous hospital’s inpatient census at the time of closing was only two (2); and, </a:t>
            </a:r>
          </a:p>
          <a:p>
            <a:pPr marL="517525" indent="-407988">
              <a:spcBef>
                <a:spcPts val="900"/>
              </a:spcBef>
              <a:buClr>
                <a:srgbClr val="C00000"/>
              </a:buClr>
              <a:buFont typeface="Wingdings" panose="05000000000000000000" pitchFamily="2" charset="2"/>
              <a:buChar char="Ø"/>
            </a:pPr>
            <a:r>
              <a:rPr lang="en-US" sz="1900" dirty="0" smtClean="0">
                <a:latin typeface="Arial Narrow" panose="020B0606020202030204" pitchFamily="34" charset="0"/>
              </a:rPr>
              <a:t>Mountainside was already providing inpatient care to 54% of Gilmer County, according to GHA data.</a:t>
            </a:r>
          </a:p>
          <a:p>
            <a:pPr marL="517525" indent="-407988">
              <a:spcBef>
                <a:spcPts val="900"/>
              </a:spcBef>
              <a:buClr>
                <a:srgbClr val="C00000"/>
              </a:buClr>
              <a:buFont typeface="Wingdings" panose="05000000000000000000" pitchFamily="2" charset="2"/>
              <a:buChar char="Ø"/>
            </a:pPr>
            <a:r>
              <a:rPr lang="en-US" sz="1900" dirty="0">
                <a:solidFill>
                  <a:srgbClr val="CC0000"/>
                </a:solidFill>
                <a:latin typeface="Arial Narrow" panose="020B0606020202030204" pitchFamily="34" charset="0"/>
              </a:rPr>
              <a:t>In less than 2 months from opening, the ER was able to save a 25-year old man who arrived with a STEMI.  The patient coded upon arrival and the ER team worked on him for 1 ½ hours before he was stable enough to be transported by helicopter to Piedmont Atlanta.  In 3 weeks, the patient walked out of Piedmont Atlanta alive and well.</a:t>
            </a:r>
          </a:p>
          <a:p>
            <a:pPr marL="517525" indent="-407988">
              <a:spcBef>
                <a:spcPts val="900"/>
              </a:spcBef>
              <a:buClr>
                <a:srgbClr val="C00000"/>
              </a:buClr>
              <a:buFont typeface="Wingdings" panose="05000000000000000000" pitchFamily="2" charset="2"/>
              <a:buChar char="Ø"/>
            </a:pPr>
            <a:endParaRPr lang="en-US" dirty="0" smtClean="0">
              <a:latin typeface="Arial Narrow" panose="020B0606020202030204" pitchFamily="34" charset="0"/>
            </a:endParaRPr>
          </a:p>
        </p:txBody>
      </p:sp>
    </p:spTree>
    <p:extLst>
      <p:ext uri="{BB962C8B-B14F-4D97-AF65-F5344CB8AC3E}">
        <p14:creationId xmlns:p14="http://schemas.microsoft.com/office/powerpoint/2010/main" val="2232630015"/>
      </p:ext>
    </p:extLst>
  </p:cSld>
  <p:clrMapOvr>
    <a:masterClrMapping/>
  </p:clrMapOvr>
  <p:transition spd="slow">
    <p:wipe dir="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8" name="Straight Connector 87"/>
          <p:cNvCxnSpPr/>
          <p:nvPr/>
        </p:nvCxnSpPr>
        <p:spPr>
          <a:xfrm>
            <a:off x="8413416" y="3444240"/>
            <a:ext cx="0" cy="822960"/>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86" name="Straight Connector 85"/>
          <p:cNvCxnSpPr/>
          <p:nvPr/>
        </p:nvCxnSpPr>
        <p:spPr>
          <a:xfrm>
            <a:off x="7960619" y="3644063"/>
            <a:ext cx="0" cy="1463040"/>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84" name="Straight Connector 83"/>
          <p:cNvCxnSpPr/>
          <p:nvPr/>
        </p:nvCxnSpPr>
        <p:spPr>
          <a:xfrm>
            <a:off x="7594350" y="3474720"/>
            <a:ext cx="0" cy="640080"/>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82" name="Straight Connector 81"/>
          <p:cNvCxnSpPr/>
          <p:nvPr/>
        </p:nvCxnSpPr>
        <p:spPr>
          <a:xfrm>
            <a:off x="7086600" y="3748032"/>
            <a:ext cx="0" cy="1828800"/>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69" name="Straight Connector 68"/>
          <p:cNvCxnSpPr/>
          <p:nvPr/>
        </p:nvCxnSpPr>
        <p:spPr>
          <a:xfrm>
            <a:off x="5363210" y="3581400"/>
            <a:ext cx="0" cy="54864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64" name="Left Bracket 63"/>
          <p:cNvSpPr/>
          <p:nvPr/>
        </p:nvSpPr>
        <p:spPr>
          <a:xfrm rot="5400000">
            <a:off x="6118388" y="1193300"/>
            <a:ext cx="457200" cy="4160520"/>
          </a:xfrm>
          <a:prstGeom prst="leftBracket">
            <a:avLst/>
          </a:prstGeom>
          <a:ln w="28575"/>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cxnSp>
        <p:nvCxnSpPr>
          <p:cNvPr id="62" name="Straight Connector 61"/>
          <p:cNvCxnSpPr/>
          <p:nvPr/>
        </p:nvCxnSpPr>
        <p:spPr>
          <a:xfrm>
            <a:off x="5851176" y="3936250"/>
            <a:ext cx="0" cy="1645920"/>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53" name="Straight Connector 52"/>
          <p:cNvCxnSpPr/>
          <p:nvPr/>
        </p:nvCxnSpPr>
        <p:spPr>
          <a:xfrm>
            <a:off x="4724400" y="3743040"/>
            <a:ext cx="0" cy="365760"/>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51" name="Straight Connector 50"/>
          <p:cNvCxnSpPr/>
          <p:nvPr/>
        </p:nvCxnSpPr>
        <p:spPr>
          <a:xfrm>
            <a:off x="6281944" y="3727800"/>
            <a:ext cx="0" cy="381000"/>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46" name="Straight Connector 45"/>
          <p:cNvCxnSpPr/>
          <p:nvPr/>
        </p:nvCxnSpPr>
        <p:spPr>
          <a:xfrm>
            <a:off x="4262644" y="3880200"/>
            <a:ext cx="0" cy="1554480"/>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41" name="Straight Connector 40"/>
          <p:cNvCxnSpPr/>
          <p:nvPr/>
        </p:nvCxnSpPr>
        <p:spPr>
          <a:xfrm>
            <a:off x="3653044" y="3727800"/>
            <a:ext cx="0" cy="457200"/>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a:off x="533400" y="3804000"/>
            <a:ext cx="0" cy="38100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32" name="Title 4"/>
          <p:cNvSpPr>
            <a:spLocks noGrp="1"/>
          </p:cNvSpPr>
          <p:nvPr>
            <p:ph type="title"/>
          </p:nvPr>
        </p:nvSpPr>
        <p:spPr/>
        <p:txBody>
          <a:bodyPr/>
          <a:lstStyle/>
          <a:p>
            <a:r>
              <a:rPr lang="en-US" i="1" dirty="0" smtClean="0"/>
              <a:t>Piedmont Mountainside Hospital</a:t>
            </a:r>
            <a:endParaRPr lang="en-US" b="1" i="1" dirty="0"/>
          </a:p>
        </p:txBody>
      </p:sp>
      <p:sp>
        <p:nvSpPr>
          <p:cNvPr id="3" name="Content Placeholder 2"/>
          <p:cNvSpPr>
            <a:spLocks noGrp="1"/>
          </p:cNvSpPr>
          <p:nvPr>
            <p:ph sz="half" idx="1"/>
          </p:nvPr>
        </p:nvSpPr>
        <p:spPr>
          <a:xfrm>
            <a:off x="133674" y="914400"/>
            <a:ext cx="2241912" cy="1854950"/>
          </a:xfrm>
        </p:spPr>
        <p:txBody>
          <a:bodyPr>
            <a:normAutofit/>
          </a:bodyPr>
          <a:lstStyle/>
          <a:p>
            <a:pPr marL="403225" lvl="1" indent="-228600">
              <a:spcBef>
                <a:spcPts val="600"/>
              </a:spcBef>
              <a:buClr>
                <a:srgbClr val="C00000"/>
              </a:buClr>
              <a:buSzPct val="90000"/>
              <a:buFont typeface="Wingdings" panose="05000000000000000000" pitchFamily="2" charset="2"/>
              <a:buChar char="Ø"/>
            </a:pPr>
            <a:r>
              <a:rPr lang="en-US" sz="1300" dirty="0" smtClean="0">
                <a:latin typeface="Arial" panose="020B0604020202020204" pitchFamily="34" charset="0"/>
                <a:cs typeface="Arial" panose="020B0604020202020204" pitchFamily="34" charset="0"/>
              </a:rPr>
              <a:t>Since </a:t>
            </a:r>
            <a:r>
              <a:rPr lang="en-US" sz="1300" dirty="0">
                <a:latin typeface="Arial" panose="020B0604020202020204" pitchFamily="34" charset="0"/>
                <a:cs typeface="Arial" panose="020B0604020202020204" pitchFamily="34" charset="0"/>
              </a:rPr>
              <a:t>this freestanding ER is the first of its kind in Georgia, each and every governing body had to conduct their own due diligence.</a:t>
            </a:r>
          </a:p>
          <a:p>
            <a:pPr marL="457200" lvl="1" indent="-228600">
              <a:spcBef>
                <a:spcPts val="600"/>
              </a:spcBef>
              <a:buClr>
                <a:srgbClr val="C00000"/>
              </a:buClr>
              <a:buSzPct val="90000"/>
              <a:buFont typeface="+mj-lt"/>
              <a:buAutoNum type="arabicParenR"/>
            </a:pPr>
            <a:endParaRPr lang="en-US" sz="1400" i="1" dirty="0" smtClean="0">
              <a:latin typeface="Arial" panose="020B0604020202020204" pitchFamily="34" charset="0"/>
              <a:cs typeface="Arial" panose="020B0604020202020204" pitchFamily="34" charset="0"/>
            </a:endParaRPr>
          </a:p>
        </p:txBody>
      </p:sp>
      <p:sp>
        <p:nvSpPr>
          <p:cNvPr id="59" name="Slide Number Placeholder 3"/>
          <p:cNvSpPr>
            <a:spLocks noGrp="1"/>
          </p:cNvSpPr>
          <p:nvPr>
            <p:ph type="sldNum" sz="quarter" idx="14"/>
          </p:nvPr>
        </p:nvSpPr>
        <p:spPr>
          <a:xfrm>
            <a:off x="7467599" y="6492875"/>
            <a:ext cx="527109" cy="212725"/>
          </a:xfrm>
        </p:spPr>
        <p:txBody>
          <a:bodyPr/>
          <a:lstStyle/>
          <a:p>
            <a:fld id="{29ADC2D9-D2B1-428F-9FD0-6BB9814F8759}" type="slidenum">
              <a:rPr lang="en-US" smtClean="0"/>
              <a:pPr/>
              <a:t>14</a:t>
            </a:fld>
            <a:endParaRPr lang="en-US" dirty="0"/>
          </a:p>
        </p:txBody>
      </p:sp>
      <p:sp>
        <p:nvSpPr>
          <p:cNvPr id="11" name="TextBox 10"/>
          <p:cNvSpPr txBox="1"/>
          <p:nvPr/>
        </p:nvSpPr>
        <p:spPr>
          <a:xfrm>
            <a:off x="151129" y="419079"/>
            <a:ext cx="5943600" cy="461665"/>
          </a:xfrm>
          <a:prstGeom prst="rect">
            <a:avLst/>
          </a:prstGeom>
          <a:noFill/>
        </p:spPr>
        <p:txBody>
          <a:bodyPr wrap="square" rtlCol="0">
            <a:spAutoFit/>
          </a:bodyPr>
          <a:lstStyle/>
          <a:p>
            <a:r>
              <a:rPr lang="en-US" sz="2400" b="1" i="1" dirty="0" smtClean="0">
                <a:solidFill>
                  <a:schemeClr val="accent1"/>
                </a:solidFill>
                <a:effectLst>
                  <a:innerShdw blurRad="63500" dist="50800" dir="13500000">
                    <a:prstClr val="black">
                      <a:alpha val="50000"/>
                    </a:prstClr>
                  </a:innerShdw>
                </a:effectLst>
                <a:latin typeface="Arial Narrow" panose="020B0606020202030204" pitchFamily="34" charset="0"/>
              </a:rPr>
              <a:t>Emergency Services in Ellijay</a:t>
            </a:r>
            <a:endParaRPr lang="en-US" sz="2400" b="1" dirty="0">
              <a:solidFill>
                <a:schemeClr val="accent1"/>
              </a:solidFill>
              <a:effectLst>
                <a:innerShdw blurRad="63500" dist="50800" dir="13500000">
                  <a:prstClr val="black">
                    <a:alpha val="50000"/>
                  </a:prstClr>
                </a:innerShdw>
              </a:effectLst>
              <a:latin typeface="Arial Narrow" panose="020B0606020202030204" pitchFamily="34" charset="0"/>
            </a:endParaRPr>
          </a:p>
        </p:txBody>
      </p:sp>
      <p:sp>
        <p:nvSpPr>
          <p:cNvPr id="19" name="Content Placeholder 2"/>
          <p:cNvSpPr>
            <a:spLocks noGrp="1"/>
          </p:cNvSpPr>
          <p:nvPr>
            <p:ph sz="half" idx="1"/>
          </p:nvPr>
        </p:nvSpPr>
        <p:spPr>
          <a:xfrm>
            <a:off x="2441700" y="625234"/>
            <a:ext cx="4943889" cy="2895600"/>
          </a:xfrm>
        </p:spPr>
        <p:txBody>
          <a:bodyPr>
            <a:normAutofit/>
          </a:bodyPr>
          <a:lstStyle/>
          <a:p>
            <a:pPr marL="228600" lvl="1" indent="0">
              <a:spcBef>
                <a:spcPts val="600"/>
              </a:spcBef>
              <a:buClr>
                <a:srgbClr val="C00000"/>
              </a:buClr>
              <a:buSzPct val="90000"/>
              <a:buNone/>
            </a:pPr>
            <a:endParaRPr lang="en-US" sz="1200" dirty="0" smtClean="0">
              <a:latin typeface="Arial" panose="020B0604020202020204" pitchFamily="34" charset="0"/>
              <a:cs typeface="Arial" panose="020B0604020202020204" pitchFamily="34" charset="0"/>
            </a:endParaRPr>
          </a:p>
          <a:p>
            <a:pPr marL="514350" lvl="1" indent="-160338">
              <a:spcBef>
                <a:spcPts val="600"/>
              </a:spcBef>
              <a:buClr>
                <a:srgbClr val="C00000"/>
              </a:buClr>
            </a:pPr>
            <a:r>
              <a:rPr lang="en-US" sz="1200" dirty="0" smtClean="0">
                <a:latin typeface="Arial" panose="020B0604020202020204" pitchFamily="34" charset="0"/>
                <a:cs typeface="Arial" panose="020B0604020202020204" pitchFamily="34" charset="0"/>
              </a:rPr>
              <a:t>State Fire Marshall - approved</a:t>
            </a:r>
          </a:p>
          <a:p>
            <a:pPr marL="514350" lvl="1" indent="-160338">
              <a:spcBef>
                <a:spcPts val="600"/>
              </a:spcBef>
              <a:buClr>
                <a:srgbClr val="C00000"/>
              </a:buClr>
            </a:pPr>
            <a:r>
              <a:rPr lang="en-US" sz="1200" dirty="0" smtClean="0">
                <a:latin typeface="Arial" panose="020B0604020202020204" pitchFamily="34" charset="0"/>
                <a:cs typeface="Arial" panose="020B0604020202020204" pitchFamily="34" charset="0"/>
              </a:rPr>
              <a:t>State Architect – approved</a:t>
            </a:r>
          </a:p>
          <a:p>
            <a:pPr marL="514350" lvl="1" indent="-160338">
              <a:spcBef>
                <a:spcPts val="600"/>
              </a:spcBef>
              <a:buClr>
                <a:srgbClr val="C00000"/>
              </a:buClr>
            </a:pPr>
            <a:r>
              <a:rPr lang="en-US" sz="1200" dirty="0" smtClean="0">
                <a:latin typeface="Arial" panose="020B0604020202020204" pitchFamily="34" charset="0"/>
                <a:cs typeface="Arial" panose="020B0604020202020204" pitchFamily="34" charset="0"/>
              </a:rPr>
              <a:t>Certificate of Occupancy - received</a:t>
            </a:r>
          </a:p>
          <a:p>
            <a:pPr marL="514350" lvl="1" indent="-160338">
              <a:spcBef>
                <a:spcPts val="600"/>
              </a:spcBef>
              <a:buClr>
                <a:srgbClr val="C00000"/>
              </a:buClr>
            </a:pPr>
            <a:r>
              <a:rPr lang="en-US" sz="1200" dirty="0" smtClean="0">
                <a:latin typeface="Arial" panose="020B0604020202020204" pitchFamily="34" charset="0"/>
                <a:cs typeface="Arial" panose="020B0604020202020204" pitchFamily="34" charset="0"/>
              </a:rPr>
              <a:t>State Board of Pharmacy and DEA - approved</a:t>
            </a:r>
          </a:p>
          <a:p>
            <a:pPr marL="514350" lvl="1" indent="-160338">
              <a:spcBef>
                <a:spcPts val="600"/>
              </a:spcBef>
              <a:buClr>
                <a:srgbClr val="C00000"/>
              </a:buClr>
            </a:pPr>
            <a:r>
              <a:rPr lang="en-US" sz="1200" dirty="0" smtClean="0">
                <a:latin typeface="Arial" panose="020B0604020202020204" pitchFamily="34" charset="0"/>
                <a:cs typeface="Arial" panose="020B0604020202020204" pitchFamily="34" charset="0"/>
              </a:rPr>
              <a:t>State Lab Inspection – approved</a:t>
            </a:r>
          </a:p>
          <a:p>
            <a:pPr marL="514350" lvl="1" indent="-160338">
              <a:spcBef>
                <a:spcPts val="600"/>
              </a:spcBef>
              <a:buClr>
                <a:srgbClr val="C00000"/>
              </a:buClr>
            </a:pPr>
            <a:r>
              <a:rPr lang="en-US" sz="1200" dirty="0" smtClean="0">
                <a:latin typeface="Arial" panose="020B0604020202020204" pitchFamily="34" charset="0"/>
                <a:cs typeface="Arial" panose="020B0604020202020204" pitchFamily="34" charset="0"/>
              </a:rPr>
              <a:t>Cahaba/Centers for Medicare &amp; Medicaid </a:t>
            </a:r>
            <a:r>
              <a:rPr lang="en-US" sz="1200" dirty="0" err="1" smtClean="0">
                <a:latin typeface="Arial" panose="020B0604020202020204" pitchFamily="34" charset="0"/>
                <a:cs typeface="Arial" panose="020B0604020202020204" pitchFamily="34" charset="0"/>
              </a:rPr>
              <a:t>Serv</a:t>
            </a:r>
            <a:r>
              <a:rPr lang="en-US" sz="1200" dirty="0" smtClean="0">
                <a:latin typeface="Arial" panose="020B0604020202020204" pitchFamily="34" charset="0"/>
                <a:cs typeface="Arial" panose="020B0604020202020204" pitchFamily="34" charset="0"/>
              </a:rPr>
              <a:t> – approved</a:t>
            </a:r>
          </a:p>
          <a:p>
            <a:pPr marL="514350" lvl="1" indent="-160338">
              <a:spcBef>
                <a:spcPts val="600"/>
              </a:spcBef>
              <a:buClr>
                <a:srgbClr val="C00000"/>
              </a:buClr>
            </a:pPr>
            <a:r>
              <a:rPr lang="en-US" sz="1200" dirty="0" smtClean="0">
                <a:latin typeface="Arial" panose="020B0604020202020204" pitchFamily="34" charset="0"/>
                <a:cs typeface="Arial" panose="020B0604020202020204" pitchFamily="34" charset="0"/>
              </a:rPr>
              <a:t>State Licensure Division – approved</a:t>
            </a:r>
            <a:endParaRPr lang="en-US" sz="1200" dirty="0">
              <a:latin typeface="Arial" panose="020B0604020202020204" pitchFamily="34" charset="0"/>
              <a:cs typeface="Arial" panose="020B0604020202020204" pitchFamily="34" charset="0"/>
            </a:endParaRPr>
          </a:p>
        </p:txBody>
      </p:sp>
      <p:grpSp>
        <p:nvGrpSpPr>
          <p:cNvPr id="20" name="Group 19"/>
          <p:cNvGrpSpPr/>
          <p:nvPr/>
        </p:nvGrpSpPr>
        <p:grpSpPr>
          <a:xfrm>
            <a:off x="2754354" y="954631"/>
            <a:ext cx="284123" cy="1774487"/>
            <a:chOff x="457200" y="1676400"/>
            <a:chExt cx="284123" cy="1774487"/>
          </a:xfrm>
        </p:grpSpPr>
        <p:pic>
          <p:nvPicPr>
            <p:cNvPr id="21" name="Picture 20"/>
            <p:cNvPicPr>
              <a:picLocks noChangeAspect="1"/>
            </p:cNvPicPr>
            <p:nvPr/>
          </p:nvPicPr>
          <p:blipFill>
            <a:blip r:embed="rId3"/>
            <a:stretch>
              <a:fillRect/>
            </a:stretch>
          </p:blipFill>
          <p:spPr>
            <a:xfrm>
              <a:off x="457200" y="1676400"/>
              <a:ext cx="274456" cy="219783"/>
            </a:xfrm>
            <a:prstGeom prst="rect">
              <a:avLst/>
            </a:prstGeom>
          </p:spPr>
        </p:pic>
        <p:pic>
          <p:nvPicPr>
            <p:cNvPr id="22" name="Picture 21"/>
            <p:cNvPicPr>
              <a:picLocks noChangeAspect="1"/>
            </p:cNvPicPr>
            <p:nvPr/>
          </p:nvPicPr>
          <p:blipFill>
            <a:blip r:embed="rId3"/>
            <a:stretch>
              <a:fillRect/>
            </a:stretch>
          </p:blipFill>
          <p:spPr>
            <a:xfrm>
              <a:off x="466867" y="1914906"/>
              <a:ext cx="274456" cy="219783"/>
            </a:xfrm>
            <a:prstGeom prst="rect">
              <a:avLst/>
            </a:prstGeom>
          </p:spPr>
        </p:pic>
        <p:pic>
          <p:nvPicPr>
            <p:cNvPr id="23" name="Picture 22"/>
            <p:cNvPicPr>
              <a:picLocks noChangeAspect="1"/>
            </p:cNvPicPr>
            <p:nvPr/>
          </p:nvPicPr>
          <p:blipFill>
            <a:blip r:embed="rId3"/>
            <a:stretch>
              <a:fillRect/>
            </a:stretch>
          </p:blipFill>
          <p:spPr>
            <a:xfrm>
              <a:off x="461312" y="2177004"/>
              <a:ext cx="274456" cy="219783"/>
            </a:xfrm>
            <a:prstGeom prst="rect">
              <a:avLst/>
            </a:prstGeom>
          </p:spPr>
        </p:pic>
        <p:pic>
          <p:nvPicPr>
            <p:cNvPr id="24" name="Picture 23"/>
            <p:cNvPicPr>
              <a:picLocks noChangeAspect="1"/>
            </p:cNvPicPr>
            <p:nvPr/>
          </p:nvPicPr>
          <p:blipFill>
            <a:blip r:embed="rId3"/>
            <a:stretch>
              <a:fillRect/>
            </a:stretch>
          </p:blipFill>
          <p:spPr>
            <a:xfrm>
              <a:off x="457200" y="2425699"/>
              <a:ext cx="274456" cy="219783"/>
            </a:xfrm>
            <a:prstGeom prst="rect">
              <a:avLst/>
            </a:prstGeom>
          </p:spPr>
        </p:pic>
        <p:pic>
          <p:nvPicPr>
            <p:cNvPr id="25" name="Picture 24"/>
            <p:cNvPicPr>
              <a:picLocks noChangeAspect="1"/>
            </p:cNvPicPr>
            <p:nvPr/>
          </p:nvPicPr>
          <p:blipFill>
            <a:blip r:embed="rId3"/>
            <a:stretch>
              <a:fillRect/>
            </a:stretch>
          </p:blipFill>
          <p:spPr>
            <a:xfrm>
              <a:off x="466867" y="2982409"/>
              <a:ext cx="274456" cy="219783"/>
            </a:xfrm>
            <a:prstGeom prst="rect">
              <a:avLst/>
            </a:prstGeom>
          </p:spPr>
        </p:pic>
        <p:pic>
          <p:nvPicPr>
            <p:cNvPr id="26" name="Picture 25"/>
            <p:cNvPicPr>
              <a:picLocks noChangeAspect="1"/>
            </p:cNvPicPr>
            <p:nvPr/>
          </p:nvPicPr>
          <p:blipFill>
            <a:blip r:embed="rId3"/>
            <a:stretch>
              <a:fillRect/>
            </a:stretch>
          </p:blipFill>
          <p:spPr>
            <a:xfrm>
              <a:off x="457200" y="2692399"/>
              <a:ext cx="274456" cy="219783"/>
            </a:xfrm>
            <a:prstGeom prst="rect">
              <a:avLst/>
            </a:prstGeom>
          </p:spPr>
        </p:pic>
        <p:pic>
          <p:nvPicPr>
            <p:cNvPr id="27" name="Picture 26"/>
            <p:cNvPicPr>
              <a:picLocks noChangeAspect="1"/>
            </p:cNvPicPr>
            <p:nvPr/>
          </p:nvPicPr>
          <p:blipFill>
            <a:blip r:embed="rId3"/>
            <a:stretch>
              <a:fillRect/>
            </a:stretch>
          </p:blipFill>
          <p:spPr>
            <a:xfrm>
              <a:off x="466867" y="3231104"/>
              <a:ext cx="274456" cy="219783"/>
            </a:xfrm>
            <a:prstGeom prst="rect">
              <a:avLst/>
            </a:prstGeom>
          </p:spPr>
        </p:pic>
      </p:grpSp>
      <p:sp>
        <p:nvSpPr>
          <p:cNvPr id="17" name="Right Arrow 16"/>
          <p:cNvSpPr/>
          <p:nvPr/>
        </p:nvSpPr>
        <p:spPr>
          <a:xfrm>
            <a:off x="0" y="3048000"/>
            <a:ext cx="9144000" cy="1213200"/>
          </a:xfrm>
          <a:prstGeom prst="rightArrow">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grpSp>
        <p:nvGrpSpPr>
          <p:cNvPr id="18" name="Group 17"/>
          <p:cNvGrpSpPr/>
          <p:nvPr/>
        </p:nvGrpSpPr>
        <p:grpSpPr>
          <a:xfrm>
            <a:off x="304800" y="3351300"/>
            <a:ext cx="526293" cy="606600"/>
            <a:chOff x="345455" y="311437"/>
            <a:chExt cx="526293" cy="606600"/>
          </a:xfrm>
        </p:grpSpPr>
        <p:sp>
          <p:nvSpPr>
            <p:cNvPr id="28" name="Rectangle 27"/>
            <p:cNvSpPr/>
            <p:nvPr/>
          </p:nvSpPr>
          <p:spPr>
            <a:xfrm>
              <a:off x="345455" y="311437"/>
              <a:ext cx="526293" cy="606600"/>
            </a:xfrm>
            <a:prstGeom prst="rect">
              <a:avLst/>
            </a:pr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sp>
        <p:sp>
          <p:nvSpPr>
            <p:cNvPr id="29" name="TextBox 28"/>
            <p:cNvSpPr txBox="1"/>
            <p:nvPr/>
          </p:nvSpPr>
          <p:spPr>
            <a:xfrm>
              <a:off x="345455" y="311437"/>
              <a:ext cx="526293" cy="606600"/>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0" tIns="121920" rIns="0" bIns="121920" numCol="1" spcCol="1270" anchor="ctr" anchorCtr="0">
              <a:noAutofit/>
            </a:bodyPr>
            <a:lstStyle/>
            <a:p>
              <a:pPr lvl="0" algn="ctr" defTabSz="533400">
                <a:lnSpc>
                  <a:spcPct val="90000"/>
                </a:lnSpc>
                <a:spcBef>
                  <a:spcPct val="0"/>
                </a:spcBef>
                <a:spcAft>
                  <a:spcPct val="35000"/>
                </a:spcAft>
              </a:pPr>
              <a:r>
                <a:rPr lang="en-US" sz="1100" b="1" kern="1200" dirty="0" smtClean="0">
                  <a:solidFill>
                    <a:schemeClr val="bg1"/>
                  </a:solidFill>
                </a:rPr>
                <a:t>May 23, 2016</a:t>
              </a:r>
              <a:endParaRPr lang="en-US" sz="1100" b="1" kern="1200" dirty="0">
                <a:solidFill>
                  <a:schemeClr val="bg1"/>
                </a:solidFill>
              </a:endParaRPr>
            </a:p>
          </p:txBody>
        </p:sp>
      </p:grpSp>
      <p:grpSp>
        <p:nvGrpSpPr>
          <p:cNvPr id="30" name="Group 29"/>
          <p:cNvGrpSpPr/>
          <p:nvPr/>
        </p:nvGrpSpPr>
        <p:grpSpPr>
          <a:xfrm>
            <a:off x="8167889" y="3323364"/>
            <a:ext cx="526293" cy="606600"/>
            <a:chOff x="8312906" y="306300"/>
            <a:chExt cx="526293" cy="606600"/>
          </a:xfrm>
        </p:grpSpPr>
        <p:sp>
          <p:nvSpPr>
            <p:cNvPr id="31" name="Rectangle 30"/>
            <p:cNvSpPr/>
            <p:nvPr/>
          </p:nvSpPr>
          <p:spPr>
            <a:xfrm>
              <a:off x="8312906" y="306300"/>
              <a:ext cx="526293" cy="606600"/>
            </a:xfrm>
            <a:prstGeom prst="rect">
              <a:avLst/>
            </a:pr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sp>
        <p:sp>
          <p:nvSpPr>
            <p:cNvPr id="33" name="TextBox 32"/>
            <p:cNvSpPr txBox="1"/>
            <p:nvPr/>
          </p:nvSpPr>
          <p:spPr>
            <a:xfrm>
              <a:off x="8312906" y="306300"/>
              <a:ext cx="526293" cy="606600"/>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0" tIns="121920" rIns="0" bIns="121920" numCol="1" spcCol="1270" anchor="ctr" anchorCtr="0">
              <a:noAutofit/>
            </a:bodyPr>
            <a:lstStyle/>
            <a:p>
              <a:pPr lvl="0" algn="ctr" defTabSz="533400">
                <a:lnSpc>
                  <a:spcPct val="90000"/>
                </a:lnSpc>
                <a:spcBef>
                  <a:spcPct val="0"/>
                </a:spcBef>
                <a:spcAft>
                  <a:spcPct val="35000"/>
                </a:spcAft>
              </a:pPr>
              <a:r>
                <a:rPr lang="en-US" sz="1200" b="1" kern="1200" dirty="0" smtClean="0">
                  <a:solidFill>
                    <a:schemeClr val="bg1"/>
                  </a:solidFill>
                </a:rPr>
                <a:t>Apr 3, 2017</a:t>
              </a:r>
              <a:endParaRPr lang="en-US" sz="1200" b="1" kern="1200" dirty="0">
                <a:solidFill>
                  <a:schemeClr val="bg1"/>
                </a:solidFill>
              </a:endParaRPr>
            </a:p>
          </p:txBody>
        </p:sp>
      </p:grpSp>
      <p:grpSp>
        <p:nvGrpSpPr>
          <p:cNvPr id="34" name="Group 33"/>
          <p:cNvGrpSpPr/>
          <p:nvPr/>
        </p:nvGrpSpPr>
        <p:grpSpPr>
          <a:xfrm>
            <a:off x="3972906" y="3350889"/>
            <a:ext cx="526293" cy="606600"/>
            <a:chOff x="3260489" y="306300"/>
            <a:chExt cx="526293" cy="606600"/>
          </a:xfrm>
        </p:grpSpPr>
        <p:sp>
          <p:nvSpPr>
            <p:cNvPr id="35" name="Rectangle 34"/>
            <p:cNvSpPr/>
            <p:nvPr/>
          </p:nvSpPr>
          <p:spPr>
            <a:xfrm>
              <a:off x="3260489" y="306300"/>
              <a:ext cx="526293" cy="606600"/>
            </a:xfrm>
            <a:prstGeom prst="rect">
              <a:avLst/>
            </a:pr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sp>
        <p:sp>
          <p:nvSpPr>
            <p:cNvPr id="36" name="TextBox 35"/>
            <p:cNvSpPr txBox="1"/>
            <p:nvPr/>
          </p:nvSpPr>
          <p:spPr>
            <a:xfrm>
              <a:off x="3260489" y="306300"/>
              <a:ext cx="526293" cy="606600"/>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0" tIns="121920" rIns="0" bIns="121920" numCol="1" spcCol="1270" anchor="ctr" anchorCtr="0">
              <a:noAutofit/>
            </a:bodyPr>
            <a:lstStyle/>
            <a:p>
              <a:pPr lvl="0" algn="ctr" defTabSz="533400">
                <a:lnSpc>
                  <a:spcPct val="90000"/>
                </a:lnSpc>
                <a:spcBef>
                  <a:spcPct val="0"/>
                </a:spcBef>
                <a:spcAft>
                  <a:spcPct val="35000"/>
                </a:spcAft>
              </a:pPr>
              <a:r>
                <a:rPr lang="en-US" sz="1100" b="1" kern="1200" dirty="0" smtClean="0">
                  <a:solidFill>
                    <a:schemeClr val="bg1"/>
                  </a:solidFill>
                </a:rPr>
                <a:t>Nov 16, 2016</a:t>
              </a:r>
              <a:endParaRPr lang="en-US" sz="1100" b="1" kern="1200" dirty="0">
                <a:solidFill>
                  <a:schemeClr val="bg1"/>
                </a:solidFill>
              </a:endParaRPr>
            </a:p>
          </p:txBody>
        </p:sp>
      </p:grpSp>
      <p:sp>
        <p:nvSpPr>
          <p:cNvPr id="2" name="Left Brace 1"/>
          <p:cNvSpPr/>
          <p:nvPr/>
        </p:nvSpPr>
        <p:spPr>
          <a:xfrm>
            <a:off x="2384554" y="876060"/>
            <a:ext cx="400772" cy="1920240"/>
          </a:xfrm>
          <a:prstGeom prst="leftBrace">
            <a:avLst>
              <a:gd name="adj1" fmla="val 79912"/>
              <a:gd name="adj2" fmla="val 50000"/>
            </a:avLst>
          </a:prstGeom>
          <a:ln w="28575"/>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 name="TextBox 4"/>
          <p:cNvSpPr txBox="1"/>
          <p:nvPr/>
        </p:nvSpPr>
        <p:spPr>
          <a:xfrm>
            <a:off x="7026078" y="656364"/>
            <a:ext cx="1818307" cy="2039020"/>
          </a:xfrm>
          <a:prstGeom prst="rect">
            <a:avLst/>
          </a:prstGeom>
          <a:noFill/>
        </p:spPr>
        <p:txBody>
          <a:bodyPr wrap="square" rtlCol="0">
            <a:spAutoFit/>
          </a:bodyPr>
          <a:lstStyle/>
          <a:p>
            <a:pPr algn="ctr"/>
            <a:r>
              <a:rPr lang="en-US" sz="1150" dirty="0" smtClean="0">
                <a:latin typeface="Arial" panose="020B0604020202020204" pitchFamily="34" charset="0"/>
                <a:cs typeface="Arial" panose="020B0604020202020204" pitchFamily="34" charset="0"/>
              </a:rPr>
              <a:t>From the time the State approved Piedmont to build a freestanding ER and appeals were fully dismissed was 20 weeks.  From the time, we could begin construction to the day we opened, after all necessary approvals, it was 21 weeks. </a:t>
            </a:r>
          </a:p>
        </p:txBody>
      </p:sp>
      <p:sp>
        <p:nvSpPr>
          <p:cNvPr id="37" name="Left Brace 36"/>
          <p:cNvSpPr/>
          <p:nvPr/>
        </p:nvSpPr>
        <p:spPr>
          <a:xfrm rot="10800000">
            <a:off x="6829804" y="877501"/>
            <a:ext cx="400772" cy="1828800"/>
          </a:xfrm>
          <a:prstGeom prst="leftBrace">
            <a:avLst>
              <a:gd name="adj1" fmla="val 79912"/>
              <a:gd name="adj2" fmla="val 50000"/>
            </a:avLst>
          </a:prstGeom>
          <a:ln w="28575"/>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3" name="TextBox 12"/>
          <p:cNvSpPr txBox="1"/>
          <p:nvPr/>
        </p:nvSpPr>
        <p:spPr>
          <a:xfrm>
            <a:off x="151129" y="4009861"/>
            <a:ext cx="1020108" cy="1554272"/>
          </a:xfrm>
          <a:prstGeom prst="rect">
            <a:avLst/>
          </a:prstGeom>
          <a:noFill/>
        </p:spPr>
        <p:txBody>
          <a:bodyPr wrap="square" rtlCol="0">
            <a:spAutoFit/>
          </a:bodyPr>
          <a:lstStyle/>
          <a:p>
            <a:pPr algn="r"/>
            <a:r>
              <a:rPr lang="en-US" sz="950" dirty="0" smtClean="0">
                <a:latin typeface="Arial" panose="020B0604020202020204" pitchFamily="34" charset="0"/>
                <a:cs typeface="Arial" panose="020B0604020202020204" pitchFamily="34" charset="0"/>
              </a:rPr>
              <a:t>Piedmont received State’s approval to move forward with the first freestanding ER in the State on May 23, 2016.</a:t>
            </a:r>
            <a:endParaRPr lang="en-US" sz="950" dirty="0">
              <a:latin typeface="Arial" panose="020B0604020202020204" pitchFamily="34" charset="0"/>
              <a:cs typeface="Arial" panose="020B0604020202020204" pitchFamily="34" charset="0"/>
            </a:endParaRPr>
          </a:p>
        </p:txBody>
      </p:sp>
      <p:grpSp>
        <p:nvGrpSpPr>
          <p:cNvPr id="38" name="Group 37"/>
          <p:cNvGrpSpPr/>
          <p:nvPr/>
        </p:nvGrpSpPr>
        <p:grpSpPr>
          <a:xfrm>
            <a:off x="3412813" y="3350889"/>
            <a:ext cx="526293" cy="606600"/>
            <a:chOff x="1997385" y="306300"/>
            <a:chExt cx="526293" cy="606600"/>
          </a:xfrm>
        </p:grpSpPr>
        <p:sp>
          <p:nvSpPr>
            <p:cNvPr id="39" name="Rectangle 38"/>
            <p:cNvSpPr/>
            <p:nvPr/>
          </p:nvSpPr>
          <p:spPr>
            <a:xfrm>
              <a:off x="1997385" y="306300"/>
              <a:ext cx="526293" cy="606600"/>
            </a:xfrm>
            <a:prstGeom prst="rect">
              <a:avLst/>
            </a:pr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sp>
        <p:sp>
          <p:nvSpPr>
            <p:cNvPr id="40" name="TextBox 39"/>
            <p:cNvSpPr txBox="1"/>
            <p:nvPr/>
          </p:nvSpPr>
          <p:spPr>
            <a:xfrm>
              <a:off x="1997385" y="306300"/>
              <a:ext cx="526293" cy="606600"/>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0" tIns="121920" rIns="0" bIns="121920" numCol="1" spcCol="1270" anchor="ctr" anchorCtr="0">
              <a:noAutofit/>
            </a:bodyPr>
            <a:lstStyle/>
            <a:p>
              <a:pPr lvl="0" algn="ctr" defTabSz="533400">
                <a:lnSpc>
                  <a:spcPct val="90000"/>
                </a:lnSpc>
                <a:spcBef>
                  <a:spcPct val="0"/>
                </a:spcBef>
                <a:spcAft>
                  <a:spcPct val="35000"/>
                </a:spcAft>
              </a:pPr>
              <a:r>
                <a:rPr lang="en-US" sz="1100" b="1" kern="1200" dirty="0" smtClean="0">
                  <a:solidFill>
                    <a:schemeClr val="bg1"/>
                  </a:solidFill>
                </a:rPr>
                <a:t>Oct 5, 2016</a:t>
              </a:r>
              <a:endParaRPr lang="en-US" sz="1100" b="1" kern="1200" dirty="0">
                <a:solidFill>
                  <a:schemeClr val="bg1"/>
                </a:solidFill>
              </a:endParaRPr>
            </a:p>
          </p:txBody>
        </p:sp>
      </p:grpSp>
      <p:sp>
        <p:nvSpPr>
          <p:cNvPr id="42" name="TextBox 41"/>
          <p:cNvSpPr txBox="1"/>
          <p:nvPr/>
        </p:nvSpPr>
        <p:spPr>
          <a:xfrm>
            <a:off x="2754354" y="4156055"/>
            <a:ext cx="1188886" cy="1261884"/>
          </a:xfrm>
          <a:prstGeom prst="rect">
            <a:avLst/>
          </a:prstGeom>
          <a:noFill/>
        </p:spPr>
        <p:txBody>
          <a:bodyPr wrap="square" rtlCol="0">
            <a:spAutoFit/>
          </a:bodyPr>
          <a:lstStyle/>
          <a:p>
            <a:pPr algn="r"/>
            <a:r>
              <a:rPr lang="en-US" sz="950" dirty="0" smtClean="0">
                <a:latin typeface="Arial" panose="020B0604020202020204" pitchFamily="34" charset="0"/>
                <a:cs typeface="Arial" panose="020B0604020202020204" pitchFamily="34" charset="0"/>
              </a:rPr>
              <a:t>After several State hearings, </a:t>
            </a:r>
            <a:r>
              <a:rPr lang="en-US" sz="950" dirty="0" err="1" smtClean="0">
                <a:latin typeface="Arial" panose="020B0604020202020204" pitchFamily="34" charset="0"/>
                <a:cs typeface="Arial" panose="020B0604020202020204" pitchFamily="34" charset="0"/>
              </a:rPr>
              <a:t>WellStar</a:t>
            </a:r>
            <a:r>
              <a:rPr lang="en-US" sz="950" dirty="0" smtClean="0">
                <a:latin typeface="Arial" panose="020B0604020202020204" pitchFamily="34" charset="0"/>
                <a:cs typeface="Arial" panose="020B0604020202020204" pitchFamily="34" charset="0"/>
              </a:rPr>
              <a:t> withdrew their appeal Oct 5. State dismissed Gilmer Co appeal Oct 18, since they were silent.</a:t>
            </a:r>
            <a:endParaRPr lang="en-US" sz="950" dirty="0">
              <a:latin typeface="Arial" panose="020B0604020202020204" pitchFamily="34" charset="0"/>
              <a:cs typeface="Arial" panose="020B0604020202020204" pitchFamily="34" charset="0"/>
            </a:endParaRPr>
          </a:p>
        </p:txBody>
      </p:sp>
      <p:grpSp>
        <p:nvGrpSpPr>
          <p:cNvPr id="43" name="Group 42"/>
          <p:cNvGrpSpPr/>
          <p:nvPr/>
        </p:nvGrpSpPr>
        <p:grpSpPr>
          <a:xfrm>
            <a:off x="4502907" y="3350889"/>
            <a:ext cx="526293" cy="606600"/>
            <a:chOff x="3260489" y="306300"/>
            <a:chExt cx="526293" cy="606600"/>
          </a:xfrm>
        </p:grpSpPr>
        <p:sp>
          <p:nvSpPr>
            <p:cNvPr id="44" name="Rectangle 43"/>
            <p:cNvSpPr/>
            <p:nvPr/>
          </p:nvSpPr>
          <p:spPr>
            <a:xfrm>
              <a:off x="3260489" y="306300"/>
              <a:ext cx="526293" cy="606600"/>
            </a:xfrm>
            <a:prstGeom prst="rect">
              <a:avLst/>
            </a:pr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sp>
        <p:sp>
          <p:nvSpPr>
            <p:cNvPr id="45" name="TextBox 44"/>
            <p:cNvSpPr txBox="1"/>
            <p:nvPr/>
          </p:nvSpPr>
          <p:spPr>
            <a:xfrm>
              <a:off x="3260489" y="306300"/>
              <a:ext cx="526293" cy="606600"/>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0" tIns="121920" rIns="0" bIns="121920" numCol="1" spcCol="1270" anchor="ctr" anchorCtr="0">
              <a:noAutofit/>
            </a:bodyPr>
            <a:lstStyle/>
            <a:p>
              <a:pPr lvl="0" algn="ctr" defTabSz="533400">
                <a:lnSpc>
                  <a:spcPct val="90000"/>
                </a:lnSpc>
                <a:spcBef>
                  <a:spcPct val="0"/>
                </a:spcBef>
                <a:spcAft>
                  <a:spcPct val="35000"/>
                </a:spcAft>
              </a:pPr>
              <a:r>
                <a:rPr lang="en-US" sz="1100" b="1" kern="1200" dirty="0" smtClean="0">
                  <a:solidFill>
                    <a:schemeClr val="bg1"/>
                  </a:solidFill>
                </a:rPr>
                <a:t>Nov 21, 2016</a:t>
              </a:r>
              <a:endParaRPr lang="en-US" sz="1100" b="1" kern="1200" dirty="0">
                <a:solidFill>
                  <a:schemeClr val="bg1"/>
                </a:solidFill>
              </a:endParaRPr>
            </a:p>
          </p:txBody>
        </p:sp>
      </p:grpSp>
      <p:sp>
        <p:nvSpPr>
          <p:cNvPr id="47" name="TextBox 46"/>
          <p:cNvSpPr txBox="1"/>
          <p:nvPr/>
        </p:nvSpPr>
        <p:spPr>
          <a:xfrm>
            <a:off x="3122929" y="5405830"/>
            <a:ext cx="1290324" cy="1261884"/>
          </a:xfrm>
          <a:prstGeom prst="rect">
            <a:avLst/>
          </a:prstGeom>
          <a:noFill/>
        </p:spPr>
        <p:txBody>
          <a:bodyPr wrap="square" rtlCol="0">
            <a:spAutoFit/>
          </a:bodyPr>
          <a:lstStyle/>
          <a:p>
            <a:pPr algn="r"/>
            <a:r>
              <a:rPr lang="en-US" sz="950" dirty="0" smtClean="0">
                <a:latin typeface="Arial" panose="020B0604020202020204" pitchFamily="34" charset="0"/>
                <a:cs typeface="Arial" panose="020B0604020202020204" pitchFamily="34" charset="0"/>
              </a:rPr>
              <a:t>State Architect finally released decision Nov 16 for Piedmont to begin construction on ER. Decision was delayed due to Gilmer Co appeal.</a:t>
            </a:r>
            <a:endParaRPr lang="en-US" sz="950" dirty="0">
              <a:latin typeface="Arial" panose="020B0604020202020204" pitchFamily="34" charset="0"/>
              <a:cs typeface="Arial" panose="020B0604020202020204" pitchFamily="34" charset="0"/>
            </a:endParaRPr>
          </a:p>
        </p:txBody>
      </p:sp>
      <p:grpSp>
        <p:nvGrpSpPr>
          <p:cNvPr id="48" name="Group 47"/>
          <p:cNvGrpSpPr/>
          <p:nvPr/>
        </p:nvGrpSpPr>
        <p:grpSpPr>
          <a:xfrm>
            <a:off x="6047057" y="3323364"/>
            <a:ext cx="526293" cy="606600"/>
            <a:chOff x="3260489" y="306300"/>
            <a:chExt cx="526293" cy="606600"/>
          </a:xfrm>
        </p:grpSpPr>
        <p:sp>
          <p:nvSpPr>
            <p:cNvPr id="49" name="Rectangle 48"/>
            <p:cNvSpPr/>
            <p:nvPr/>
          </p:nvSpPr>
          <p:spPr>
            <a:xfrm>
              <a:off x="3260489" y="306300"/>
              <a:ext cx="526293" cy="606600"/>
            </a:xfrm>
            <a:prstGeom prst="rect">
              <a:avLst/>
            </a:pr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sp>
        <p:sp>
          <p:nvSpPr>
            <p:cNvPr id="50" name="TextBox 49"/>
            <p:cNvSpPr txBox="1"/>
            <p:nvPr/>
          </p:nvSpPr>
          <p:spPr>
            <a:xfrm>
              <a:off x="3260489" y="306300"/>
              <a:ext cx="526293" cy="606600"/>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0" tIns="121920" rIns="0" bIns="121920" numCol="1" spcCol="1270" anchor="ctr" anchorCtr="0">
              <a:noAutofit/>
            </a:bodyPr>
            <a:lstStyle/>
            <a:p>
              <a:pPr lvl="0" algn="ctr" defTabSz="533400">
                <a:lnSpc>
                  <a:spcPct val="90000"/>
                </a:lnSpc>
                <a:spcBef>
                  <a:spcPct val="0"/>
                </a:spcBef>
                <a:spcAft>
                  <a:spcPct val="35000"/>
                </a:spcAft>
              </a:pPr>
              <a:r>
                <a:rPr lang="en-US" sz="1100" b="1" dirty="0" smtClean="0">
                  <a:solidFill>
                    <a:schemeClr val="bg1"/>
                  </a:solidFill>
                </a:rPr>
                <a:t>Jan 18</a:t>
              </a:r>
              <a:r>
                <a:rPr lang="en-US" sz="1100" b="1" kern="1200" dirty="0" smtClean="0">
                  <a:solidFill>
                    <a:schemeClr val="bg1"/>
                  </a:solidFill>
                </a:rPr>
                <a:t>, 2017</a:t>
              </a:r>
              <a:endParaRPr lang="en-US" sz="1100" b="1" kern="1200" dirty="0">
                <a:solidFill>
                  <a:schemeClr val="bg1"/>
                </a:solidFill>
              </a:endParaRPr>
            </a:p>
          </p:txBody>
        </p:sp>
      </p:grpSp>
      <p:sp>
        <p:nvSpPr>
          <p:cNvPr id="52" name="TextBox 51"/>
          <p:cNvSpPr txBox="1"/>
          <p:nvPr/>
        </p:nvSpPr>
        <p:spPr>
          <a:xfrm>
            <a:off x="5942941" y="4072594"/>
            <a:ext cx="1162004" cy="1892826"/>
          </a:xfrm>
          <a:prstGeom prst="rect">
            <a:avLst/>
          </a:prstGeom>
          <a:noFill/>
        </p:spPr>
        <p:txBody>
          <a:bodyPr wrap="square" rtlCol="0">
            <a:spAutoFit/>
          </a:bodyPr>
          <a:lstStyle/>
          <a:p>
            <a:pPr algn="ctr"/>
            <a:r>
              <a:rPr lang="en-US" sz="950" dirty="0" smtClean="0">
                <a:latin typeface="Arial" panose="020B0604020202020204" pitchFamily="34" charset="0"/>
                <a:cs typeface="Arial" panose="020B0604020202020204" pitchFamily="34" charset="0"/>
              </a:rPr>
              <a:t>Cahaba/CMS finally approves NGMC’s voluntary termination. Piedmont filed their paperwork the next day. </a:t>
            </a:r>
          </a:p>
          <a:p>
            <a:pPr algn="ctr"/>
            <a:endParaRPr lang="en-US" sz="300" dirty="0" smtClean="0">
              <a:latin typeface="Arial" panose="020B0604020202020204" pitchFamily="34" charset="0"/>
              <a:cs typeface="Arial" panose="020B0604020202020204" pitchFamily="34" charset="0"/>
            </a:endParaRPr>
          </a:p>
          <a:p>
            <a:pPr algn="ctr"/>
            <a:r>
              <a:rPr lang="en-US" sz="950" dirty="0" smtClean="0">
                <a:latin typeface="Arial" panose="020B0604020202020204" pitchFamily="34" charset="0"/>
                <a:cs typeface="Arial" panose="020B0604020202020204" pitchFamily="34" charset="0"/>
              </a:rPr>
              <a:t>State Board of Pharmacy approves pharmacy for services.</a:t>
            </a:r>
            <a:endParaRPr lang="en-US" sz="950" dirty="0">
              <a:latin typeface="Arial" panose="020B0604020202020204" pitchFamily="34" charset="0"/>
              <a:cs typeface="Arial" panose="020B0604020202020204" pitchFamily="34" charset="0"/>
            </a:endParaRPr>
          </a:p>
        </p:txBody>
      </p:sp>
      <p:sp>
        <p:nvSpPr>
          <p:cNvPr id="54" name="TextBox 53"/>
          <p:cNvSpPr txBox="1"/>
          <p:nvPr/>
        </p:nvSpPr>
        <p:spPr>
          <a:xfrm>
            <a:off x="4215777" y="4068783"/>
            <a:ext cx="968684" cy="1700466"/>
          </a:xfrm>
          <a:prstGeom prst="rect">
            <a:avLst/>
          </a:prstGeom>
          <a:noFill/>
        </p:spPr>
        <p:txBody>
          <a:bodyPr wrap="square" rtlCol="0">
            <a:spAutoFit/>
          </a:bodyPr>
          <a:lstStyle/>
          <a:p>
            <a:pPr algn="r"/>
            <a:r>
              <a:rPr lang="en-US" sz="950" dirty="0" smtClean="0">
                <a:latin typeface="Arial" panose="020B0604020202020204" pitchFamily="34" charset="0"/>
                <a:cs typeface="Arial" panose="020B0604020202020204" pitchFamily="34" charset="0"/>
              </a:rPr>
              <a:t>On Nov 1, Piedmont </a:t>
            </a:r>
            <a:r>
              <a:rPr lang="en-US" sz="950" dirty="0">
                <a:latin typeface="Arial" panose="020B0604020202020204" pitchFamily="34" charset="0"/>
                <a:cs typeface="Arial" panose="020B0604020202020204" pitchFamily="34" charset="0"/>
              </a:rPr>
              <a:t>learned that NGMC had not submitted voluntary termination to </a:t>
            </a:r>
            <a:r>
              <a:rPr lang="en-US" sz="950" dirty="0" smtClean="0">
                <a:latin typeface="Arial" panose="020B0604020202020204" pitchFamily="34" charset="0"/>
                <a:cs typeface="Arial" panose="020B0604020202020204" pitchFamily="34" charset="0"/>
              </a:rPr>
              <a:t>Cahaba/CMS. NGMC’s filing was received Nov 21.</a:t>
            </a:r>
            <a:endParaRPr lang="en-US" sz="950" dirty="0">
              <a:latin typeface="Arial" panose="020B0604020202020204" pitchFamily="34" charset="0"/>
              <a:cs typeface="Arial" panose="020B0604020202020204" pitchFamily="34" charset="0"/>
            </a:endParaRPr>
          </a:p>
        </p:txBody>
      </p:sp>
      <p:sp>
        <p:nvSpPr>
          <p:cNvPr id="15" name="Left Bracket 14"/>
          <p:cNvSpPr/>
          <p:nvPr/>
        </p:nvSpPr>
        <p:spPr>
          <a:xfrm rot="5400000">
            <a:off x="5502070" y="2482526"/>
            <a:ext cx="90579" cy="1554480"/>
          </a:xfrm>
          <a:prstGeom prst="leftBracket">
            <a:avLst/>
          </a:prstGeom>
          <a:ln w="28575"/>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6" name="Left Bracket 55"/>
          <p:cNvSpPr/>
          <p:nvPr/>
        </p:nvSpPr>
        <p:spPr>
          <a:xfrm rot="5400000">
            <a:off x="2057830" y="1720620"/>
            <a:ext cx="90579" cy="3108960"/>
          </a:xfrm>
          <a:prstGeom prst="leftBracket">
            <a:avLst/>
          </a:prstGeom>
          <a:ln w="28575"/>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7" name="Rounded Rectangle 56"/>
          <p:cNvSpPr/>
          <p:nvPr/>
        </p:nvSpPr>
        <p:spPr>
          <a:xfrm>
            <a:off x="1676400" y="3139534"/>
            <a:ext cx="914400" cy="180856"/>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b="1" dirty="0" smtClean="0">
                <a:latin typeface="Arial" panose="020B0604020202020204" pitchFamily="34" charset="0"/>
                <a:cs typeface="Arial" panose="020B0604020202020204" pitchFamily="34" charset="0"/>
              </a:rPr>
              <a:t>20 weeks</a:t>
            </a:r>
            <a:endParaRPr lang="en-US" sz="1100" b="1" dirty="0">
              <a:latin typeface="Arial" panose="020B0604020202020204" pitchFamily="34" charset="0"/>
              <a:cs typeface="Arial" panose="020B0604020202020204" pitchFamily="34" charset="0"/>
            </a:endParaRPr>
          </a:p>
        </p:txBody>
      </p:sp>
      <p:grpSp>
        <p:nvGrpSpPr>
          <p:cNvPr id="58" name="Group 57"/>
          <p:cNvGrpSpPr/>
          <p:nvPr/>
        </p:nvGrpSpPr>
        <p:grpSpPr>
          <a:xfrm>
            <a:off x="5588029" y="3328199"/>
            <a:ext cx="526293" cy="606600"/>
            <a:chOff x="3260489" y="306300"/>
            <a:chExt cx="526293" cy="606600"/>
          </a:xfrm>
        </p:grpSpPr>
        <p:sp>
          <p:nvSpPr>
            <p:cNvPr id="60" name="Rectangle 59"/>
            <p:cNvSpPr/>
            <p:nvPr/>
          </p:nvSpPr>
          <p:spPr>
            <a:xfrm>
              <a:off x="3260489" y="306300"/>
              <a:ext cx="526293" cy="606600"/>
            </a:xfrm>
            <a:prstGeom prst="rect">
              <a:avLst/>
            </a:pr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sp>
        <p:sp>
          <p:nvSpPr>
            <p:cNvPr id="61" name="TextBox 60"/>
            <p:cNvSpPr txBox="1"/>
            <p:nvPr/>
          </p:nvSpPr>
          <p:spPr>
            <a:xfrm>
              <a:off x="3260489" y="306300"/>
              <a:ext cx="526293" cy="606600"/>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0" tIns="121920" rIns="0" bIns="121920" numCol="1" spcCol="1270" anchor="ctr" anchorCtr="0">
              <a:noAutofit/>
            </a:bodyPr>
            <a:lstStyle/>
            <a:p>
              <a:pPr lvl="0" algn="ctr" defTabSz="533400">
                <a:lnSpc>
                  <a:spcPct val="90000"/>
                </a:lnSpc>
                <a:spcBef>
                  <a:spcPct val="0"/>
                </a:spcBef>
                <a:spcAft>
                  <a:spcPct val="35000"/>
                </a:spcAft>
              </a:pPr>
              <a:r>
                <a:rPr lang="en-US" sz="1100" b="1" dirty="0" smtClean="0">
                  <a:solidFill>
                    <a:schemeClr val="bg1"/>
                  </a:solidFill>
                </a:rPr>
                <a:t>Jan 9</a:t>
              </a:r>
              <a:r>
                <a:rPr lang="en-US" sz="1100" b="1" kern="1200" dirty="0" smtClean="0">
                  <a:solidFill>
                    <a:schemeClr val="bg1"/>
                  </a:solidFill>
                </a:rPr>
                <a:t>, 2017</a:t>
              </a:r>
              <a:endParaRPr lang="en-US" sz="1100" b="1" kern="1200" dirty="0">
                <a:solidFill>
                  <a:schemeClr val="bg1"/>
                </a:solidFill>
              </a:endParaRPr>
            </a:p>
          </p:txBody>
        </p:sp>
      </p:grpSp>
      <p:sp>
        <p:nvSpPr>
          <p:cNvPr id="63" name="TextBox 62"/>
          <p:cNvSpPr txBox="1"/>
          <p:nvPr/>
        </p:nvSpPr>
        <p:spPr>
          <a:xfrm>
            <a:off x="4924285" y="5583621"/>
            <a:ext cx="1270588" cy="1115690"/>
          </a:xfrm>
          <a:prstGeom prst="rect">
            <a:avLst/>
          </a:prstGeom>
          <a:noFill/>
        </p:spPr>
        <p:txBody>
          <a:bodyPr wrap="square" rtlCol="0">
            <a:spAutoFit/>
          </a:bodyPr>
          <a:lstStyle/>
          <a:p>
            <a:pPr algn="r"/>
            <a:r>
              <a:rPr lang="en-US" sz="950" dirty="0" smtClean="0">
                <a:latin typeface="Arial" panose="020B0604020202020204" pitchFamily="34" charset="0"/>
                <a:cs typeface="Arial" panose="020B0604020202020204" pitchFamily="34" charset="0"/>
              </a:rPr>
              <a:t>Construction was completed on Freestanding ER in 9 weeks. State Fire Marshall &amp; Architect approved Jan 5. CO issued Jan 6.</a:t>
            </a:r>
            <a:endParaRPr lang="en-US" sz="950" dirty="0">
              <a:latin typeface="Arial" panose="020B0604020202020204" pitchFamily="34" charset="0"/>
              <a:cs typeface="Arial" panose="020B0604020202020204" pitchFamily="34" charset="0"/>
            </a:endParaRPr>
          </a:p>
        </p:txBody>
      </p:sp>
      <p:sp>
        <p:nvSpPr>
          <p:cNvPr id="16" name="Rounded Rectangle 15"/>
          <p:cNvSpPr/>
          <p:nvPr/>
        </p:nvSpPr>
        <p:spPr>
          <a:xfrm>
            <a:off x="4960106" y="3124048"/>
            <a:ext cx="762000" cy="180856"/>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b="1" dirty="0" smtClean="0">
                <a:latin typeface="Arial" panose="020B0604020202020204" pitchFamily="34" charset="0"/>
                <a:cs typeface="Arial" panose="020B0604020202020204" pitchFamily="34" charset="0"/>
              </a:rPr>
              <a:t>8 weeks</a:t>
            </a:r>
            <a:endParaRPr lang="en-US" sz="1100" b="1" dirty="0">
              <a:latin typeface="Arial" panose="020B0604020202020204" pitchFamily="34" charset="0"/>
              <a:cs typeface="Arial" panose="020B0604020202020204" pitchFamily="34" charset="0"/>
            </a:endParaRPr>
          </a:p>
        </p:txBody>
      </p:sp>
      <p:grpSp>
        <p:nvGrpSpPr>
          <p:cNvPr id="66" name="Group 65"/>
          <p:cNvGrpSpPr/>
          <p:nvPr/>
        </p:nvGrpSpPr>
        <p:grpSpPr>
          <a:xfrm>
            <a:off x="5077960" y="3340763"/>
            <a:ext cx="526293" cy="606600"/>
            <a:chOff x="3260489" y="306300"/>
            <a:chExt cx="526293" cy="606600"/>
          </a:xfrm>
        </p:grpSpPr>
        <p:sp>
          <p:nvSpPr>
            <p:cNvPr id="67" name="Rectangle 66"/>
            <p:cNvSpPr/>
            <p:nvPr/>
          </p:nvSpPr>
          <p:spPr>
            <a:xfrm>
              <a:off x="3260489" y="306300"/>
              <a:ext cx="526293" cy="606600"/>
            </a:xfrm>
            <a:prstGeom prst="rect">
              <a:avLst/>
            </a:pr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sp>
        <p:sp>
          <p:nvSpPr>
            <p:cNvPr id="68" name="TextBox 67"/>
            <p:cNvSpPr txBox="1"/>
            <p:nvPr/>
          </p:nvSpPr>
          <p:spPr>
            <a:xfrm>
              <a:off x="3260489" y="306300"/>
              <a:ext cx="526293" cy="606600"/>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0" tIns="121920" rIns="0" bIns="121920" numCol="1" spcCol="1270" anchor="ctr" anchorCtr="0">
              <a:noAutofit/>
            </a:bodyPr>
            <a:lstStyle/>
            <a:p>
              <a:pPr lvl="0" algn="ctr" defTabSz="533400">
                <a:lnSpc>
                  <a:spcPct val="90000"/>
                </a:lnSpc>
                <a:spcBef>
                  <a:spcPct val="0"/>
                </a:spcBef>
                <a:spcAft>
                  <a:spcPct val="35000"/>
                </a:spcAft>
              </a:pPr>
              <a:r>
                <a:rPr lang="en-US" sz="1100" b="1" dirty="0" smtClean="0">
                  <a:solidFill>
                    <a:schemeClr val="bg1"/>
                  </a:solidFill>
                </a:rPr>
                <a:t>Dec 5</a:t>
              </a:r>
              <a:r>
                <a:rPr lang="en-US" sz="1100" b="1" kern="1200" dirty="0" smtClean="0">
                  <a:solidFill>
                    <a:schemeClr val="bg1"/>
                  </a:solidFill>
                </a:rPr>
                <a:t>, 2016</a:t>
              </a:r>
              <a:endParaRPr lang="en-US" sz="1100" b="1" kern="1200" dirty="0">
                <a:solidFill>
                  <a:schemeClr val="bg1"/>
                </a:solidFill>
              </a:endParaRPr>
            </a:p>
          </p:txBody>
        </p:sp>
      </p:grpSp>
      <p:sp>
        <p:nvSpPr>
          <p:cNvPr id="70" name="TextBox 69"/>
          <p:cNvSpPr txBox="1"/>
          <p:nvPr/>
        </p:nvSpPr>
        <p:spPr>
          <a:xfrm>
            <a:off x="5062797" y="4006426"/>
            <a:ext cx="734381" cy="1554272"/>
          </a:xfrm>
          <a:prstGeom prst="rect">
            <a:avLst/>
          </a:prstGeom>
          <a:noFill/>
        </p:spPr>
        <p:txBody>
          <a:bodyPr wrap="square" rtlCol="0">
            <a:spAutoFit/>
          </a:bodyPr>
          <a:lstStyle/>
          <a:p>
            <a:pPr algn="r"/>
            <a:r>
              <a:rPr lang="en-US" sz="950" dirty="0" smtClean="0">
                <a:latin typeface="Arial" panose="020B0604020202020204" pitchFamily="34" charset="0"/>
                <a:cs typeface="Arial" panose="020B0604020202020204" pitchFamily="34" charset="0"/>
              </a:rPr>
              <a:t>DEA inspects pharmacy on Dec 5 &amp; Jan 4. State Board of Pharmacy begins review.</a:t>
            </a:r>
            <a:endParaRPr lang="en-US" sz="950" dirty="0">
              <a:latin typeface="Arial" panose="020B0604020202020204" pitchFamily="34" charset="0"/>
              <a:cs typeface="Arial" panose="020B0604020202020204" pitchFamily="34" charset="0"/>
            </a:endParaRPr>
          </a:p>
        </p:txBody>
      </p:sp>
      <p:grpSp>
        <p:nvGrpSpPr>
          <p:cNvPr id="71" name="Group 70"/>
          <p:cNvGrpSpPr/>
          <p:nvPr/>
        </p:nvGrpSpPr>
        <p:grpSpPr>
          <a:xfrm>
            <a:off x="6722591" y="3328199"/>
            <a:ext cx="526293" cy="606600"/>
            <a:chOff x="3260489" y="306300"/>
            <a:chExt cx="526293" cy="606600"/>
          </a:xfrm>
        </p:grpSpPr>
        <p:sp>
          <p:nvSpPr>
            <p:cNvPr id="72" name="Rectangle 71"/>
            <p:cNvSpPr/>
            <p:nvPr/>
          </p:nvSpPr>
          <p:spPr>
            <a:xfrm>
              <a:off x="3260489" y="306300"/>
              <a:ext cx="526293" cy="606600"/>
            </a:xfrm>
            <a:prstGeom prst="rect">
              <a:avLst/>
            </a:pr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sp>
        <p:sp>
          <p:nvSpPr>
            <p:cNvPr id="73" name="TextBox 72"/>
            <p:cNvSpPr txBox="1"/>
            <p:nvPr/>
          </p:nvSpPr>
          <p:spPr>
            <a:xfrm>
              <a:off x="3260489" y="306300"/>
              <a:ext cx="526293" cy="606600"/>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0" tIns="121920" rIns="0" bIns="121920" numCol="1" spcCol="1270" anchor="ctr" anchorCtr="0">
              <a:noAutofit/>
            </a:bodyPr>
            <a:lstStyle/>
            <a:p>
              <a:pPr lvl="0" algn="ctr" defTabSz="533400">
                <a:lnSpc>
                  <a:spcPct val="90000"/>
                </a:lnSpc>
                <a:spcBef>
                  <a:spcPct val="0"/>
                </a:spcBef>
                <a:spcAft>
                  <a:spcPct val="35000"/>
                </a:spcAft>
              </a:pPr>
              <a:r>
                <a:rPr lang="en-US" sz="1100" b="1" dirty="0" smtClean="0">
                  <a:solidFill>
                    <a:schemeClr val="bg1"/>
                  </a:solidFill>
                </a:rPr>
                <a:t>Feb 16</a:t>
              </a:r>
              <a:r>
                <a:rPr lang="en-US" sz="1100" b="1" kern="1200" dirty="0" smtClean="0">
                  <a:solidFill>
                    <a:schemeClr val="bg1"/>
                  </a:solidFill>
                </a:rPr>
                <a:t>, 2017</a:t>
              </a:r>
              <a:endParaRPr lang="en-US" sz="1100" b="1" kern="1200" dirty="0">
                <a:solidFill>
                  <a:schemeClr val="bg1"/>
                </a:solidFill>
              </a:endParaRPr>
            </a:p>
          </p:txBody>
        </p:sp>
      </p:grpSp>
      <p:grpSp>
        <p:nvGrpSpPr>
          <p:cNvPr id="74" name="Group 73"/>
          <p:cNvGrpSpPr/>
          <p:nvPr/>
        </p:nvGrpSpPr>
        <p:grpSpPr>
          <a:xfrm>
            <a:off x="7258962" y="3323364"/>
            <a:ext cx="526293" cy="606600"/>
            <a:chOff x="3260489" y="306300"/>
            <a:chExt cx="526293" cy="606600"/>
          </a:xfrm>
        </p:grpSpPr>
        <p:sp>
          <p:nvSpPr>
            <p:cNvPr id="75" name="Rectangle 74"/>
            <p:cNvSpPr/>
            <p:nvPr/>
          </p:nvSpPr>
          <p:spPr>
            <a:xfrm>
              <a:off x="3260489" y="306300"/>
              <a:ext cx="526293" cy="606600"/>
            </a:xfrm>
            <a:prstGeom prst="rect">
              <a:avLst/>
            </a:pr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sp>
        <p:sp>
          <p:nvSpPr>
            <p:cNvPr id="76" name="TextBox 75"/>
            <p:cNvSpPr txBox="1"/>
            <p:nvPr/>
          </p:nvSpPr>
          <p:spPr>
            <a:xfrm>
              <a:off x="3260489" y="306300"/>
              <a:ext cx="526293" cy="606600"/>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0" tIns="121920" rIns="0" bIns="121920" numCol="1" spcCol="1270" anchor="ctr" anchorCtr="0">
              <a:noAutofit/>
            </a:bodyPr>
            <a:lstStyle/>
            <a:p>
              <a:pPr lvl="0" algn="ctr" defTabSz="533400">
                <a:lnSpc>
                  <a:spcPct val="90000"/>
                </a:lnSpc>
                <a:spcBef>
                  <a:spcPct val="0"/>
                </a:spcBef>
                <a:spcAft>
                  <a:spcPct val="35000"/>
                </a:spcAft>
              </a:pPr>
              <a:r>
                <a:rPr lang="en-US" sz="1100" b="1" dirty="0" smtClean="0">
                  <a:solidFill>
                    <a:schemeClr val="bg1"/>
                  </a:solidFill>
                </a:rPr>
                <a:t>Mar 6</a:t>
              </a:r>
              <a:r>
                <a:rPr lang="en-US" sz="1100" b="1" kern="1200" dirty="0" smtClean="0">
                  <a:solidFill>
                    <a:schemeClr val="bg1"/>
                  </a:solidFill>
                </a:rPr>
                <a:t>, 2017</a:t>
              </a:r>
              <a:endParaRPr lang="en-US" sz="1100" b="1" kern="1200" dirty="0">
                <a:solidFill>
                  <a:schemeClr val="bg1"/>
                </a:solidFill>
              </a:endParaRPr>
            </a:p>
          </p:txBody>
        </p:sp>
      </p:grpSp>
      <p:grpSp>
        <p:nvGrpSpPr>
          <p:cNvPr id="77" name="Group 76"/>
          <p:cNvGrpSpPr/>
          <p:nvPr/>
        </p:nvGrpSpPr>
        <p:grpSpPr>
          <a:xfrm>
            <a:off x="7697473" y="3319320"/>
            <a:ext cx="526293" cy="606600"/>
            <a:chOff x="3260489" y="306300"/>
            <a:chExt cx="526293" cy="606600"/>
          </a:xfrm>
        </p:grpSpPr>
        <p:sp>
          <p:nvSpPr>
            <p:cNvPr id="78" name="Rectangle 77"/>
            <p:cNvSpPr/>
            <p:nvPr/>
          </p:nvSpPr>
          <p:spPr>
            <a:xfrm>
              <a:off x="3260489" y="306300"/>
              <a:ext cx="526293" cy="606600"/>
            </a:xfrm>
            <a:prstGeom prst="rect">
              <a:avLst/>
            </a:pr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sp>
        <p:sp>
          <p:nvSpPr>
            <p:cNvPr id="79" name="TextBox 78"/>
            <p:cNvSpPr txBox="1"/>
            <p:nvPr/>
          </p:nvSpPr>
          <p:spPr>
            <a:xfrm>
              <a:off x="3260489" y="306300"/>
              <a:ext cx="526293" cy="606600"/>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0" tIns="121920" rIns="0" bIns="121920" numCol="1" spcCol="1270" anchor="ctr" anchorCtr="0">
              <a:noAutofit/>
            </a:bodyPr>
            <a:lstStyle/>
            <a:p>
              <a:pPr lvl="0" algn="ctr" defTabSz="533400">
                <a:lnSpc>
                  <a:spcPct val="90000"/>
                </a:lnSpc>
                <a:spcBef>
                  <a:spcPct val="0"/>
                </a:spcBef>
                <a:spcAft>
                  <a:spcPct val="35000"/>
                </a:spcAft>
              </a:pPr>
              <a:r>
                <a:rPr lang="en-US" sz="1100" b="1" dirty="0" smtClean="0">
                  <a:solidFill>
                    <a:schemeClr val="bg1"/>
                  </a:solidFill>
                </a:rPr>
                <a:t>Mar 27</a:t>
              </a:r>
              <a:r>
                <a:rPr lang="en-US" sz="1100" b="1" kern="1200" dirty="0" smtClean="0">
                  <a:solidFill>
                    <a:schemeClr val="bg1"/>
                  </a:solidFill>
                </a:rPr>
                <a:t>, 2017</a:t>
              </a:r>
              <a:endParaRPr lang="en-US" sz="1100" b="1" kern="1200" dirty="0">
                <a:solidFill>
                  <a:schemeClr val="bg1"/>
                </a:solidFill>
              </a:endParaRPr>
            </a:p>
          </p:txBody>
        </p:sp>
      </p:grpSp>
      <p:sp>
        <p:nvSpPr>
          <p:cNvPr id="80" name="Left Bracket 79"/>
          <p:cNvSpPr/>
          <p:nvPr/>
        </p:nvSpPr>
        <p:spPr>
          <a:xfrm rot="5400000">
            <a:off x="6919391" y="2617512"/>
            <a:ext cx="90579" cy="1280160"/>
          </a:xfrm>
          <a:prstGeom prst="leftBracket">
            <a:avLst/>
          </a:prstGeom>
          <a:ln w="28575"/>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81" name="Rounded Rectangle 80"/>
          <p:cNvSpPr/>
          <p:nvPr/>
        </p:nvSpPr>
        <p:spPr>
          <a:xfrm>
            <a:off x="6629400" y="3122026"/>
            <a:ext cx="762000" cy="180856"/>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b="1" dirty="0" smtClean="0">
                <a:latin typeface="Arial" panose="020B0604020202020204" pitchFamily="34" charset="0"/>
                <a:cs typeface="Arial" panose="020B0604020202020204" pitchFamily="34" charset="0"/>
              </a:rPr>
              <a:t>7 weeks</a:t>
            </a:r>
            <a:endParaRPr lang="en-US" sz="1100" b="1" dirty="0">
              <a:latin typeface="Arial" panose="020B0604020202020204" pitchFamily="34" charset="0"/>
              <a:cs typeface="Arial" panose="020B0604020202020204" pitchFamily="34" charset="0"/>
            </a:endParaRPr>
          </a:p>
        </p:txBody>
      </p:sp>
      <p:sp>
        <p:nvSpPr>
          <p:cNvPr id="83" name="TextBox 82"/>
          <p:cNvSpPr txBox="1"/>
          <p:nvPr/>
        </p:nvSpPr>
        <p:spPr>
          <a:xfrm>
            <a:off x="7041614" y="4086155"/>
            <a:ext cx="919005" cy="969496"/>
          </a:xfrm>
          <a:prstGeom prst="rect">
            <a:avLst/>
          </a:prstGeom>
          <a:noFill/>
        </p:spPr>
        <p:txBody>
          <a:bodyPr wrap="square" rtlCol="0">
            <a:spAutoFit/>
          </a:bodyPr>
          <a:lstStyle/>
          <a:p>
            <a:pPr algn="r"/>
            <a:r>
              <a:rPr lang="en-US" sz="950" dirty="0" smtClean="0">
                <a:latin typeface="Arial" panose="020B0604020202020204" pitchFamily="34" charset="0"/>
                <a:cs typeface="Arial" panose="020B0604020202020204" pitchFamily="34" charset="0"/>
              </a:rPr>
              <a:t>Cahaba/CMS finally approves Piedmont’s ability to bill for patients.</a:t>
            </a:r>
            <a:endParaRPr lang="en-US" sz="950" dirty="0">
              <a:latin typeface="Arial" panose="020B0604020202020204" pitchFamily="34" charset="0"/>
              <a:cs typeface="Arial" panose="020B0604020202020204" pitchFamily="34" charset="0"/>
            </a:endParaRPr>
          </a:p>
        </p:txBody>
      </p:sp>
      <p:sp>
        <p:nvSpPr>
          <p:cNvPr id="85" name="TextBox 84"/>
          <p:cNvSpPr txBox="1"/>
          <p:nvPr/>
        </p:nvSpPr>
        <p:spPr>
          <a:xfrm>
            <a:off x="6781800" y="5552024"/>
            <a:ext cx="824548" cy="969496"/>
          </a:xfrm>
          <a:prstGeom prst="rect">
            <a:avLst/>
          </a:prstGeom>
          <a:noFill/>
        </p:spPr>
        <p:txBody>
          <a:bodyPr wrap="square" rtlCol="0">
            <a:spAutoFit/>
          </a:bodyPr>
          <a:lstStyle/>
          <a:p>
            <a:pPr algn="r"/>
            <a:r>
              <a:rPr lang="en-US" sz="950" dirty="0" smtClean="0">
                <a:latin typeface="Arial" panose="020B0604020202020204" pitchFamily="34" charset="0"/>
                <a:cs typeface="Arial" panose="020B0604020202020204" pitchFamily="34" charset="0"/>
              </a:rPr>
              <a:t>State Lab Director inspected &amp; approved lab for services.</a:t>
            </a:r>
            <a:endParaRPr lang="en-US" sz="950" dirty="0">
              <a:latin typeface="Arial" panose="020B0604020202020204" pitchFamily="34" charset="0"/>
              <a:cs typeface="Arial" panose="020B0604020202020204" pitchFamily="34" charset="0"/>
            </a:endParaRPr>
          </a:p>
        </p:txBody>
      </p:sp>
      <p:sp>
        <p:nvSpPr>
          <p:cNvPr id="87" name="TextBox 86"/>
          <p:cNvSpPr txBox="1"/>
          <p:nvPr/>
        </p:nvSpPr>
        <p:spPr>
          <a:xfrm>
            <a:off x="7855180" y="4848560"/>
            <a:ext cx="1177757" cy="1408078"/>
          </a:xfrm>
          <a:prstGeom prst="rect">
            <a:avLst/>
          </a:prstGeom>
          <a:noFill/>
        </p:spPr>
        <p:txBody>
          <a:bodyPr wrap="square" rtlCol="0">
            <a:spAutoFit/>
          </a:bodyPr>
          <a:lstStyle/>
          <a:p>
            <a:pPr algn="ctr"/>
            <a:r>
              <a:rPr lang="en-US" sz="950" dirty="0" smtClean="0">
                <a:latin typeface="Arial" panose="020B0604020202020204" pitchFamily="34" charset="0"/>
                <a:cs typeface="Arial" panose="020B0604020202020204" pitchFamily="34" charset="0"/>
              </a:rPr>
              <a:t>State requested onsite licensure review, but would not visit until CMS approved Piedmont to bill.  State visited Mar 22, and approved license Mar 27. </a:t>
            </a:r>
            <a:endParaRPr lang="en-US" sz="950" dirty="0">
              <a:latin typeface="Arial" panose="020B0604020202020204" pitchFamily="34" charset="0"/>
              <a:cs typeface="Arial" panose="020B0604020202020204" pitchFamily="34" charset="0"/>
            </a:endParaRPr>
          </a:p>
        </p:txBody>
      </p:sp>
      <p:sp>
        <p:nvSpPr>
          <p:cNvPr id="89" name="TextBox 88"/>
          <p:cNvSpPr txBox="1"/>
          <p:nvPr/>
        </p:nvSpPr>
        <p:spPr>
          <a:xfrm>
            <a:off x="8049904" y="4242439"/>
            <a:ext cx="824548" cy="384721"/>
          </a:xfrm>
          <a:prstGeom prst="rect">
            <a:avLst/>
          </a:prstGeom>
          <a:noFill/>
        </p:spPr>
        <p:txBody>
          <a:bodyPr wrap="square" rtlCol="0">
            <a:spAutoFit/>
          </a:bodyPr>
          <a:lstStyle/>
          <a:p>
            <a:pPr algn="r"/>
            <a:r>
              <a:rPr lang="en-US" sz="950" dirty="0" smtClean="0">
                <a:latin typeface="Arial" panose="020B0604020202020204" pitchFamily="34" charset="0"/>
                <a:cs typeface="Arial" panose="020B0604020202020204" pitchFamily="34" charset="0"/>
              </a:rPr>
              <a:t>ER opened for patients</a:t>
            </a:r>
            <a:endParaRPr lang="en-US" sz="950" dirty="0">
              <a:latin typeface="Arial" panose="020B0604020202020204" pitchFamily="34" charset="0"/>
              <a:cs typeface="Arial" panose="020B0604020202020204" pitchFamily="34" charset="0"/>
            </a:endParaRPr>
          </a:p>
        </p:txBody>
      </p:sp>
      <p:sp>
        <p:nvSpPr>
          <p:cNvPr id="91" name="Rounded Rectangle 90"/>
          <p:cNvSpPr/>
          <p:nvPr/>
        </p:nvSpPr>
        <p:spPr>
          <a:xfrm>
            <a:off x="4648200" y="2912352"/>
            <a:ext cx="3474720" cy="180856"/>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b="1" dirty="0" smtClean="0">
                <a:latin typeface="Arial" panose="020B0604020202020204" pitchFamily="34" charset="0"/>
                <a:cs typeface="Arial" panose="020B0604020202020204" pitchFamily="34" charset="0"/>
              </a:rPr>
              <a:t>21 weeks (9 wks construction + 12 wks for approvals)</a:t>
            </a:r>
            <a:endParaRPr lang="en-US" sz="10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204748734"/>
      </p:ext>
    </p:extLst>
  </p:cSld>
  <p:clrMapOvr>
    <a:masterClrMapping/>
  </p:clrMapOvr>
  <p:transition spd="slow">
    <p:wipe dir="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3"/>
          <p:cNvSpPr txBox="1">
            <a:spLocks/>
          </p:cNvSpPr>
          <p:nvPr/>
        </p:nvSpPr>
        <p:spPr bwMode="auto">
          <a:xfrm>
            <a:off x="256674" y="2895600"/>
            <a:ext cx="8296275" cy="36576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normAutofit/>
          </a:bodyPr>
          <a:lstStyle>
            <a:lvl1pPr marL="365125" indent="-255588" algn="l" rtl="0" eaLnBrk="1" fontAlgn="base" hangingPunct="1">
              <a:spcBef>
                <a:spcPts val="300"/>
              </a:spcBef>
              <a:spcAft>
                <a:spcPct val="0"/>
              </a:spcAft>
              <a:buClr>
                <a:srgbClr val="C2A874"/>
              </a:buClr>
              <a:buFont typeface="Georgia" pitchFamily="18" charset="0"/>
              <a:buChar char="•"/>
              <a:defRPr sz="2000" kern="1200">
                <a:solidFill>
                  <a:schemeClr val="tx1"/>
                </a:solidFill>
                <a:latin typeface="+mn-lt"/>
                <a:ea typeface="+mn-ea"/>
                <a:cs typeface="+mn-cs"/>
              </a:defRPr>
            </a:lvl1pPr>
            <a:lvl2pPr marL="657225" indent="-246063" algn="l" rtl="0" eaLnBrk="1" fontAlgn="base" hangingPunct="1">
              <a:spcBef>
                <a:spcPts val="300"/>
              </a:spcBef>
              <a:spcAft>
                <a:spcPct val="0"/>
              </a:spcAft>
              <a:buClr>
                <a:srgbClr val="C4652D"/>
              </a:buClr>
              <a:buFont typeface="Calibri" pitchFamily="34" charset="0"/>
              <a:buChar char="−"/>
              <a:defRPr sz="1900" kern="1200">
                <a:solidFill>
                  <a:schemeClr val="tx1"/>
                </a:solidFill>
                <a:latin typeface="+mn-lt"/>
                <a:ea typeface="+mn-ea"/>
                <a:cs typeface="+mn-cs"/>
              </a:defRPr>
            </a:lvl2pPr>
            <a:lvl3pPr marL="922338" indent="-219075" algn="l" rtl="0" eaLnBrk="1" fontAlgn="base" hangingPunct="1">
              <a:spcBef>
                <a:spcPts val="300"/>
              </a:spcBef>
              <a:spcAft>
                <a:spcPct val="0"/>
              </a:spcAft>
              <a:buClr>
                <a:srgbClr val="8B5D3D"/>
              </a:buClr>
              <a:buSzPct val="90000"/>
              <a:buFont typeface="Wingdings" pitchFamily="2" charset="2"/>
              <a:buChar char="§"/>
              <a:defRPr sz="1800" kern="1200">
                <a:solidFill>
                  <a:schemeClr val="tx1"/>
                </a:solidFill>
                <a:latin typeface="+mn-lt"/>
                <a:ea typeface="+mn-ea"/>
                <a:cs typeface="+mn-cs"/>
              </a:defRPr>
            </a:lvl3pPr>
            <a:lvl4pPr marL="1179513" indent="-200025" algn="l" rtl="0" eaLnBrk="1" fontAlgn="base" hangingPunct="1">
              <a:spcBef>
                <a:spcPts val="300"/>
              </a:spcBef>
              <a:spcAft>
                <a:spcPct val="0"/>
              </a:spcAft>
              <a:buClr>
                <a:srgbClr val="5C92B5"/>
              </a:buClr>
              <a:buSzPct val="80000"/>
              <a:buFont typeface="Wingdings 2" pitchFamily="18" charset="2"/>
              <a:buChar char="®"/>
              <a:defRPr sz="1800" kern="1200">
                <a:solidFill>
                  <a:schemeClr val="tx1"/>
                </a:solidFill>
                <a:latin typeface="+mn-lt"/>
                <a:ea typeface="+mn-ea"/>
                <a:cs typeface="+mn-cs"/>
              </a:defRPr>
            </a:lvl4pPr>
            <a:lvl5pPr marL="1389063" indent="-182563" algn="l" rtl="0" eaLnBrk="1" fontAlgn="base" hangingPunct="1">
              <a:spcBef>
                <a:spcPts val="300"/>
              </a:spcBef>
              <a:spcAft>
                <a:spcPct val="0"/>
              </a:spcAft>
              <a:buClr>
                <a:schemeClr val="tx2"/>
              </a:buClr>
              <a:buFont typeface="Arial" charset="0"/>
              <a:buChar char="•"/>
              <a:defRPr sz="1800" kern="1200">
                <a:solidFill>
                  <a:schemeClr val="tx1"/>
                </a:solidFill>
                <a:latin typeface="+mn-lt"/>
                <a:ea typeface="+mn-ea"/>
                <a:cs typeface="+mn-cs"/>
              </a:defRPr>
            </a:lvl5pPr>
            <a:lvl6pPr marL="1609344" indent="-182880" algn="l" rtl="0" eaLnBrk="1" latinLnBrk="0" hangingPunct="1">
              <a:spcBef>
                <a:spcPts val="300"/>
              </a:spcBef>
              <a:buClr>
                <a:schemeClr val="accent3"/>
              </a:buClr>
              <a:buFont typeface="Georgia"/>
              <a:buChar char="▫"/>
              <a:defRPr kumimoji="0" sz="1800" kern="1200">
                <a:solidFill>
                  <a:schemeClr val="accent3"/>
                </a:solidFill>
                <a:latin typeface="+mn-lt"/>
                <a:ea typeface="+mn-ea"/>
                <a:cs typeface="+mn-cs"/>
              </a:defRPr>
            </a:lvl6pPr>
            <a:lvl7pPr marL="1828800" indent="-182880" algn="l" rtl="0" eaLnBrk="1" latinLnBrk="0" hangingPunct="1">
              <a:spcBef>
                <a:spcPts val="300"/>
              </a:spcBef>
              <a:buClr>
                <a:schemeClr val="accent3"/>
              </a:buClr>
              <a:buFont typeface="Georgia"/>
              <a:buChar char="▫"/>
              <a:defRPr kumimoji="0" sz="1600" kern="1200">
                <a:solidFill>
                  <a:schemeClr val="accent3"/>
                </a:solidFill>
                <a:latin typeface="+mn-lt"/>
                <a:ea typeface="+mn-ea"/>
                <a:cs typeface="+mn-cs"/>
              </a:defRPr>
            </a:lvl7pPr>
            <a:lvl8pPr marL="2029968" indent="-182880" algn="l" rtl="0" eaLnBrk="1" latinLnBrk="0" hangingPunct="1">
              <a:spcBef>
                <a:spcPts val="300"/>
              </a:spcBef>
              <a:buClr>
                <a:schemeClr val="accent3"/>
              </a:buClr>
              <a:buFont typeface="Georgia"/>
              <a:buChar char="◦"/>
              <a:defRPr kumimoji="0" sz="1500" kern="1200">
                <a:solidFill>
                  <a:schemeClr val="accent3"/>
                </a:solidFill>
                <a:latin typeface="+mn-lt"/>
                <a:ea typeface="+mn-ea"/>
                <a:cs typeface="+mn-cs"/>
              </a:defRPr>
            </a:lvl8pPr>
            <a:lvl9pPr marL="2240280" indent="-182880" algn="l" rtl="0" eaLnBrk="1" latinLnBrk="0" hangingPunct="1">
              <a:spcBef>
                <a:spcPts val="300"/>
              </a:spcBef>
              <a:buClr>
                <a:schemeClr val="accent3"/>
              </a:buClr>
              <a:buFont typeface="Georgia"/>
              <a:buChar char="◦"/>
              <a:defRPr kumimoji="0" sz="1400" kern="1200" baseline="0">
                <a:solidFill>
                  <a:schemeClr val="accent3"/>
                </a:solidFill>
                <a:latin typeface="+mn-lt"/>
                <a:ea typeface="+mn-ea"/>
                <a:cs typeface="+mn-cs"/>
              </a:defRPr>
            </a:lvl9pPr>
          </a:lstStyle>
          <a:p>
            <a:pPr marL="107950" indent="0">
              <a:spcBef>
                <a:spcPts val="600"/>
              </a:spcBef>
              <a:buClr>
                <a:srgbClr val="C00000"/>
              </a:buClr>
              <a:buNone/>
            </a:pPr>
            <a:r>
              <a:rPr lang="en-US" sz="2400" b="1" dirty="0" smtClean="0">
                <a:latin typeface="Arial Narrow" panose="020B0606020202030204" pitchFamily="34" charset="0"/>
              </a:rPr>
              <a:t>Piedmont </a:t>
            </a:r>
            <a:r>
              <a:rPr lang="en-US" sz="2400" b="1" dirty="0">
                <a:latin typeface="Arial Narrow" panose="020B0606020202030204" pitchFamily="34" charset="0"/>
              </a:rPr>
              <a:t>is at a crossroads</a:t>
            </a:r>
            <a:r>
              <a:rPr lang="en-US" sz="2400" dirty="0">
                <a:latin typeface="Arial Narrow" panose="020B0606020202030204" pitchFamily="34" charset="0"/>
              </a:rPr>
              <a:t>: </a:t>
            </a:r>
            <a:endParaRPr lang="en-US" sz="2400" dirty="0" smtClean="0">
              <a:latin typeface="Arial Narrow" panose="020B0606020202030204" pitchFamily="34" charset="0"/>
            </a:endParaRPr>
          </a:p>
          <a:p>
            <a:pPr marL="577850" lvl="1" indent="-288925">
              <a:spcBef>
                <a:spcPts val="1200"/>
              </a:spcBef>
              <a:buClr>
                <a:srgbClr val="C00000"/>
              </a:buClr>
              <a:buFont typeface="Wingdings" panose="05000000000000000000" pitchFamily="2" charset="2"/>
              <a:buChar char="Ø"/>
            </a:pPr>
            <a:r>
              <a:rPr lang="en-US" sz="2000" dirty="0" smtClean="0">
                <a:solidFill>
                  <a:srgbClr val="CC0000"/>
                </a:solidFill>
                <a:latin typeface="Arial Narrow" panose="020B0606020202030204" pitchFamily="34" charset="0"/>
              </a:rPr>
              <a:t>Current </a:t>
            </a:r>
            <a:r>
              <a:rPr lang="en-US" sz="2000" u="sng" dirty="0" smtClean="0">
                <a:solidFill>
                  <a:srgbClr val="CC0000"/>
                </a:solidFill>
                <a:latin typeface="Arial Narrow" panose="020B0606020202030204" pitchFamily="34" charset="0"/>
              </a:rPr>
              <a:t>CON regulations </a:t>
            </a:r>
            <a:r>
              <a:rPr lang="en-US" sz="2000" dirty="0" smtClean="0">
                <a:solidFill>
                  <a:srgbClr val="CC0000"/>
                </a:solidFill>
                <a:latin typeface="Arial Narrow" panose="020B0606020202030204" pitchFamily="34" charset="0"/>
              </a:rPr>
              <a:t>do not allow for operation of a hospital with less than 50 beds and </a:t>
            </a:r>
            <a:r>
              <a:rPr lang="en-US" sz="2000" u="sng" dirty="0" smtClean="0">
                <a:solidFill>
                  <a:srgbClr val="CC0000"/>
                </a:solidFill>
                <a:latin typeface="Arial Narrow" panose="020B0606020202030204" pitchFamily="34" charset="0"/>
              </a:rPr>
              <a:t>current State law</a:t>
            </a:r>
            <a:r>
              <a:rPr lang="en-US" sz="2000" dirty="0" smtClean="0">
                <a:solidFill>
                  <a:srgbClr val="CC0000"/>
                </a:solidFill>
                <a:latin typeface="Arial Narrow" panose="020B0606020202030204" pitchFamily="34" charset="0"/>
              </a:rPr>
              <a:t> does not allow bed licenses to be transferred</a:t>
            </a:r>
            <a:r>
              <a:rPr lang="en-US" sz="2000" dirty="0" smtClean="0">
                <a:latin typeface="Arial Narrow" panose="020B0606020202030204" pitchFamily="34" charset="0"/>
              </a:rPr>
              <a:t>. </a:t>
            </a:r>
            <a:r>
              <a:rPr lang="en-US" sz="2000" i="1" dirty="0" smtClean="0">
                <a:latin typeface="Arial Narrow" panose="020B0606020202030204" pitchFamily="34" charset="0"/>
              </a:rPr>
              <a:t>(State Law allows purchase of a CON but the bed license do not transfer along with it.) </a:t>
            </a:r>
          </a:p>
          <a:p>
            <a:pPr marL="577850" lvl="1" indent="-288925">
              <a:spcBef>
                <a:spcPts val="1200"/>
              </a:spcBef>
              <a:buClr>
                <a:srgbClr val="C00000"/>
              </a:buClr>
              <a:buFont typeface="Wingdings" panose="05000000000000000000" pitchFamily="2" charset="2"/>
              <a:buChar char="Ø"/>
            </a:pPr>
            <a:r>
              <a:rPr lang="en-US" sz="2000" dirty="0" smtClean="0">
                <a:solidFill>
                  <a:srgbClr val="CC0000"/>
                </a:solidFill>
                <a:latin typeface="Arial Narrow" panose="020B0606020202030204" pitchFamily="34" charset="0"/>
              </a:rPr>
              <a:t>What if there was another path that could prevent or at a minimum help small rural hospitals from closing, while still providing necessary inpatient acute care services to rural communities.</a:t>
            </a:r>
          </a:p>
        </p:txBody>
      </p:sp>
      <p:pic>
        <p:nvPicPr>
          <p:cNvPr id="10" name="Content Placeholder 9"/>
          <p:cNvPicPr>
            <a:picLocks noGrp="1" noChangeAspect="1"/>
          </p:cNvPicPr>
          <p:nvPr>
            <p:ph sz="half" idx="1"/>
          </p:nvPr>
        </p:nvPicPr>
        <p:blipFill rotWithShape="1">
          <a:blip r:embed="rId3">
            <a:extLst>
              <a:ext uri="{28A0092B-C50C-407E-A947-70E740481C1C}">
                <a14:useLocalDpi xmlns:a14="http://schemas.microsoft.com/office/drawing/2010/main" val="0"/>
              </a:ext>
            </a:extLst>
          </a:blip>
          <a:srcRect b="9622"/>
          <a:stretch/>
        </p:blipFill>
        <p:spPr>
          <a:xfrm>
            <a:off x="5976256" y="413657"/>
            <a:ext cx="3167743" cy="2862943"/>
          </a:xfrm>
        </p:spPr>
      </p:pic>
      <p:sp>
        <p:nvSpPr>
          <p:cNvPr id="32" name="Title 4"/>
          <p:cNvSpPr>
            <a:spLocks noGrp="1"/>
          </p:cNvSpPr>
          <p:nvPr>
            <p:ph type="title"/>
          </p:nvPr>
        </p:nvSpPr>
        <p:spPr/>
        <p:txBody>
          <a:bodyPr/>
          <a:lstStyle/>
          <a:p>
            <a:r>
              <a:rPr lang="en-US" i="1" dirty="0" smtClean="0"/>
              <a:t>Piedmont Mountainside Hospital</a:t>
            </a:r>
            <a:endParaRPr lang="en-US" b="1" i="1" dirty="0"/>
          </a:p>
        </p:txBody>
      </p:sp>
      <p:sp>
        <p:nvSpPr>
          <p:cNvPr id="59" name="Slide Number Placeholder 3"/>
          <p:cNvSpPr>
            <a:spLocks noGrp="1"/>
          </p:cNvSpPr>
          <p:nvPr>
            <p:ph type="sldNum" sz="quarter" idx="14"/>
          </p:nvPr>
        </p:nvSpPr>
        <p:spPr>
          <a:xfrm>
            <a:off x="7467599" y="6492875"/>
            <a:ext cx="527109" cy="212725"/>
          </a:xfrm>
        </p:spPr>
        <p:txBody>
          <a:bodyPr/>
          <a:lstStyle/>
          <a:p>
            <a:fld id="{29ADC2D9-D2B1-428F-9FD0-6BB9814F8759}" type="slidenum">
              <a:rPr lang="en-US" smtClean="0"/>
              <a:pPr/>
              <a:t>15</a:t>
            </a:fld>
            <a:endParaRPr lang="en-US" dirty="0"/>
          </a:p>
        </p:txBody>
      </p:sp>
      <p:sp>
        <p:nvSpPr>
          <p:cNvPr id="7" name="Rectangle 4"/>
          <p:cNvSpPr txBox="1">
            <a:spLocks noChangeArrowheads="1"/>
          </p:cNvSpPr>
          <p:nvPr/>
        </p:nvSpPr>
        <p:spPr bwMode="auto">
          <a:xfrm>
            <a:off x="304800" y="550168"/>
            <a:ext cx="5061857" cy="441327"/>
          </a:xfrm>
          <a:prstGeom prst="rect">
            <a:avLst/>
          </a:prstGeom>
          <a:noFill/>
        </p:spPr>
        <p:txBody>
          <a:bodyPr vert="horz" wrap="square" lIns="91440" tIns="45720" rIns="91440" bIns="45720" numCol="1" anchor="t" anchorCtr="0" compatLnSpc="1">
            <a:prstTxWarp prst="textNoShape">
              <a:avLst/>
            </a:prstTxWarp>
          </a:bodyPr>
          <a:lstStyle>
            <a:lvl1pPr marL="365125" indent="-255588" algn="l" rtl="0" eaLnBrk="1" fontAlgn="base" hangingPunct="1">
              <a:spcBef>
                <a:spcPts val="300"/>
              </a:spcBef>
              <a:spcAft>
                <a:spcPct val="0"/>
              </a:spcAft>
              <a:buClr>
                <a:srgbClr val="C2A874"/>
              </a:buClr>
              <a:buFont typeface="Georgia" pitchFamily="18" charset="0"/>
              <a:buChar char="•"/>
              <a:defRPr sz="2800" kern="1200">
                <a:solidFill>
                  <a:schemeClr val="tx1"/>
                </a:solidFill>
                <a:latin typeface="+mn-lt"/>
                <a:ea typeface="+mn-ea"/>
                <a:cs typeface="+mn-cs"/>
              </a:defRPr>
            </a:lvl1pPr>
            <a:lvl2pPr marL="657225" indent="-246063" algn="l" rtl="0" eaLnBrk="1" fontAlgn="base" hangingPunct="1">
              <a:spcBef>
                <a:spcPts val="300"/>
              </a:spcBef>
              <a:spcAft>
                <a:spcPct val="0"/>
              </a:spcAft>
              <a:buClr>
                <a:srgbClr val="C4652D"/>
              </a:buClr>
              <a:buFont typeface="Calibri" pitchFamily="34" charset="0"/>
              <a:buChar char="−"/>
              <a:defRPr sz="2600" kern="1200">
                <a:solidFill>
                  <a:schemeClr val="tx1"/>
                </a:solidFill>
                <a:latin typeface="+mn-lt"/>
                <a:ea typeface="+mn-ea"/>
                <a:cs typeface="+mn-cs"/>
              </a:defRPr>
            </a:lvl2pPr>
            <a:lvl3pPr marL="922338" indent="-219075" algn="l" rtl="0" eaLnBrk="1" fontAlgn="base" hangingPunct="1">
              <a:spcBef>
                <a:spcPts val="300"/>
              </a:spcBef>
              <a:spcAft>
                <a:spcPct val="0"/>
              </a:spcAft>
              <a:buClr>
                <a:srgbClr val="8B5D3D"/>
              </a:buClr>
              <a:buSzPct val="90000"/>
              <a:buFont typeface="Wingdings" pitchFamily="2" charset="2"/>
              <a:buChar char="§"/>
              <a:defRPr sz="2400" kern="1200">
                <a:solidFill>
                  <a:schemeClr val="tx1"/>
                </a:solidFill>
                <a:latin typeface="+mn-lt"/>
                <a:ea typeface="+mn-ea"/>
                <a:cs typeface="+mn-cs"/>
              </a:defRPr>
            </a:lvl3pPr>
            <a:lvl4pPr marL="1179513" indent="-200025" algn="l" rtl="0" eaLnBrk="1" fontAlgn="base" hangingPunct="1">
              <a:spcBef>
                <a:spcPts val="300"/>
              </a:spcBef>
              <a:spcAft>
                <a:spcPct val="0"/>
              </a:spcAft>
              <a:buClr>
                <a:srgbClr val="5C92B5"/>
              </a:buClr>
              <a:buSzPct val="80000"/>
              <a:buFont typeface="Wingdings 2" pitchFamily="18" charset="2"/>
              <a:buChar char="®"/>
              <a:defRPr sz="2200" kern="1200">
                <a:solidFill>
                  <a:schemeClr val="tx1"/>
                </a:solidFill>
                <a:latin typeface="+mn-lt"/>
                <a:ea typeface="+mn-ea"/>
                <a:cs typeface="+mn-cs"/>
              </a:defRPr>
            </a:lvl4pPr>
            <a:lvl5pPr marL="1389063" indent="-182563" algn="l" rtl="0" eaLnBrk="1" fontAlgn="base" hangingPunct="1">
              <a:spcBef>
                <a:spcPts val="300"/>
              </a:spcBef>
              <a:spcAft>
                <a:spcPct val="0"/>
              </a:spcAft>
              <a:buClr>
                <a:schemeClr val="tx2"/>
              </a:buClr>
              <a:buFont typeface="Arial" charset="0"/>
              <a:buChar char="•"/>
              <a:defRPr sz="2000" kern="1200">
                <a:solidFill>
                  <a:schemeClr val="tx1"/>
                </a:solidFill>
                <a:latin typeface="+mn-lt"/>
                <a:ea typeface="+mn-ea"/>
                <a:cs typeface="+mn-cs"/>
              </a:defRPr>
            </a:lvl5pPr>
            <a:lvl6pPr marL="1609344" indent="-182880" algn="l" rtl="0" eaLnBrk="1" latinLnBrk="0" hangingPunct="1">
              <a:spcBef>
                <a:spcPts val="300"/>
              </a:spcBef>
              <a:buClr>
                <a:schemeClr val="accent3"/>
              </a:buClr>
              <a:buFont typeface="Georgia"/>
              <a:buChar char="▫"/>
              <a:defRPr kumimoji="0" sz="1800" kern="1200">
                <a:solidFill>
                  <a:schemeClr val="accent3"/>
                </a:solidFill>
                <a:latin typeface="+mn-lt"/>
                <a:ea typeface="+mn-ea"/>
                <a:cs typeface="+mn-cs"/>
              </a:defRPr>
            </a:lvl6pPr>
            <a:lvl7pPr marL="1828800" indent="-182880" algn="l" rtl="0" eaLnBrk="1" latinLnBrk="0" hangingPunct="1">
              <a:spcBef>
                <a:spcPts val="300"/>
              </a:spcBef>
              <a:buClr>
                <a:schemeClr val="accent3"/>
              </a:buClr>
              <a:buFont typeface="Georgia"/>
              <a:buChar char="▫"/>
              <a:defRPr kumimoji="0" sz="1600" kern="1200">
                <a:solidFill>
                  <a:schemeClr val="accent3"/>
                </a:solidFill>
                <a:latin typeface="+mn-lt"/>
                <a:ea typeface="+mn-ea"/>
                <a:cs typeface="+mn-cs"/>
              </a:defRPr>
            </a:lvl7pPr>
            <a:lvl8pPr marL="2029968" indent="-182880" algn="l" rtl="0" eaLnBrk="1" latinLnBrk="0" hangingPunct="1">
              <a:spcBef>
                <a:spcPts val="300"/>
              </a:spcBef>
              <a:buClr>
                <a:schemeClr val="accent3"/>
              </a:buClr>
              <a:buFont typeface="Georgia"/>
              <a:buChar char="◦"/>
              <a:defRPr kumimoji="0" sz="1500" kern="1200">
                <a:solidFill>
                  <a:schemeClr val="accent3"/>
                </a:solidFill>
                <a:latin typeface="+mn-lt"/>
                <a:ea typeface="+mn-ea"/>
                <a:cs typeface="+mn-cs"/>
              </a:defRPr>
            </a:lvl8pPr>
            <a:lvl9pPr marL="2240280" indent="-182880" algn="l" rtl="0" eaLnBrk="1" latinLnBrk="0" hangingPunct="1">
              <a:spcBef>
                <a:spcPts val="300"/>
              </a:spcBef>
              <a:buClr>
                <a:schemeClr val="accent3"/>
              </a:buClr>
              <a:buFont typeface="Georgia"/>
              <a:buChar char="◦"/>
              <a:defRPr kumimoji="0" sz="1400" kern="1200" baseline="0">
                <a:solidFill>
                  <a:schemeClr val="accent3"/>
                </a:solidFill>
                <a:latin typeface="+mn-lt"/>
                <a:ea typeface="+mn-ea"/>
                <a:cs typeface="+mn-cs"/>
              </a:defRPr>
            </a:lvl9pPr>
          </a:lstStyle>
          <a:p>
            <a:pPr marL="109537" indent="0">
              <a:spcBef>
                <a:spcPts val="1200"/>
              </a:spcBef>
              <a:buClr>
                <a:srgbClr val="C00000"/>
              </a:buClr>
              <a:buNone/>
            </a:pPr>
            <a:r>
              <a:rPr lang="en-US" altLang="en-US" sz="2400" b="1" dirty="0" smtClean="0">
                <a:latin typeface="Arial Narrow" panose="020B0606020202030204" pitchFamily="34" charset="0"/>
                <a:cs typeface="Arial" panose="020B0604020202020204" pitchFamily="34" charset="0"/>
              </a:rPr>
              <a:t>What direction do we go from here?</a:t>
            </a:r>
          </a:p>
        </p:txBody>
      </p:sp>
      <p:sp>
        <p:nvSpPr>
          <p:cNvPr id="4" name="Content Placeholder 3"/>
          <p:cNvSpPr>
            <a:spLocks noGrp="1"/>
          </p:cNvSpPr>
          <p:nvPr>
            <p:ph sz="half" idx="2"/>
          </p:nvPr>
        </p:nvSpPr>
        <p:spPr>
          <a:xfrm>
            <a:off x="304800" y="1010545"/>
            <a:ext cx="5867399" cy="1580255"/>
          </a:xfrm>
        </p:spPr>
        <p:txBody>
          <a:bodyPr>
            <a:normAutofit/>
          </a:bodyPr>
          <a:lstStyle/>
          <a:p>
            <a:pPr>
              <a:spcBef>
                <a:spcPts val="600"/>
              </a:spcBef>
              <a:buClr>
                <a:srgbClr val="C00000"/>
              </a:buClr>
            </a:pPr>
            <a:r>
              <a:rPr lang="en-US" dirty="0" smtClean="0">
                <a:latin typeface="Arial Narrow" panose="020B0606020202030204" pitchFamily="34" charset="0"/>
              </a:rPr>
              <a:t>Piedmont, with the cooperation and assistance from </a:t>
            </a:r>
            <a:r>
              <a:rPr lang="en-US" dirty="0" err="1" smtClean="0">
                <a:latin typeface="Arial Narrow" panose="020B0606020202030204" pitchFamily="34" charset="0"/>
              </a:rPr>
              <a:t>Sunlink</a:t>
            </a:r>
            <a:r>
              <a:rPr lang="en-US" dirty="0" smtClean="0">
                <a:latin typeface="Arial Narrow" panose="020B0606020202030204" pitchFamily="34" charset="0"/>
              </a:rPr>
              <a:t>, successfully completed a state inspection, which saved the Gilmer County’s CON and prevented it from expiring on June 6</a:t>
            </a:r>
            <a:r>
              <a:rPr lang="en-US" baseline="30000" dirty="0" smtClean="0">
                <a:latin typeface="Arial Narrow" panose="020B0606020202030204" pitchFamily="34" charset="0"/>
              </a:rPr>
              <a:t>th</a:t>
            </a:r>
            <a:r>
              <a:rPr lang="en-US" dirty="0" smtClean="0">
                <a:latin typeface="Arial Narrow" panose="020B0606020202030204" pitchFamily="34" charset="0"/>
              </a:rPr>
              <a:t>, 2017</a:t>
            </a:r>
          </a:p>
        </p:txBody>
      </p:sp>
    </p:spTree>
    <p:extLst>
      <p:ext uri="{BB962C8B-B14F-4D97-AF65-F5344CB8AC3E}">
        <p14:creationId xmlns:p14="http://schemas.microsoft.com/office/powerpoint/2010/main" val="3122469690"/>
      </p:ext>
    </p:extLst>
  </p:cSld>
  <p:clrMapOvr>
    <a:masterClrMapping/>
  </p:clrMapOvr>
  <p:transition spd="med">
    <p:pull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5" presetClass="entr" presetSubtype="0"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2000"/>
                                        <p:tgtEl>
                                          <p:spTgt spid="10"/>
                                        </p:tgtEl>
                                      </p:cBhvr>
                                    </p:animEffect>
                                    <p:anim calcmode="lin" valueType="num">
                                      <p:cBhvr>
                                        <p:cTn id="8" dur="2000" fill="hold"/>
                                        <p:tgtEl>
                                          <p:spTgt spid="10"/>
                                        </p:tgtEl>
                                        <p:attrNameLst>
                                          <p:attrName>ppt_w</p:attrName>
                                        </p:attrNameLst>
                                      </p:cBhvr>
                                      <p:tavLst>
                                        <p:tav tm="0" fmla="#ppt_w*sin(2.5*pi*$)">
                                          <p:val>
                                            <p:fltVal val="0"/>
                                          </p:val>
                                        </p:tav>
                                        <p:tav tm="100000">
                                          <p:val>
                                            <p:fltVal val="1"/>
                                          </p:val>
                                        </p:tav>
                                      </p:tavLst>
                                    </p:anim>
                                    <p:anim calcmode="lin" valueType="num">
                                      <p:cBhvr>
                                        <p:cTn id="9" dur="2000" fill="hold"/>
                                        <p:tgtEl>
                                          <p:spTgt spid="10"/>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5" name="Diagram 14"/>
          <p:cNvGraphicFramePr/>
          <p:nvPr>
            <p:extLst>
              <p:ext uri="{D42A27DB-BD31-4B8C-83A1-F6EECF244321}">
                <p14:modId xmlns:p14="http://schemas.microsoft.com/office/powerpoint/2010/main" val="1491071770"/>
              </p:ext>
            </p:extLst>
          </p:nvPr>
        </p:nvGraphicFramePr>
        <p:xfrm>
          <a:off x="76200" y="3702051"/>
          <a:ext cx="9067800" cy="33528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8" name="Diagram 7"/>
          <p:cNvGraphicFramePr/>
          <p:nvPr>
            <p:extLst>
              <p:ext uri="{D42A27DB-BD31-4B8C-83A1-F6EECF244321}">
                <p14:modId xmlns:p14="http://schemas.microsoft.com/office/powerpoint/2010/main" val="1431415664"/>
              </p:ext>
            </p:extLst>
          </p:nvPr>
        </p:nvGraphicFramePr>
        <p:xfrm>
          <a:off x="76200" y="228600"/>
          <a:ext cx="9067800" cy="4064000"/>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
        <p:nvSpPr>
          <p:cNvPr id="32" name="Title 4"/>
          <p:cNvSpPr>
            <a:spLocks noGrp="1"/>
          </p:cNvSpPr>
          <p:nvPr>
            <p:ph type="title"/>
          </p:nvPr>
        </p:nvSpPr>
        <p:spPr/>
        <p:txBody>
          <a:bodyPr/>
          <a:lstStyle/>
          <a:p>
            <a:r>
              <a:rPr lang="en-US" i="1" dirty="0" smtClean="0"/>
              <a:t>Piedmont Mountainside Hospital</a:t>
            </a:r>
            <a:endParaRPr lang="en-US" b="1" i="1" dirty="0"/>
          </a:p>
        </p:txBody>
      </p:sp>
      <p:sp>
        <p:nvSpPr>
          <p:cNvPr id="59" name="Slide Number Placeholder 3"/>
          <p:cNvSpPr>
            <a:spLocks noGrp="1"/>
          </p:cNvSpPr>
          <p:nvPr>
            <p:ph type="sldNum" sz="quarter" idx="14"/>
          </p:nvPr>
        </p:nvSpPr>
        <p:spPr/>
        <p:txBody>
          <a:bodyPr/>
          <a:lstStyle/>
          <a:p>
            <a:fld id="{29ADC2D9-D2B1-428F-9FD0-6BB9814F8759}" type="slidenum">
              <a:rPr lang="en-US" smtClean="0"/>
              <a:pPr/>
              <a:t>16</a:t>
            </a:fld>
            <a:endParaRPr lang="en-US" dirty="0"/>
          </a:p>
        </p:txBody>
      </p:sp>
      <p:sp>
        <p:nvSpPr>
          <p:cNvPr id="7" name="Rectangle 4"/>
          <p:cNvSpPr txBox="1">
            <a:spLocks noChangeArrowheads="1"/>
          </p:cNvSpPr>
          <p:nvPr/>
        </p:nvSpPr>
        <p:spPr bwMode="auto">
          <a:xfrm>
            <a:off x="304800" y="550168"/>
            <a:ext cx="6324600" cy="441327"/>
          </a:xfrm>
          <a:prstGeom prst="rect">
            <a:avLst/>
          </a:prstGeom>
          <a:noFill/>
        </p:spPr>
        <p:txBody>
          <a:bodyPr vert="horz" wrap="square" lIns="91440" tIns="45720" rIns="91440" bIns="45720" numCol="1" anchor="t" anchorCtr="0" compatLnSpc="1">
            <a:prstTxWarp prst="textNoShape">
              <a:avLst/>
            </a:prstTxWarp>
          </a:bodyPr>
          <a:lstStyle>
            <a:lvl1pPr marL="365125" indent="-255588" algn="l" rtl="0" eaLnBrk="1" fontAlgn="base" hangingPunct="1">
              <a:spcBef>
                <a:spcPts val="300"/>
              </a:spcBef>
              <a:spcAft>
                <a:spcPct val="0"/>
              </a:spcAft>
              <a:buClr>
                <a:srgbClr val="C2A874"/>
              </a:buClr>
              <a:buFont typeface="Georgia" pitchFamily="18" charset="0"/>
              <a:buChar char="•"/>
              <a:defRPr sz="2800" kern="1200">
                <a:solidFill>
                  <a:schemeClr val="tx1"/>
                </a:solidFill>
                <a:latin typeface="+mn-lt"/>
                <a:ea typeface="+mn-ea"/>
                <a:cs typeface="+mn-cs"/>
              </a:defRPr>
            </a:lvl1pPr>
            <a:lvl2pPr marL="657225" indent="-246063" algn="l" rtl="0" eaLnBrk="1" fontAlgn="base" hangingPunct="1">
              <a:spcBef>
                <a:spcPts val="300"/>
              </a:spcBef>
              <a:spcAft>
                <a:spcPct val="0"/>
              </a:spcAft>
              <a:buClr>
                <a:srgbClr val="C4652D"/>
              </a:buClr>
              <a:buFont typeface="Calibri" pitchFamily="34" charset="0"/>
              <a:buChar char="−"/>
              <a:defRPr sz="2600" kern="1200">
                <a:solidFill>
                  <a:schemeClr val="tx1"/>
                </a:solidFill>
                <a:latin typeface="+mn-lt"/>
                <a:ea typeface="+mn-ea"/>
                <a:cs typeface="+mn-cs"/>
              </a:defRPr>
            </a:lvl2pPr>
            <a:lvl3pPr marL="922338" indent="-219075" algn="l" rtl="0" eaLnBrk="1" fontAlgn="base" hangingPunct="1">
              <a:spcBef>
                <a:spcPts val="300"/>
              </a:spcBef>
              <a:spcAft>
                <a:spcPct val="0"/>
              </a:spcAft>
              <a:buClr>
                <a:srgbClr val="8B5D3D"/>
              </a:buClr>
              <a:buSzPct val="90000"/>
              <a:buFont typeface="Wingdings" pitchFamily="2" charset="2"/>
              <a:buChar char="§"/>
              <a:defRPr sz="2400" kern="1200">
                <a:solidFill>
                  <a:schemeClr val="tx1"/>
                </a:solidFill>
                <a:latin typeface="+mn-lt"/>
                <a:ea typeface="+mn-ea"/>
                <a:cs typeface="+mn-cs"/>
              </a:defRPr>
            </a:lvl3pPr>
            <a:lvl4pPr marL="1179513" indent="-200025" algn="l" rtl="0" eaLnBrk="1" fontAlgn="base" hangingPunct="1">
              <a:spcBef>
                <a:spcPts val="300"/>
              </a:spcBef>
              <a:spcAft>
                <a:spcPct val="0"/>
              </a:spcAft>
              <a:buClr>
                <a:srgbClr val="5C92B5"/>
              </a:buClr>
              <a:buSzPct val="80000"/>
              <a:buFont typeface="Wingdings 2" pitchFamily="18" charset="2"/>
              <a:buChar char="®"/>
              <a:defRPr sz="2200" kern="1200">
                <a:solidFill>
                  <a:schemeClr val="tx1"/>
                </a:solidFill>
                <a:latin typeface="+mn-lt"/>
                <a:ea typeface="+mn-ea"/>
                <a:cs typeface="+mn-cs"/>
              </a:defRPr>
            </a:lvl4pPr>
            <a:lvl5pPr marL="1389063" indent="-182563" algn="l" rtl="0" eaLnBrk="1" fontAlgn="base" hangingPunct="1">
              <a:spcBef>
                <a:spcPts val="300"/>
              </a:spcBef>
              <a:spcAft>
                <a:spcPct val="0"/>
              </a:spcAft>
              <a:buClr>
                <a:schemeClr val="tx2"/>
              </a:buClr>
              <a:buFont typeface="Arial" charset="0"/>
              <a:buChar char="•"/>
              <a:defRPr sz="2000" kern="1200">
                <a:solidFill>
                  <a:schemeClr val="tx1"/>
                </a:solidFill>
                <a:latin typeface="+mn-lt"/>
                <a:ea typeface="+mn-ea"/>
                <a:cs typeface="+mn-cs"/>
              </a:defRPr>
            </a:lvl5pPr>
            <a:lvl6pPr marL="1609344" indent="-182880" algn="l" rtl="0" eaLnBrk="1" latinLnBrk="0" hangingPunct="1">
              <a:spcBef>
                <a:spcPts val="300"/>
              </a:spcBef>
              <a:buClr>
                <a:schemeClr val="accent3"/>
              </a:buClr>
              <a:buFont typeface="Georgia"/>
              <a:buChar char="▫"/>
              <a:defRPr kumimoji="0" sz="1800" kern="1200">
                <a:solidFill>
                  <a:schemeClr val="accent3"/>
                </a:solidFill>
                <a:latin typeface="+mn-lt"/>
                <a:ea typeface="+mn-ea"/>
                <a:cs typeface="+mn-cs"/>
              </a:defRPr>
            </a:lvl6pPr>
            <a:lvl7pPr marL="1828800" indent="-182880" algn="l" rtl="0" eaLnBrk="1" latinLnBrk="0" hangingPunct="1">
              <a:spcBef>
                <a:spcPts val="300"/>
              </a:spcBef>
              <a:buClr>
                <a:schemeClr val="accent3"/>
              </a:buClr>
              <a:buFont typeface="Georgia"/>
              <a:buChar char="▫"/>
              <a:defRPr kumimoji="0" sz="1600" kern="1200">
                <a:solidFill>
                  <a:schemeClr val="accent3"/>
                </a:solidFill>
                <a:latin typeface="+mn-lt"/>
                <a:ea typeface="+mn-ea"/>
                <a:cs typeface="+mn-cs"/>
              </a:defRPr>
            </a:lvl7pPr>
            <a:lvl8pPr marL="2029968" indent="-182880" algn="l" rtl="0" eaLnBrk="1" latinLnBrk="0" hangingPunct="1">
              <a:spcBef>
                <a:spcPts val="300"/>
              </a:spcBef>
              <a:buClr>
                <a:schemeClr val="accent3"/>
              </a:buClr>
              <a:buFont typeface="Georgia"/>
              <a:buChar char="◦"/>
              <a:defRPr kumimoji="0" sz="1500" kern="1200">
                <a:solidFill>
                  <a:schemeClr val="accent3"/>
                </a:solidFill>
                <a:latin typeface="+mn-lt"/>
                <a:ea typeface="+mn-ea"/>
                <a:cs typeface="+mn-cs"/>
              </a:defRPr>
            </a:lvl8pPr>
            <a:lvl9pPr marL="2240280" indent="-182880" algn="l" rtl="0" eaLnBrk="1" latinLnBrk="0" hangingPunct="1">
              <a:spcBef>
                <a:spcPts val="300"/>
              </a:spcBef>
              <a:buClr>
                <a:schemeClr val="accent3"/>
              </a:buClr>
              <a:buFont typeface="Georgia"/>
              <a:buChar char="◦"/>
              <a:defRPr kumimoji="0" sz="1400" kern="1200" baseline="0">
                <a:solidFill>
                  <a:schemeClr val="accent3"/>
                </a:solidFill>
                <a:latin typeface="+mn-lt"/>
                <a:ea typeface="+mn-ea"/>
                <a:cs typeface="+mn-cs"/>
              </a:defRPr>
            </a:lvl9pPr>
          </a:lstStyle>
          <a:p>
            <a:pPr marL="109537" indent="0">
              <a:spcBef>
                <a:spcPts val="1200"/>
              </a:spcBef>
              <a:buClr>
                <a:srgbClr val="C00000"/>
              </a:buClr>
              <a:buNone/>
            </a:pPr>
            <a:r>
              <a:rPr lang="en-US" altLang="en-US" sz="2400" b="1" dirty="0" smtClean="0">
                <a:latin typeface="Arial Narrow" panose="020B0606020202030204" pitchFamily="34" charset="0"/>
                <a:cs typeface="Arial" panose="020B0604020202020204" pitchFamily="34" charset="0"/>
              </a:rPr>
              <a:t>Steps for Certificate of Need Approval</a:t>
            </a:r>
          </a:p>
        </p:txBody>
      </p:sp>
      <p:sp>
        <p:nvSpPr>
          <p:cNvPr id="14" name="Rectangle 4"/>
          <p:cNvSpPr txBox="1">
            <a:spLocks noChangeArrowheads="1"/>
          </p:cNvSpPr>
          <p:nvPr/>
        </p:nvSpPr>
        <p:spPr bwMode="auto">
          <a:xfrm>
            <a:off x="304800" y="3481388"/>
            <a:ext cx="6324600" cy="441327"/>
          </a:xfrm>
          <a:prstGeom prst="rect">
            <a:avLst/>
          </a:prstGeom>
          <a:noFill/>
        </p:spPr>
        <p:txBody>
          <a:bodyPr vert="horz" wrap="square" lIns="91440" tIns="45720" rIns="91440" bIns="45720" numCol="1" anchor="t" anchorCtr="0" compatLnSpc="1">
            <a:prstTxWarp prst="textNoShape">
              <a:avLst/>
            </a:prstTxWarp>
          </a:bodyPr>
          <a:lstStyle>
            <a:lvl1pPr marL="365125" indent="-255588" algn="l" rtl="0" eaLnBrk="1" fontAlgn="base" hangingPunct="1">
              <a:spcBef>
                <a:spcPts val="300"/>
              </a:spcBef>
              <a:spcAft>
                <a:spcPct val="0"/>
              </a:spcAft>
              <a:buClr>
                <a:srgbClr val="C2A874"/>
              </a:buClr>
              <a:buFont typeface="Georgia" pitchFamily="18" charset="0"/>
              <a:buChar char="•"/>
              <a:defRPr sz="2800" kern="1200">
                <a:solidFill>
                  <a:schemeClr val="tx1"/>
                </a:solidFill>
                <a:latin typeface="+mn-lt"/>
                <a:ea typeface="+mn-ea"/>
                <a:cs typeface="+mn-cs"/>
              </a:defRPr>
            </a:lvl1pPr>
            <a:lvl2pPr marL="657225" indent="-246063" algn="l" rtl="0" eaLnBrk="1" fontAlgn="base" hangingPunct="1">
              <a:spcBef>
                <a:spcPts val="300"/>
              </a:spcBef>
              <a:spcAft>
                <a:spcPct val="0"/>
              </a:spcAft>
              <a:buClr>
                <a:srgbClr val="C4652D"/>
              </a:buClr>
              <a:buFont typeface="Calibri" pitchFamily="34" charset="0"/>
              <a:buChar char="−"/>
              <a:defRPr sz="2600" kern="1200">
                <a:solidFill>
                  <a:schemeClr val="tx1"/>
                </a:solidFill>
                <a:latin typeface="+mn-lt"/>
                <a:ea typeface="+mn-ea"/>
                <a:cs typeface="+mn-cs"/>
              </a:defRPr>
            </a:lvl2pPr>
            <a:lvl3pPr marL="922338" indent="-219075" algn="l" rtl="0" eaLnBrk="1" fontAlgn="base" hangingPunct="1">
              <a:spcBef>
                <a:spcPts val="300"/>
              </a:spcBef>
              <a:spcAft>
                <a:spcPct val="0"/>
              </a:spcAft>
              <a:buClr>
                <a:srgbClr val="8B5D3D"/>
              </a:buClr>
              <a:buSzPct val="90000"/>
              <a:buFont typeface="Wingdings" pitchFamily="2" charset="2"/>
              <a:buChar char="§"/>
              <a:defRPr sz="2400" kern="1200">
                <a:solidFill>
                  <a:schemeClr val="tx1"/>
                </a:solidFill>
                <a:latin typeface="+mn-lt"/>
                <a:ea typeface="+mn-ea"/>
                <a:cs typeface="+mn-cs"/>
              </a:defRPr>
            </a:lvl3pPr>
            <a:lvl4pPr marL="1179513" indent="-200025" algn="l" rtl="0" eaLnBrk="1" fontAlgn="base" hangingPunct="1">
              <a:spcBef>
                <a:spcPts val="300"/>
              </a:spcBef>
              <a:spcAft>
                <a:spcPct val="0"/>
              </a:spcAft>
              <a:buClr>
                <a:srgbClr val="5C92B5"/>
              </a:buClr>
              <a:buSzPct val="80000"/>
              <a:buFont typeface="Wingdings 2" pitchFamily="18" charset="2"/>
              <a:buChar char="®"/>
              <a:defRPr sz="2200" kern="1200">
                <a:solidFill>
                  <a:schemeClr val="tx1"/>
                </a:solidFill>
                <a:latin typeface="+mn-lt"/>
                <a:ea typeface="+mn-ea"/>
                <a:cs typeface="+mn-cs"/>
              </a:defRPr>
            </a:lvl4pPr>
            <a:lvl5pPr marL="1389063" indent="-182563" algn="l" rtl="0" eaLnBrk="1" fontAlgn="base" hangingPunct="1">
              <a:spcBef>
                <a:spcPts val="300"/>
              </a:spcBef>
              <a:spcAft>
                <a:spcPct val="0"/>
              </a:spcAft>
              <a:buClr>
                <a:schemeClr val="tx2"/>
              </a:buClr>
              <a:buFont typeface="Arial" charset="0"/>
              <a:buChar char="•"/>
              <a:defRPr sz="2000" kern="1200">
                <a:solidFill>
                  <a:schemeClr val="tx1"/>
                </a:solidFill>
                <a:latin typeface="+mn-lt"/>
                <a:ea typeface="+mn-ea"/>
                <a:cs typeface="+mn-cs"/>
              </a:defRPr>
            </a:lvl5pPr>
            <a:lvl6pPr marL="1609344" indent="-182880" algn="l" rtl="0" eaLnBrk="1" latinLnBrk="0" hangingPunct="1">
              <a:spcBef>
                <a:spcPts val="300"/>
              </a:spcBef>
              <a:buClr>
                <a:schemeClr val="accent3"/>
              </a:buClr>
              <a:buFont typeface="Georgia"/>
              <a:buChar char="▫"/>
              <a:defRPr kumimoji="0" sz="1800" kern="1200">
                <a:solidFill>
                  <a:schemeClr val="accent3"/>
                </a:solidFill>
                <a:latin typeface="+mn-lt"/>
                <a:ea typeface="+mn-ea"/>
                <a:cs typeface="+mn-cs"/>
              </a:defRPr>
            </a:lvl6pPr>
            <a:lvl7pPr marL="1828800" indent="-182880" algn="l" rtl="0" eaLnBrk="1" latinLnBrk="0" hangingPunct="1">
              <a:spcBef>
                <a:spcPts val="300"/>
              </a:spcBef>
              <a:buClr>
                <a:schemeClr val="accent3"/>
              </a:buClr>
              <a:buFont typeface="Georgia"/>
              <a:buChar char="▫"/>
              <a:defRPr kumimoji="0" sz="1600" kern="1200">
                <a:solidFill>
                  <a:schemeClr val="accent3"/>
                </a:solidFill>
                <a:latin typeface="+mn-lt"/>
                <a:ea typeface="+mn-ea"/>
                <a:cs typeface="+mn-cs"/>
              </a:defRPr>
            </a:lvl7pPr>
            <a:lvl8pPr marL="2029968" indent="-182880" algn="l" rtl="0" eaLnBrk="1" latinLnBrk="0" hangingPunct="1">
              <a:spcBef>
                <a:spcPts val="300"/>
              </a:spcBef>
              <a:buClr>
                <a:schemeClr val="accent3"/>
              </a:buClr>
              <a:buFont typeface="Georgia"/>
              <a:buChar char="◦"/>
              <a:defRPr kumimoji="0" sz="1500" kern="1200">
                <a:solidFill>
                  <a:schemeClr val="accent3"/>
                </a:solidFill>
                <a:latin typeface="+mn-lt"/>
                <a:ea typeface="+mn-ea"/>
                <a:cs typeface="+mn-cs"/>
              </a:defRPr>
            </a:lvl8pPr>
            <a:lvl9pPr marL="2240280" indent="-182880" algn="l" rtl="0" eaLnBrk="1" latinLnBrk="0" hangingPunct="1">
              <a:spcBef>
                <a:spcPts val="300"/>
              </a:spcBef>
              <a:buClr>
                <a:schemeClr val="accent3"/>
              </a:buClr>
              <a:buFont typeface="Georgia"/>
              <a:buChar char="◦"/>
              <a:defRPr kumimoji="0" sz="1400" kern="1200" baseline="0">
                <a:solidFill>
                  <a:schemeClr val="accent3"/>
                </a:solidFill>
                <a:latin typeface="+mn-lt"/>
                <a:ea typeface="+mn-ea"/>
                <a:cs typeface="+mn-cs"/>
              </a:defRPr>
            </a:lvl9pPr>
          </a:lstStyle>
          <a:p>
            <a:pPr marL="109537" indent="0">
              <a:spcBef>
                <a:spcPts val="1200"/>
              </a:spcBef>
              <a:buClr>
                <a:srgbClr val="C00000"/>
              </a:buClr>
              <a:buNone/>
            </a:pPr>
            <a:r>
              <a:rPr lang="en-US" altLang="en-US" sz="2400" b="1" dirty="0" smtClean="0">
                <a:latin typeface="Arial Narrow" panose="020B0606020202030204" pitchFamily="34" charset="0"/>
                <a:cs typeface="Arial" panose="020B0604020202020204" pitchFamily="34" charset="0"/>
              </a:rPr>
              <a:t>Steps for Bed License</a:t>
            </a:r>
          </a:p>
        </p:txBody>
      </p:sp>
    </p:spTree>
    <p:extLst>
      <p:ext uri="{BB962C8B-B14F-4D97-AF65-F5344CB8AC3E}">
        <p14:creationId xmlns:p14="http://schemas.microsoft.com/office/powerpoint/2010/main" val="395147707"/>
      </p:ext>
    </p:extLst>
  </p:cSld>
  <p:clrMapOvr>
    <a:masterClrMapping/>
  </p:clrMapOvr>
  <p:transition spd="med">
    <p:pull dir="u"/>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Title 4"/>
          <p:cNvSpPr>
            <a:spLocks noGrp="1"/>
          </p:cNvSpPr>
          <p:nvPr>
            <p:ph type="title"/>
          </p:nvPr>
        </p:nvSpPr>
        <p:spPr/>
        <p:txBody>
          <a:bodyPr/>
          <a:lstStyle/>
          <a:p>
            <a:r>
              <a:rPr lang="en-US" i="1" dirty="0" smtClean="0"/>
              <a:t>Piedmont Mountainside Hospital</a:t>
            </a:r>
            <a:endParaRPr lang="en-US" b="1" i="1" dirty="0"/>
          </a:p>
        </p:txBody>
      </p:sp>
      <p:sp>
        <p:nvSpPr>
          <p:cNvPr id="59" name="Slide Number Placeholder 3"/>
          <p:cNvSpPr>
            <a:spLocks noGrp="1"/>
          </p:cNvSpPr>
          <p:nvPr>
            <p:ph type="sldNum" sz="quarter" idx="14"/>
          </p:nvPr>
        </p:nvSpPr>
        <p:spPr/>
        <p:txBody>
          <a:bodyPr/>
          <a:lstStyle/>
          <a:p>
            <a:fld id="{29ADC2D9-D2B1-428F-9FD0-6BB9814F8759}" type="slidenum">
              <a:rPr lang="en-US" smtClean="0"/>
              <a:pPr/>
              <a:t>17</a:t>
            </a:fld>
            <a:endParaRPr lang="en-US" dirty="0"/>
          </a:p>
        </p:txBody>
      </p:sp>
      <p:pic>
        <p:nvPicPr>
          <p:cNvPr id="2" name="Picture 1"/>
          <p:cNvPicPr>
            <a:picLocks noChangeAspect="1"/>
          </p:cNvPicPr>
          <p:nvPr/>
        </p:nvPicPr>
        <p:blipFill>
          <a:blip r:embed="rId3"/>
          <a:stretch>
            <a:fillRect/>
          </a:stretch>
        </p:blipFill>
        <p:spPr>
          <a:xfrm>
            <a:off x="228600" y="465228"/>
            <a:ext cx="8686800" cy="5927545"/>
          </a:xfrm>
          <a:prstGeom prst="rect">
            <a:avLst/>
          </a:prstGeom>
        </p:spPr>
      </p:pic>
      <p:pic>
        <p:nvPicPr>
          <p:cNvPr id="4" name="Picture 3"/>
          <p:cNvPicPr>
            <a:picLocks noChangeAspect="1"/>
          </p:cNvPicPr>
          <p:nvPr/>
        </p:nvPicPr>
        <p:blipFill>
          <a:blip r:embed="rId4"/>
          <a:stretch>
            <a:fillRect/>
          </a:stretch>
        </p:blipFill>
        <p:spPr>
          <a:xfrm>
            <a:off x="7002886" y="2754813"/>
            <a:ext cx="1456534" cy="990600"/>
          </a:xfrm>
          <a:prstGeom prst="rect">
            <a:avLst/>
          </a:prstGeom>
          <a:ln w="19050" cap="sq">
            <a:solidFill>
              <a:srgbClr val="000000"/>
            </a:solidFill>
            <a:prstDash val="solid"/>
            <a:miter lim="800000"/>
          </a:ln>
          <a:effectLst>
            <a:outerShdw blurRad="50800" dist="38100" dir="2700000" algn="tl" rotWithShape="0">
              <a:srgbClr val="000000">
                <a:alpha val="43000"/>
              </a:srgbClr>
            </a:outerShdw>
          </a:effectLst>
        </p:spPr>
      </p:pic>
      <p:sp>
        <p:nvSpPr>
          <p:cNvPr id="3" name="Rounded Rectangular Callout 2"/>
          <p:cNvSpPr/>
          <p:nvPr/>
        </p:nvSpPr>
        <p:spPr>
          <a:xfrm>
            <a:off x="6203316" y="442619"/>
            <a:ext cx="2831799" cy="2153241"/>
          </a:xfrm>
          <a:prstGeom prst="wedgeRoundRectCallout">
            <a:avLst>
              <a:gd name="adj1" fmla="val -83139"/>
              <a:gd name="adj2" fmla="val -2749"/>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latin typeface="Arial Narrow" panose="020B0606020202030204" pitchFamily="34" charset="0"/>
              </a:rPr>
              <a:t>Hypothetically, if the hospitals noted with a RED star (14 hospitals) were in jeopardy to close in the next 5 years, would transitioning them to a micro-hospital be the answer?  </a:t>
            </a:r>
            <a:endParaRPr lang="en-US" dirty="0">
              <a:latin typeface="Arial Narrow" panose="020B0606020202030204" pitchFamily="34" charset="0"/>
            </a:endParaRPr>
          </a:p>
        </p:txBody>
      </p:sp>
      <p:sp>
        <p:nvSpPr>
          <p:cNvPr id="5" name="Rectangle 4"/>
          <p:cNvSpPr/>
          <p:nvPr/>
        </p:nvSpPr>
        <p:spPr>
          <a:xfrm>
            <a:off x="228600" y="6414571"/>
            <a:ext cx="5180777" cy="276999"/>
          </a:xfrm>
          <a:prstGeom prst="rect">
            <a:avLst/>
          </a:prstGeom>
        </p:spPr>
        <p:txBody>
          <a:bodyPr wrap="none">
            <a:spAutoFit/>
          </a:bodyPr>
          <a:lstStyle/>
          <a:p>
            <a:r>
              <a:rPr lang="en-US" sz="1200" i="1" dirty="0" smtClean="0"/>
              <a:t>“Potentially Effected Hospital” - Assumes acquiring </a:t>
            </a:r>
            <a:r>
              <a:rPr lang="en-US" sz="1200" i="1" dirty="0"/>
              <a:t>hospital is in a non-rural area</a:t>
            </a:r>
          </a:p>
        </p:txBody>
      </p:sp>
      <p:sp>
        <p:nvSpPr>
          <p:cNvPr id="8" name="Rectangle 7"/>
          <p:cNvSpPr/>
          <p:nvPr/>
        </p:nvSpPr>
        <p:spPr>
          <a:xfrm>
            <a:off x="3733800" y="685800"/>
            <a:ext cx="152400" cy="164592"/>
          </a:xfrm>
          <a:prstGeom prst="rect">
            <a:avLst/>
          </a:prstGeom>
          <a:solidFill>
            <a:srgbClr val="B6D1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2" descr="Image result for red star with circle around it"/>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071565" y="3662488"/>
            <a:ext cx="118970" cy="118872"/>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2" descr="Image result for red star with circle around it"/>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812382" y="5334000"/>
            <a:ext cx="118971" cy="118872"/>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2" descr="Image result for red star with circle around it"/>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029200" y="4572000"/>
            <a:ext cx="118971" cy="118872"/>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2" descr="Image result for red star with circle around it"/>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203316" y="5423836"/>
            <a:ext cx="118971" cy="118872"/>
          </a:xfrm>
          <a:prstGeom prst="rect">
            <a:avLst/>
          </a:prstGeom>
          <a:noFill/>
          <a:extLst>
            <a:ext uri="{909E8E84-426E-40DD-AFC4-6F175D3DCCD1}">
              <a14:hiddenFill xmlns:a14="http://schemas.microsoft.com/office/drawing/2010/main">
                <a:solidFill>
                  <a:srgbClr val="FFFFFF"/>
                </a:solidFill>
              </a14:hiddenFill>
            </a:ext>
          </a:extLst>
        </p:spPr>
      </p:pic>
      <p:sp>
        <p:nvSpPr>
          <p:cNvPr id="15" name="Rectangle 14"/>
          <p:cNvSpPr/>
          <p:nvPr/>
        </p:nvSpPr>
        <p:spPr>
          <a:xfrm>
            <a:off x="4617289" y="1524000"/>
            <a:ext cx="107111" cy="152400"/>
          </a:xfrm>
          <a:prstGeom prst="rect">
            <a:avLst/>
          </a:prstGeom>
          <a:solidFill>
            <a:srgbClr val="E9EAD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p:cNvSpPr/>
          <p:nvPr/>
        </p:nvSpPr>
        <p:spPr>
          <a:xfrm>
            <a:off x="7002886" y="5398008"/>
            <a:ext cx="152400" cy="144700"/>
          </a:xfrm>
          <a:prstGeom prst="rect">
            <a:avLst/>
          </a:prstGeom>
          <a:solidFill>
            <a:srgbClr val="B6D1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094704975"/>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2000">
        <p15:prstTrans prst="fallOver" invX="1"/>
      </p:transition>
    </mc:Choice>
    <mc:Fallback>
      <p:transition spd="slow">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ounded Rectangle 1"/>
          <p:cNvSpPr/>
          <p:nvPr/>
        </p:nvSpPr>
        <p:spPr>
          <a:xfrm>
            <a:off x="4267200" y="639763"/>
            <a:ext cx="4637814" cy="5562600"/>
          </a:xfrm>
          <a:prstGeom prst="roundRect">
            <a:avLst/>
          </a:prstGeom>
        </p:spPr>
        <p:style>
          <a:lnRef idx="1">
            <a:schemeClr val="accent6"/>
          </a:lnRef>
          <a:fillRef idx="3">
            <a:schemeClr val="accent6"/>
          </a:fillRef>
          <a:effectRef idx="2">
            <a:schemeClr val="accent6"/>
          </a:effectRef>
          <a:fontRef idx="minor">
            <a:schemeClr val="lt1"/>
          </a:fontRef>
        </p:style>
        <p:txBody>
          <a:bodyPr rtlCol="0" anchor="ctr"/>
          <a:lstStyle/>
          <a:p>
            <a:pPr algn="ctr"/>
            <a:endParaRPr lang="en-US"/>
          </a:p>
        </p:txBody>
      </p:sp>
      <p:sp>
        <p:nvSpPr>
          <p:cNvPr id="32" name="Title 4"/>
          <p:cNvSpPr>
            <a:spLocks noGrp="1"/>
          </p:cNvSpPr>
          <p:nvPr>
            <p:ph type="title"/>
          </p:nvPr>
        </p:nvSpPr>
        <p:spPr/>
        <p:txBody>
          <a:bodyPr/>
          <a:lstStyle/>
          <a:p>
            <a:r>
              <a:rPr lang="en-US" i="1" dirty="0" smtClean="0"/>
              <a:t>Piedmont Mountainside Hospital</a:t>
            </a:r>
            <a:endParaRPr lang="en-US" b="1" i="1" dirty="0"/>
          </a:p>
        </p:txBody>
      </p:sp>
      <p:sp>
        <p:nvSpPr>
          <p:cNvPr id="3" name="Content Placeholder 2"/>
          <p:cNvSpPr>
            <a:spLocks noGrp="1"/>
          </p:cNvSpPr>
          <p:nvPr>
            <p:ph sz="half" idx="2"/>
          </p:nvPr>
        </p:nvSpPr>
        <p:spPr>
          <a:xfrm>
            <a:off x="4273062" y="1030401"/>
            <a:ext cx="4637814" cy="5105400"/>
          </a:xfrm>
        </p:spPr>
        <p:txBody>
          <a:bodyPr>
            <a:normAutofit fontScale="92500"/>
          </a:bodyPr>
          <a:lstStyle/>
          <a:p>
            <a:pPr marL="109537" indent="0">
              <a:buNone/>
            </a:pPr>
            <a:r>
              <a:rPr lang="en-US" sz="2200" b="1" dirty="0" smtClean="0">
                <a:solidFill>
                  <a:srgbClr val="FFFFFF"/>
                </a:solidFill>
                <a:latin typeface="Arial Narrow" panose="020B0606020202030204" pitchFamily="34" charset="0"/>
                <a:cs typeface="Arial" panose="020B0604020202020204" pitchFamily="34" charset="0"/>
              </a:rPr>
              <a:t>Closed Georgia Hospitals </a:t>
            </a:r>
            <a:r>
              <a:rPr lang="en-US" sz="1800" i="1" dirty="0" smtClean="0">
                <a:solidFill>
                  <a:srgbClr val="FFFFFF"/>
                </a:solidFill>
                <a:latin typeface="Arial Narrow" panose="020B0606020202030204" pitchFamily="34" charset="0"/>
                <a:cs typeface="Arial" panose="020B0604020202020204" pitchFamily="34" charset="0"/>
              </a:rPr>
              <a:t>(since 2010)</a:t>
            </a:r>
          </a:p>
          <a:p>
            <a:pPr marL="109537" indent="0">
              <a:buNone/>
            </a:pPr>
            <a:endParaRPr lang="en-US" sz="1800" i="1" dirty="0" smtClean="0">
              <a:solidFill>
                <a:srgbClr val="FFFFFF"/>
              </a:solidFill>
              <a:latin typeface="Arial Narrow" panose="020B0606020202030204" pitchFamily="34" charset="0"/>
              <a:cs typeface="Arial" panose="020B0604020202020204" pitchFamily="34" charset="0"/>
            </a:endParaRPr>
          </a:p>
          <a:p>
            <a:pPr marL="452437" lvl="0" indent="-342900">
              <a:lnSpc>
                <a:spcPct val="110000"/>
              </a:lnSpc>
              <a:spcBef>
                <a:spcPts val="0"/>
              </a:spcBef>
              <a:buClr>
                <a:schemeClr val="bg1"/>
              </a:buClr>
              <a:buFont typeface="+mj-lt"/>
              <a:buAutoNum type="arabicParenR"/>
            </a:pPr>
            <a:r>
              <a:rPr lang="en-US" sz="1800" dirty="0" smtClean="0">
                <a:solidFill>
                  <a:srgbClr val="FFFFFF"/>
                </a:solidFill>
                <a:latin typeface="Arial Narrow" panose="020B0606020202030204" pitchFamily="34" charset="0"/>
                <a:cs typeface="Arial" panose="020B0604020202020204" pitchFamily="34" charset="0"/>
              </a:rPr>
              <a:t>Jan 2010 - Hart </a:t>
            </a:r>
            <a:r>
              <a:rPr lang="en-US" sz="1800" dirty="0">
                <a:solidFill>
                  <a:srgbClr val="FFFFFF"/>
                </a:solidFill>
                <a:latin typeface="Arial Narrow" panose="020B0606020202030204" pitchFamily="34" charset="0"/>
                <a:cs typeface="Arial" panose="020B0604020202020204" pitchFamily="34" charset="0"/>
              </a:rPr>
              <a:t>County Hospital (Hartwell</a:t>
            </a:r>
            <a:r>
              <a:rPr lang="en-US" sz="1800" dirty="0" smtClean="0">
                <a:solidFill>
                  <a:srgbClr val="FFFFFF"/>
                </a:solidFill>
                <a:latin typeface="Arial Narrow" panose="020B0606020202030204" pitchFamily="34" charset="0"/>
                <a:cs typeface="Arial" panose="020B0604020202020204" pitchFamily="34" charset="0"/>
              </a:rPr>
              <a:t>) </a:t>
            </a:r>
            <a:endParaRPr lang="en-US" sz="1800" dirty="0">
              <a:solidFill>
                <a:srgbClr val="FFFFFF"/>
              </a:solidFill>
              <a:latin typeface="Arial Narrow" panose="020B0606020202030204" pitchFamily="34" charset="0"/>
              <a:cs typeface="Arial" panose="020B0604020202020204" pitchFamily="34" charset="0"/>
            </a:endParaRPr>
          </a:p>
          <a:p>
            <a:pPr marL="411162" lvl="1" indent="0">
              <a:lnSpc>
                <a:spcPct val="110000"/>
              </a:lnSpc>
              <a:spcBef>
                <a:spcPts val="0"/>
              </a:spcBef>
              <a:buClr>
                <a:schemeClr val="bg1"/>
              </a:buClr>
              <a:buNone/>
            </a:pPr>
            <a:r>
              <a:rPr lang="en-US" sz="1600" b="1" i="1" dirty="0">
                <a:latin typeface="Arial Narrow" panose="020B0606020202030204" pitchFamily="34" charset="0"/>
                <a:cs typeface="Arial" panose="020B0604020202020204" pitchFamily="34" charset="0"/>
              </a:rPr>
              <a:t>Consolidated into Ty Cobb Regional Medical Center</a:t>
            </a:r>
          </a:p>
          <a:p>
            <a:pPr marL="452437" lvl="0" indent="-342900">
              <a:lnSpc>
                <a:spcPct val="110000"/>
              </a:lnSpc>
              <a:spcBef>
                <a:spcPts val="900"/>
              </a:spcBef>
              <a:buClr>
                <a:schemeClr val="bg1"/>
              </a:buClr>
              <a:buFont typeface="+mj-lt"/>
              <a:buAutoNum type="arabicParenR"/>
            </a:pPr>
            <a:r>
              <a:rPr lang="en-US" sz="1800" dirty="0" smtClean="0">
                <a:solidFill>
                  <a:srgbClr val="FFFFFF"/>
                </a:solidFill>
                <a:latin typeface="Arial Narrow" panose="020B0606020202030204" pitchFamily="34" charset="0"/>
                <a:cs typeface="Arial" panose="020B0604020202020204" pitchFamily="34" charset="0"/>
              </a:rPr>
              <a:t>Feb 2013 - Calhoun </a:t>
            </a:r>
            <a:r>
              <a:rPr lang="en-US" sz="1800" dirty="0">
                <a:solidFill>
                  <a:srgbClr val="FFFFFF"/>
                </a:solidFill>
                <a:latin typeface="Arial Narrow" panose="020B0606020202030204" pitchFamily="34" charset="0"/>
                <a:cs typeface="Arial" panose="020B0604020202020204" pitchFamily="34" charset="0"/>
              </a:rPr>
              <a:t>Memorial Hospital (Arlington</a:t>
            </a:r>
            <a:r>
              <a:rPr lang="en-US" sz="1800" dirty="0" smtClean="0">
                <a:solidFill>
                  <a:srgbClr val="FFFFFF"/>
                </a:solidFill>
                <a:latin typeface="Arial Narrow" panose="020B0606020202030204" pitchFamily="34" charset="0"/>
                <a:cs typeface="Arial" panose="020B0604020202020204" pitchFamily="34" charset="0"/>
              </a:rPr>
              <a:t>) </a:t>
            </a:r>
          </a:p>
          <a:p>
            <a:pPr marL="452437" lvl="0" indent="-342900">
              <a:lnSpc>
                <a:spcPct val="110000"/>
              </a:lnSpc>
              <a:spcBef>
                <a:spcPts val="900"/>
              </a:spcBef>
              <a:buClr>
                <a:schemeClr val="bg1"/>
              </a:buClr>
              <a:buFont typeface="+mj-lt"/>
              <a:buAutoNum type="arabicParenR"/>
            </a:pPr>
            <a:r>
              <a:rPr lang="en-US" sz="1800" dirty="0" smtClean="0">
                <a:solidFill>
                  <a:srgbClr val="FFFFFF"/>
                </a:solidFill>
                <a:latin typeface="Arial Narrow" panose="020B0606020202030204" pitchFamily="34" charset="0"/>
                <a:cs typeface="Arial" panose="020B0604020202020204" pitchFamily="34" charset="0"/>
              </a:rPr>
              <a:t>Mar 2013 - Stewart-Webster </a:t>
            </a:r>
            <a:r>
              <a:rPr lang="en-US" sz="1800" dirty="0">
                <a:solidFill>
                  <a:srgbClr val="FFFFFF"/>
                </a:solidFill>
                <a:latin typeface="Arial Narrow" panose="020B0606020202030204" pitchFamily="34" charset="0"/>
                <a:cs typeface="Arial" panose="020B0604020202020204" pitchFamily="34" charset="0"/>
              </a:rPr>
              <a:t>Hospital (Richland</a:t>
            </a:r>
            <a:r>
              <a:rPr lang="en-US" sz="1800" dirty="0" smtClean="0">
                <a:solidFill>
                  <a:srgbClr val="FFFFFF"/>
                </a:solidFill>
                <a:latin typeface="Arial Narrow" panose="020B0606020202030204" pitchFamily="34" charset="0"/>
                <a:cs typeface="Arial" panose="020B0604020202020204" pitchFamily="34" charset="0"/>
              </a:rPr>
              <a:t>)</a:t>
            </a:r>
          </a:p>
          <a:p>
            <a:pPr marL="452437" lvl="0" indent="-342900">
              <a:lnSpc>
                <a:spcPct val="110000"/>
              </a:lnSpc>
              <a:spcBef>
                <a:spcPts val="900"/>
              </a:spcBef>
              <a:buClr>
                <a:schemeClr val="bg1"/>
              </a:buClr>
              <a:buFont typeface="+mj-lt"/>
              <a:buAutoNum type="arabicParenR"/>
            </a:pPr>
            <a:r>
              <a:rPr lang="en-US" sz="1800" dirty="0" smtClean="0">
                <a:solidFill>
                  <a:srgbClr val="FFFFFF"/>
                </a:solidFill>
                <a:latin typeface="Arial Narrow" panose="020B0606020202030204" pitchFamily="34" charset="0"/>
                <a:cs typeface="Arial" panose="020B0604020202020204" pitchFamily="34" charset="0"/>
              </a:rPr>
              <a:t>Aug 2013 - Charlton </a:t>
            </a:r>
            <a:r>
              <a:rPr lang="en-US" sz="1800" dirty="0">
                <a:solidFill>
                  <a:srgbClr val="FFFFFF"/>
                </a:solidFill>
                <a:latin typeface="Arial Narrow" panose="020B0606020202030204" pitchFamily="34" charset="0"/>
                <a:cs typeface="Arial" panose="020B0604020202020204" pitchFamily="34" charset="0"/>
              </a:rPr>
              <a:t>Memorial Hospital (</a:t>
            </a:r>
            <a:r>
              <a:rPr lang="en-US" sz="1800" dirty="0" smtClean="0">
                <a:solidFill>
                  <a:srgbClr val="FFFFFF"/>
                </a:solidFill>
                <a:latin typeface="Arial Narrow" panose="020B0606020202030204" pitchFamily="34" charset="0"/>
                <a:cs typeface="Arial" panose="020B0604020202020204" pitchFamily="34" charset="0"/>
              </a:rPr>
              <a:t>Folkston)</a:t>
            </a:r>
            <a:endParaRPr lang="en-US" sz="1800" dirty="0">
              <a:solidFill>
                <a:srgbClr val="FFFFFF"/>
              </a:solidFill>
              <a:latin typeface="Arial Narrow" panose="020B0606020202030204" pitchFamily="34" charset="0"/>
              <a:cs typeface="Arial" panose="020B0604020202020204" pitchFamily="34" charset="0"/>
            </a:endParaRPr>
          </a:p>
          <a:p>
            <a:pPr marL="452437" lvl="0" indent="-342900">
              <a:lnSpc>
                <a:spcPct val="110000"/>
              </a:lnSpc>
              <a:spcBef>
                <a:spcPts val="900"/>
              </a:spcBef>
              <a:buClr>
                <a:schemeClr val="bg1"/>
              </a:buClr>
              <a:buFont typeface="+mj-lt"/>
              <a:buAutoNum type="arabicParenR"/>
            </a:pPr>
            <a:r>
              <a:rPr lang="en-US" sz="1800" dirty="0" smtClean="0">
                <a:solidFill>
                  <a:srgbClr val="FFFFFF"/>
                </a:solidFill>
                <a:latin typeface="Arial Narrow" panose="020B0606020202030204" pitchFamily="34" charset="0"/>
                <a:cs typeface="Arial" panose="020B0604020202020204" pitchFamily="34" charset="0"/>
              </a:rPr>
              <a:t>Feb 2014 - Lower </a:t>
            </a:r>
            <a:r>
              <a:rPr lang="en-US" sz="1800" dirty="0">
                <a:solidFill>
                  <a:srgbClr val="FFFFFF"/>
                </a:solidFill>
                <a:latin typeface="Arial Narrow" panose="020B0606020202030204" pitchFamily="34" charset="0"/>
                <a:cs typeface="Arial" panose="020B0604020202020204" pitchFamily="34" charset="0"/>
              </a:rPr>
              <a:t>Oconee Community Hospital (</a:t>
            </a:r>
            <a:r>
              <a:rPr lang="en-US" sz="1800" dirty="0" smtClean="0">
                <a:solidFill>
                  <a:srgbClr val="FFFFFF"/>
                </a:solidFill>
                <a:latin typeface="Arial Narrow" panose="020B0606020202030204" pitchFamily="34" charset="0"/>
                <a:cs typeface="Arial" panose="020B0604020202020204" pitchFamily="34" charset="0"/>
              </a:rPr>
              <a:t>Glenwood)</a:t>
            </a:r>
          </a:p>
          <a:p>
            <a:pPr marL="452437" lvl="0" indent="-342900">
              <a:lnSpc>
                <a:spcPct val="110000"/>
              </a:lnSpc>
              <a:spcBef>
                <a:spcPts val="900"/>
              </a:spcBef>
              <a:buClr>
                <a:schemeClr val="bg1"/>
              </a:buClr>
              <a:buFont typeface="+mj-lt"/>
              <a:buAutoNum type="arabicParenR"/>
            </a:pPr>
            <a:r>
              <a:rPr lang="en-US" sz="1800" dirty="0" smtClean="0">
                <a:solidFill>
                  <a:srgbClr val="FFFFFF"/>
                </a:solidFill>
                <a:latin typeface="Arial Narrow" panose="020B0606020202030204" pitchFamily="34" charset="0"/>
                <a:cs typeface="Arial" panose="020B0604020202020204" pitchFamily="34" charset="0"/>
              </a:rPr>
              <a:t>June 2016 - North </a:t>
            </a:r>
            <a:r>
              <a:rPr lang="en-US" sz="1800" dirty="0">
                <a:solidFill>
                  <a:srgbClr val="FFFFFF"/>
                </a:solidFill>
                <a:latin typeface="Arial Narrow" panose="020B0606020202030204" pitchFamily="34" charset="0"/>
                <a:cs typeface="Arial" panose="020B0604020202020204" pitchFamily="34" charset="0"/>
              </a:rPr>
              <a:t>Georgia Medical Center (Ellijay</a:t>
            </a:r>
            <a:r>
              <a:rPr lang="en-US" sz="1800" dirty="0" smtClean="0">
                <a:solidFill>
                  <a:srgbClr val="FFFFFF"/>
                </a:solidFill>
                <a:latin typeface="Arial Narrow" panose="020B0606020202030204" pitchFamily="34" charset="0"/>
                <a:cs typeface="Arial" panose="020B0604020202020204" pitchFamily="34" charset="0"/>
              </a:rPr>
              <a:t>)</a:t>
            </a:r>
            <a:endParaRPr lang="en-US" sz="1800" dirty="0">
              <a:solidFill>
                <a:srgbClr val="FFFFFF"/>
              </a:solidFill>
              <a:latin typeface="Arial Narrow" panose="020B0606020202030204" pitchFamily="34" charset="0"/>
              <a:cs typeface="Arial" panose="020B0604020202020204" pitchFamily="34" charset="0"/>
            </a:endParaRPr>
          </a:p>
          <a:p>
            <a:pPr marL="452437" lvl="0" indent="-342900">
              <a:lnSpc>
                <a:spcPct val="110000"/>
              </a:lnSpc>
              <a:spcBef>
                <a:spcPts val="900"/>
              </a:spcBef>
              <a:buClr>
                <a:schemeClr val="bg1"/>
              </a:buClr>
              <a:buFont typeface="+mj-lt"/>
              <a:buAutoNum type="arabicParenR"/>
            </a:pPr>
            <a:r>
              <a:rPr lang="en-US" sz="1800" strike="sngStrike" dirty="0" smtClean="0">
                <a:solidFill>
                  <a:srgbClr val="FFFFFF"/>
                </a:solidFill>
                <a:latin typeface="Arial Narrow" panose="020B0606020202030204" pitchFamily="34" charset="0"/>
                <a:cs typeface="Arial" panose="020B0604020202020204" pitchFamily="34" charset="0"/>
              </a:rPr>
              <a:t>June 2017 - Jenkins </a:t>
            </a:r>
            <a:r>
              <a:rPr lang="en-US" sz="1800" strike="sngStrike" dirty="0">
                <a:solidFill>
                  <a:srgbClr val="FFFFFF"/>
                </a:solidFill>
                <a:latin typeface="Arial Narrow" panose="020B0606020202030204" pitchFamily="34" charset="0"/>
                <a:cs typeface="Arial" panose="020B0604020202020204" pitchFamily="34" charset="0"/>
              </a:rPr>
              <a:t>Medical </a:t>
            </a:r>
            <a:r>
              <a:rPr lang="en-US" sz="1800" strike="sngStrike" dirty="0" smtClean="0">
                <a:solidFill>
                  <a:srgbClr val="FFFFFF"/>
                </a:solidFill>
                <a:latin typeface="Arial Narrow" panose="020B0606020202030204" pitchFamily="34" charset="0"/>
                <a:cs typeface="Arial" panose="020B0604020202020204" pitchFamily="34" charset="0"/>
              </a:rPr>
              <a:t>Center - </a:t>
            </a:r>
            <a:r>
              <a:rPr lang="en-US" sz="1800" strike="sngStrike" dirty="0" err="1" smtClean="0">
                <a:solidFill>
                  <a:srgbClr val="FFFFFF"/>
                </a:solidFill>
                <a:latin typeface="Arial Narrow" panose="020B0606020202030204" pitchFamily="34" charset="0"/>
                <a:cs typeface="Arial" panose="020B0604020202020204" pitchFamily="34" charset="0"/>
              </a:rPr>
              <a:t>Optim</a:t>
            </a:r>
            <a:r>
              <a:rPr lang="en-US" sz="1800" strike="sngStrike" dirty="0" smtClean="0">
                <a:solidFill>
                  <a:srgbClr val="FFFFFF"/>
                </a:solidFill>
                <a:latin typeface="Arial Narrow" panose="020B0606020202030204" pitchFamily="34" charset="0"/>
                <a:cs typeface="Arial" panose="020B0604020202020204" pitchFamily="34" charset="0"/>
              </a:rPr>
              <a:t> </a:t>
            </a:r>
            <a:r>
              <a:rPr lang="en-US" sz="1800" strike="sngStrike" dirty="0">
                <a:solidFill>
                  <a:srgbClr val="FFFFFF"/>
                </a:solidFill>
                <a:latin typeface="Arial Narrow" panose="020B0606020202030204" pitchFamily="34" charset="0"/>
                <a:cs typeface="Arial" panose="020B0604020202020204" pitchFamily="34" charset="0"/>
              </a:rPr>
              <a:t>Health (</a:t>
            </a:r>
            <a:r>
              <a:rPr lang="en-US" sz="1800" strike="sngStrike" dirty="0" smtClean="0">
                <a:solidFill>
                  <a:srgbClr val="FFFFFF"/>
                </a:solidFill>
                <a:latin typeface="Arial Narrow" panose="020B0606020202030204" pitchFamily="34" charset="0"/>
                <a:cs typeface="Arial" panose="020B0604020202020204" pitchFamily="34" charset="0"/>
              </a:rPr>
              <a:t>Millen</a:t>
            </a:r>
            <a:r>
              <a:rPr lang="en-US" sz="1800" dirty="0" smtClean="0">
                <a:solidFill>
                  <a:srgbClr val="FFFFFF"/>
                </a:solidFill>
                <a:latin typeface="Arial Narrow" panose="020B0606020202030204" pitchFamily="34" charset="0"/>
                <a:cs typeface="Arial" panose="020B0604020202020204" pitchFamily="34" charset="0"/>
              </a:rPr>
              <a:t>)  </a:t>
            </a:r>
            <a:r>
              <a:rPr lang="en-US" sz="1600" b="1" i="1" dirty="0" smtClean="0">
                <a:latin typeface="Arial Narrow" panose="020B0606020202030204" pitchFamily="34" charset="0"/>
                <a:cs typeface="Arial" panose="020B0604020202020204" pitchFamily="34" charset="0"/>
              </a:rPr>
              <a:t>Rescued </a:t>
            </a:r>
            <a:r>
              <a:rPr lang="en-US" sz="1600" b="1" i="1" dirty="0">
                <a:latin typeface="Arial Narrow" panose="020B0606020202030204" pitchFamily="34" charset="0"/>
                <a:cs typeface="Arial" panose="020B0604020202020204" pitchFamily="34" charset="0"/>
              </a:rPr>
              <a:t>by GA Medical Holdings Group (Sunrise, FL June 2017</a:t>
            </a:r>
            <a:r>
              <a:rPr lang="en-US" sz="1600" b="1" i="1" dirty="0" smtClean="0">
                <a:latin typeface="Arial Narrow" panose="020B0606020202030204" pitchFamily="34" charset="0"/>
                <a:cs typeface="Arial" panose="020B0604020202020204" pitchFamily="34" charset="0"/>
              </a:rPr>
              <a:t>)</a:t>
            </a:r>
            <a:endParaRPr lang="en-US" sz="1500" b="1" dirty="0">
              <a:latin typeface="Arial" panose="020B0604020202020204" pitchFamily="34" charset="0"/>
              <a:cs typeface="Arial" panose="020B0604020202020204" pitchFamily="34" charset="0"/>
            </a:endParaRPr>
          </a:p>
        </p:txBody>
      </p:sp>
      <p:sp>
        <p:nvSpPr>
          <p:cNvPr id="59" name="Slide Number Placeholder 3"/>
          <p:cNvSpPr>
            <a:spLocks noGrp="1"/>
          </p:cNvSpPr>
          <p:nvPr>
            <p:ph type="sldNum" sz="quarter" idx="14"/>
          </p:nvPr>
        </p:nvSpPr>
        <p:spPr/>
        <p:txBody>
          <a:bodyPr/>
          <a:lstStyle/>
          <a:p>
            <a:fld id="{29ADC2D9-D2B1-428F-9FD0-6BB9814F8759}" type="slidenum">
              <a:rPr lang="en-US" smtClean="0"/>
              <a:pPr/>
              <a:t>18</a:t>
            </a:fld>
            <a:endParaRPr lang="en-US" dirty="0"/>
          </a:p>
        </p:txBody>
      </p:sp>
      <p:sp>
        <p:nvSpPr>
          <p:cNvPr id="8" name="Content Placeholder 7"/>
          <p:cNvSpPr>
            <a:spLocks noGrp="1"/>
          </p:cNvSpPr>
          <p:nvPr>
            <p:ph sz="half" idx="1"/>
          </p:nvPr>
        </p:nvSpPr>
        <p:spPr>
          <a:xfrm>
            <a:off x="76200" y="626383"/>
            <a:ext cx="4053968" cy="5913437"/>
          </a:xfrm>
        </p:spPr>
        <p:txBody>
          <a:bodyPr>
            <a:normAutofit/>
          </a:bodyPr>
          <a:lstStyle/>
          <a:p>
            <a:pPr marL="119063" indent="0">
              <a:spcBef>
                <a:spcPts val="900"/>
              </a:spcBef>
              <a:buClr>
                <a:srgbClr val="C00000"/>
              </a:buClr>
              <a:buNone/>
            </a:pPr>
            <a:r>
              <a:rPr lang="en-US" sz="2200" b="1" dirty="0" smtClean="0">
                <a:latin typeface="Arial Narrow" panose="020B0606020202030204" pitchFamily="34" charset="0"/>
              </a:rPr>
              <a:t>Questions that need to be asked…</a:t>
            </a:r>
          </a:p>
          <a:p>
            <a:pPr marL="461963" indent="-230188">
              <a:spcBef>
                <a:spcPts val="1800"/>
              </a:spcBef>
              <a:buClr>
                <a:srgbClr val="C00000"/>
              </a:buClr>
            </a:pPr>
            <a:r>
              <a:rPr lang="en-US" dirty="0" smtClean="0">
                <a:latin typeface="Arial Narrow" panose="020B0606020202030204" pitchFamily="34" charset="0"/>
              </a:rPr>
              <a:t>How will small hospitals continue to survive in rural markets with lower reimbursement and rising healthcare costs?</a:t>
            </a:r>
          </a:p>
          <a:p>
            <a:pPr marL="461963" indent="-230188">
              <a:spcBef>
                <a:spcPts val="1800"/>
              </a:spcBef>
              <a:buClr>
                <a:srgbClr val="C00000"/>
              </a:buClr>
            </a:pPr>
            <a:r>
              <a:rPr lang="en-US" dirty="0" smtClean="0">
                <a:latin typeface="Arial Narrow" panose="020B0606020202030204" pitchFamily="34" charset="0"/>
              </a:rPr>
              <a:t>What if a rural community could benefit from a smaller size hospital with less beds and basic ancillary support departments?</a:t>
            </a:r>
          </a:p>
          <a:p>
            <a:pPr marL="461963" indent="-230188">
              <a:spcBef>
                <a:spcPts val="1800"/>
              </a:spcBef>
              <a:buClr>
                <a:srgbClr val="C00000"/>
              </a:buClr>
            </a:pPr>
            <a:r>
              <a:rPr lang="en-US" dirty="0" smtClean="0">
                <a:latin typeface="Arial Narrow" panose="020B0606020202030204" pitchFamily="34" charset="0"/>
              </a:rPr>
              <a:t>If a higher level of care was required and a larger hospital of the same healthcare system was within 35 miles, would that help and serve the largest percentage of the County’s healthcare needs?</a:t>
            </a:r>
            <a:endParaRPr lang="en-US" dirty="0">
              <a:latin typeface="Arial Narrow" panose="020B0606020202030204" pitchFamily="34" charset="0"/>
            </a:endParaRPr>
          </a:p>
        </p:txBody>
      </p:sp>
    </p:spTree>
    <p:extLst>
      <p:ext uri="{BB962C8B-B14F-4D97-AF65-F5344CB8AC3E}">
        <p14:creationId xmlns:p14="http://schemas.microsoft.com/office/powerpoint/2010/main" val="4059963550"/>
      </p:ext>
    </p:extLst>
  </p:cSld>
  <p:clrMapOvr>
    <a:masterClrMapping/>
  </p:clrMapOvr>
  <p:transition spd="med">
    <p:pull dir="u"/>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Title 4"/>
          <p:cNvSpPr>
            <a:spLocks noGrp="1"/>
          </p:cNvSpPr>
          <p:nvPr>
            <p:ph type="title"/>
          </p:nvPr>
        </p:nvSpPr>
        <p:spPr/>
        <p:txBody>
          <a:bodyPr/>
          <a:lstStyle/>
          <a:p>
            <a:r>
              <a:rPr lang="en-US" i="1" dirty="0" smtClean="0"/>
              <a:t>Piedmont Mountainside Hospital</a:t>
            </a:r>
            <a:endParaRPr lang="en-US" b="1" i="1" dirty="0"/>
          </a:p>
        </p:txBody>
      </p:sp>
      <p:sp>
        <p:nvSpPr>
          <p:cNvPr id="59" name="Slide Number Placeholder 3"/>
          <p:cNvSpPr>
            <a:spLocks noGrp="1"/>
          </p:cNvSpPr>
          <p:nvPr>
            <p:ph type="sldNum" sz="quarter" idx="14"/>
          </p:nvPr>
        </p:nvSpPr>
        <p:spPr/>
        <p:txBody>
          <a:bodyPr/>
          <a:lstStyle/>
          <a:p>
            <a:fld id="{29ADC2D9-D2B1-428F-9FD0-6BB9814F8759}" type="slidenum">
              <a:rPr lang="en-US" smtClean="0"/>
              <a:pPr/>
              <a:t>19</a:t>
            </a:fld>
            <a:endParaRPr lang="en-US" dirty="0"/>
          </a:p>
        </p:txBody>
      </p:sp>
      <p:sp>
        <p:nvSpPr>
          <p:cNvPr id="11" name="Content Placeholder 4"/>
          <p:cNvSpPr>
            <a:spLocks noGrp="1"/>
          </p:cNvSpPr>
          <p:nvPr>
            <p:ph sz="quarter" idx="4"/>
          </p:nvPr>
        </p:nvSpPr>
        <p:spPr>
          <a:xfrm>
            <a:off x="152400" y="571499"/>
            <a:ext cx="5715000" cy="5334001"/>
          </a:xfrm>
        </p:spPr>
        <p:txBody>
          <a:bodyPr>
            <a:normAutofit/>
          </a:bodyPr>
          <a:lstStyle/>
          <a:p>
            <a:pPr marL="109537" indent="0">
              <a:buClr>
                <a:srgbClr val="C00000"/>
              </a:buClr>
              <a:buSzPct val="80000"/>
              <a:buNone/>
            </a:pPr>
            <a:r>
              <a:rPr lang="en-US" b="1" dirty="0" smtClean="0">
                <a:latin typeface="Arial Narrow" panose="020B0606020202030204" pitchFamily="34" charset="0"/>
              </a:rPr>
              <a:t>Proposed Model for Rural Hospitals Moving Forward:</a:t>
            </a:r>
          </a:p>
          <a:p>
            <a:pPr marL="109537" indent="0">
              <a:buClr>
                <a:srgbClr val="C00000"/>
              </a:buClr>
              <a:buSzPct val="80000"/>
              <a:buNone/>
            </a:pPr>
            <a:endParaRPr lang="en-US" sz="400" b="1" dirty="0" smtClean="0">
              <a:latin typeface="Arial Narrow" panose="020B0606020202030204" pitchFamily="34" charset="0"/>
            </a:endParaRPr>
          </a:p>
          <a:p>
            <a:pPr>
              <a:buClr>
                <a:srgbClr val="C00000"/>
              </a:buClr>
              <a:buSzPct val="80000"/>
              <a:buFont typeface="Arial" panose="020B0604020202020204" pitchFamily="34" charset="0"/>
              <a:buChar char="•"/>
            </a:pPr>
            <a:r>
              <a:rPr lang="en-US" dirty="0" smtClean="0">
                <a:latin typeface="Arial Narrow" panose="020B0606020202030204" pitchFamily="34" charset="0"/>
              </a:rPr>
              <a:t>Authorize micro-hospitals under state law, defined as:</a:t>
            </a:r>
          </a:p>
          <a:p>
            <a:pPr marL="109537" indent="0">
              <a:buClr>
                <a:srgbClr val="C00000"/>
              </a:buClr>
              <a:buSzPct val="80000"/>
              <a:buNone/>
            </a:pPr>
            <a:endParaRPr lang="en-US" sz="800" b="1" dirty="0" smtClean="0">
              <a:latin typeface="Arial Narrow" panose="020B0606020202030204" pitchFamily="34" charset="0"/>
            </a:endParaRPr>
          </a:p>
          <a:p>
            <a:pPr marL="744537" lvl="1" indent="-342900">
              <a:buClr>
                <a:srgbClr val="C00000"/>
              </a:buClr>
              <a:buSzPct val="80000"/>
              <a:buFont typeface="+mj-lt"/>
              <a:buAutoNum type="arabicParenR"/>
            </a:pPr>
            <a:r>
              <a:rPr lang="en-US" dirty="0" smtClean="0">
                <a:latin typeface="Arial Narrow" panose="020B0606020202030204" pitchFamily="34" charset="0"/>
              </a:rPr>
              <a:t>limited inpatient beds with 24 to 48 hour stays, </a:t>
            </a:r>
          </a:p>
          <a:p>
            <a:pPr marL="744537" lvl="1" indent="-342900">
              <a:buClr>
                <a:srgbClr val="C00000"/>
              </a:buClr>
              <a:buSzPct val="80000"/>
              <a:buFont typeface="+mj-lt"/>
              <a:buAutoNum type="arabicParenR"/>
            </a:pPr>
            <a:r>
              <a:rPr lang="en-US" dirty="0" smtClean="0">
                <a:latin typeface="Arial Narrow" panose="020B0606020202030204" pitchFamily="34" charset="0"/>
              </a:rPr>
              <a:t>basic ancillaries, and </a:t>
            </a:r>
          </a:p>
          <a:p>
            <a:pPr marL="744537" lvl="1" indent="-342900">
              <a:buClr>
                <a:srgbClr val="C00000"/>
              </a:buClr>
              <a:buSzPct val="80000"/>
              <a:buFont typeface="+mj-lt"/>
              <a:buAutoNum type="arabicParenR"/>
            </a:pPr>
            <a:r>
              <a:rPr lang="en-US" dirty="0" smtClean="0">
                <a:latin typeface="Arial Narrow" panose="020B0606020202030204" pitchFamily="34" charset="0"/>
              </a:rPr>
              <a:t>an Emergency </a:t>
            </a:r>
            <a:r>
              <a:rPr lang="en-US" dirty="0" err="1" smtClean="0">
                <a:latin typeface="Arial Narrow" panose="020B0606020202030204" pitchFamily="34" charset="0"/>
              </a:rPr>
              <a:t>Dept</a:t>
            </a:r>
            <a:r>
              <a:rPr lang="en-US" dirty="0" smtClean="0">
                <a:latin typeface="Arial Narrow" panose="020B0606020202030204" pitchFamily="34" charset="0"/>
              </a:rPr>
              <a:t> that can stabilize, treat and transfer</a:t>
            </a:r>
            <a:r>
              <a:rPr lang="en-US" dirty="0">
                <a:latin typeface="Arial Narrow" panose="020B0606020202030204" pitchFamily="34" charset="0"/>
              </a:rPr>
              <a:t>.</a:t>
            </a:r>
            <a:endParaRPr lang="en-US" dirty="0" smtClean="0">
              <a:latin typeface="Arial Narrow" panose="020B0606020202030204" pitchFamily="34" charset="0"/>
            </a:endParaRPr>
          </a:p>
        </p:txBody>
      </p:sp>
      <p:sp>
        <p:nvSpPr>
          <p:cNvPr id="12" name="Content Placeholder 4"/>
          <p:cNvSpPr>
            <a:spLocks noGrp="1"/>
          </p:cNvSpPr>
          <p:nvPr>
            <p:ph sz="quarter" idx="4"/>
          </p:nvPr>
        </p:nvSpPr>
        <p:spPr>
          <a:xfrm>
            <a:off x="156411" y="3590820"/>
            <a:ext cx="8780289" cy="5334001"/>
          </a:xfrm>
        </p:spPr>
        <p:txBody>
          <a:bodyPr>
            <a:normAutofit/>
          </a:bodyPr>
          <a:lstStyle/>
          <a:p>
            <a:pPr>
              <a:buClr>
                <a:srgbClr val="C00000"/>
              </a:buClr>
              <a:buSzPct val="80000"/>
            </a:pPr>
            <a:r>
              <a:rPr lang="en-US" b="1" dirty="0" smtClean="0">
                <a:latin typeface="Arial Narrow" panose="020B0606020202030204" pitchFamily="34" charset="0"/>
              </a:rPr>
              <a:t>Incentivize stable hospitals and health systems to invest in rural communities and partner with struggling hospitals by:</a:t>
            </a:r>
          </a:p>
          <a:p>
            <a:pPr marL="109537" indent="0">
              <a:buClr>
                <a:srgbClr val="C00000"/>
              </a:buClr>
              <a:buSzPct val="80000"/>
              <a:buNone/>
            </a:pPr>
            <a:endParaRPr lang="en-US" sz="800" b="1" dirty="0" smtClean="0">
              <a:latin typeface="Arial Narrow" panose="020B0606020202030204" pitchFamily="34" charset="0"/>
            </a:endParaRPr>
          </a:p>
          <a:p>
            <a:pPr marL="744537" lvl="1" indent="-342900">
              <a:buClr>
                <a:srgbClr val="C00000"/>
              </a:buClr>
              <a:buSzPct val="80000"/>
              <a:buFont typeface="+mj-lt"/>
              <a:buAutoNum type="arabicParenR"/>
            </a:pPr>
            <a:r>
              <a:rPr lang="en-US" sz="1800" dirty="0" smtClean="0">
                <a:latin typeface="Arial Narrow" panose="020B0606020202030204" pitchFamily="34" charset="0"/>
              </a:rPr>
              <a:t>Allowing the purchase of the rural hospital’s bed license in addition to its CON;</a:t>
            </a:r>
          </a:p>
          <a:p>
            <a:pPr marL="744537" lvl="1" indent="-342900">
              <a:buClr>
                <a:srgbClr val="C00000"/>
              </a:buClr>
              <a:buSzPct val="80000"/>
              <a:buFont typeface="+mj-lt"/>
              <a:buAutoNum type="arabicParenR"/>
            </a:pPr>
            <a:r>
              <a:rPr lang="en-US" sz="1800" dirty="0" smtClean="0">
                <a:latin typeface="Arial Narrow" panose="020B0606020202030204" pitchFamily="34" charset="0"/>
              </a:rPr>
              <a:t>Allowing the acquiring hospital/health system to transform rural hospital into a micro-hospital equipped to serve its community and transfer the remaining beds from the rural hospital’s license to the acquiring hospital to ensure system-wide capacity.  This can be done </a:t>
            </a:r>
            <a:r>
              <a:rPr lang="en-US" sz="1800" b="1" u="sng" dirty="0" smtClean="0">
                <a:latin typeface="Arial Narrow" panose="020B0606020202030204" pitchFamily="34" charset="0"/>
              </a:rPr>
              <a:t>only</a:t>
            </a:r>
            <a:r>
              <a:rPr lang="en-US" sz="1800" dirty="0" smtClean="0">
                <a:latin typeface="Arial Narrow" panose="020B0606020202030204" pitchFamily="34" charset="0"/>
              </a:rPr>
              <a:t> if the facilities are in contiguous counties and not more than 35 miles apart; and</a:t>
            </a:r>
          </a:p>
          <a:p>
            <a:pPr marL="744537" lvl="1" indent="-342900">
              <a:buClr>
                <a:srgbClr val="C00000"/>
              </a:buClr>
              <a:buSzPct val="80000"/>
              <a:buFont typeface="+mj-lt"/>
              <a:buAutoNum type="arabicParenR"/>
            </a:pPr>
            <a:r>
              <a:rPr lang="en-US" sz="1800" dirty="0" smtClean="0">
                <a:latin typeface="Arial Narrow" panose="020B0606020202030204" pitchFamily="34" charset="0"/>
              </a:rPr>
              <a:t>The micro-hospital can be moved or rebuilt anywhere in the original county.</a:t>
            </a:r>
            <a:endParaRPr lang="en-US" sz="1800" dirty="0">
              <a:latin typeface="Arial Narrow" panose="020B0606020202030204" pitchFamily="34" charset="0"/>
            </a:endParaRPr>
          </a:p>
        </p:txBody>
      </p:sp>
      <p:pic>
        <p:nvPicPr>
          <p:cNvPr id="7" name="Picture 6"/>
          <p:cNvPicPr>
            <a:picLocks noChangeAspect="1"/>
          </p:cNvPicPr>
          <p:nvPr/>
        </p:nvPicPr>
        <p:blipFill>
          <a:blip r:embed="rId3"/>
          <a:stretch>
            <a:fillRect/>
          </a:stretch>
        </p:blipFill>
        <p:spPr>
          <a:xfrm>
            <a:off x="6172200" y="533400"/>
            <a:ext cx="2608610" cy="3057420"/>
          </a:xfrm>
          <a:prstGeom prst="rect">
            <a:avLst/>
          </a:prstGeom>
        </p:spPr>
      </p:pic>
    </p:spTree>
    <p:extLst>
      <p:ext uri="{BB962C8B-B14F-4D97-AF65-F5344CB8AC3E}">
        <p14:creationId xmlns:p14="http://schemas.microsoft.com/office/powerpoint/2010/main" val="2258629606"/>
      </p:ext>
    </p:extLst>
  </p:cSld>
  <p:clrMapOvr>
    <a:masterClrMapping/>
  </p:clrMapOvr>
  <p:transition spd="med">
    <p:pull dir="u"/>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i="1" dirty="0" smtClean="0"/>
              <a:t>Piedmont Mountainside Hospital</a:t>
            </a:r>
            <a:endParaRPr lang="en-US" b="1" i="1" dirty="0"/>
          </a:p>
        </p:txBody>
      </p:sp>
      <p:sp>
        <p:nvSpPr>
          <p:cNvPr id="4" name="Slide Number Placeholder 3"/>
          <p:cNvSpPr>
            <a:spLocks noGrp="1"/>
          </p:cNvSpPr>
          <p:nvPr>
            <p:ph type="sldNum" sz="quarter" idx="14"/>
          </p:nvPr>
        </p:nvSpPr>
        <p:spPr>
          <a:xfrm>
            <a:off x="7467599" y="6492875"/>
            <a:ext cx="527109" cy="212725"/>
          </a:xfrm>
        </p:spPr>
        <p:txBody>
          <a:bodyPr/>
          <a:lstStyle/>
          <a:p>
            <a:fld id="{29ADC2D9-D2B1-428F-9FD0-6BB9814F8759}" type="slidenum">
              <a:rPr lang="en-US" smtClean="0"/>
              <a:pPr/>
              <a:t>2</a:t>
            </a:fld>
            <a:endParaRPr lang="en-US" dirty="0"/>
          </a:p>
        </p:txBody>
      </p:sp>
      <p:cxnSp>
        <p:nvCxnSpPr>
          <p:cNvPr id="42" name="Straight Arrow Connector 41"/>
          <p:cNvCxnSpPr/>
          <p:nvPr/>
        </p:nvCxnSpPr>
        <p:spPr>
          <a:xfrm>
            <a:off x="399068" y="1701188"/>
            <a:ext cx="8321040" cy="0"/>
          </a:xfrm>
          <a:prstGeom prst="straightConnector1">
            <a:avLst/>
          </a:prstGeom>
          <a:ln>
            <a:solidFill>
              <a:schemeClr val="bg1"/>
            </a:solidFill>
            <a:tailEnd type="triangle"/>
          </a:ln>
        </p:spPr>
        <p:style>
          <a:lnRef idx="1">
            <a:schemeClr val="accent6"/>
          </a:lnRef>
          <a:fillRef idx="0">
            <a:schemeClr val="accent6"/>
          </a:fillRef>
          <a:effectRef idx="0">
            <a:schemeClr val="accent6"/>
          </a:effectRef>
          <a:fontRef idx="minor">
            <a:schemeClr val="tx1"/>
          </a:fontRef>
        </p:style>
      </p:cxnSp>
      <p:cxnSp>
        <p:nvCxnSpPr>
          <p:cNvPr id="43" name="Straight Arrow Connector 42"/>
          <p:cNvCxnSpPr/>
          <p:nvPr/>
        </p:nvCxnSpPr>
        <p:spPr>
          <a:xfrm>
            <a:off x="399067" y="2463188"/>
            <a:ext cx="8321040" cy="0"/>
          </a:xfrm>
          <a:prstGeom prst="straightConnector1">
            <a:avLst/>
          </a:prstGeom>
          <a:ln>
            <a:solidFill>
              <a:schemeClr val="bg1"/>
            </a:solidFill>
            <a:tailEnd type="triangle"/>
          </a:ln>
        </p:spPr>
        <p:style>
          <a:lnRef idx="1">
            <a:schemeClr val="accent6"/>
          </a:lnRef>
          <a:fillRef idx="0">
            <a:schemeClr val="accent6"/>
          </a:fillRef>
          <a:effectRef idx="0">
            <a:schemeClr val="accent6"/>
          </a:effectRef>
          <a:fontRef idx="minor">
            <a:schemeClr val="tx1"/>
          </a:fontRef>
        </p:style>
      </p:cxnSp>
      <p:cxnSp>
        <p:nvCxnSpPr>
          <p:cNvPr id="44" name="Straight Arrow Connector 43"/>
          <p:cNvCxnSpPr/>
          <p:nvPr/>
        </p:nvCxnSpPr>
        <p:spPr>
          <a:xfrm>
            <a:off x="399067" y="3148988"/>
            <a:ext cx="8321040" cy="0"/>
          </a:xfrm>
          <a:prstGeom prst="straightConnector1">
            <a:avLst/>
          </a:prstGeom>
          <a:ln>
            <a:solidFill>
              <a:schemeClr val="bg1"/>
            </a:solidFill>
            <a:tailEnd type="triangle"/>
          </a:ln>
        </p:spPr>
        <p:style>
          <a:lnRef idx="1">
            <a:schemeClr val="accent6"/>
          </a:lnRef>
          <a:fillRef idx="0">
            <a:schemeClr val="accent6"/>
          </a:fillRef>
          <a:effectRef idx="0">
            <a:schemeClr val="accent6"/>
          </a:effectRef>
          <a:fontRef idx="minor">
            <a:schemeClr val="tx1"/>
          </a:fontRef>
        </p:style>
      </p:cxnSp>
      <p:cxnSp>
        <p:nvCxnSpPr>
          <p:cNvPr id="45" name="Straight Arrow Connector 44"/>
          <p:cNvCxnSpPr/>
          <p:nvPr/>
        </p:nvCxnSpPr>
        <p:spPr>
          <a:xfrm>
            <a:off x="399067" y="3778939"/>
            <a:ext cx="8321040" cy="0"/>
          </a:xfrm>
          <a:prstGeom prst="straightConnector1">
            <a:avLst/>
          </a:prstGeom>
          <a:ln>
            <a:solidFill>
              <a:schemeClr val="bg1"/>
            </a:solidFill>
            <a:tailEnd type="triangle"/>
          </a:ln>
        </p:spPr>
        <p:style>
          <a:lnRef idx="1">
            <a:schemeClr val="accent6"/>
          </a:lnRef>
          <a:fillRef idx="0">
            <a:schemeClr val="accent6"/>
          </a:fillRef>
          <a:effectRef idx="0">
            <a:schemeClr val="accent6"/>
          </a:effectRef>
          <a:fontRef idx="minor">
            <a:schemeClr val="tx1"/>
          </a:fontRef>
        </p:style>
      </p:cxnSp>
      <p:sp>
        <p:nvSpPr>
          <p:cNvPr id="19" name="Content Placeholder 4"/>
          <p:cNvSpPr>
            <a:spLocks noGrp="1"/>
          </p:cNvSpPr>
          <p:nvPr>
            <p:ph sz="quarter" idx="4294967295"/>
          </p:nvPr>
        </p:nvSpPr>
        <p:spPr>
          <a:xfrm>
            <a:off x="609600" y="769937"/>
            <a:ext cx="7924800" cy="5334001"/>
          </a:xfrm>
          <a:prstGeom prst="rect">
            <a:avLst/>
          </a:prstGeom>
        </p:spPr>
        <p:txBody>
          <a:bodyPr>
            <a:normAutofit/>
          </a:bodyPr>
          <a:lstStyle/>
          <a:p>
            <a:pPr marL="109537" indent="0">
              <a:buClr>
                <a:srgbClr val="C00000"/>
              </a:buClr>
              <a:buSzPct val="80000"/>
              <a:buNone/>
            </a:pPr>
            <a:r>
              <a:rPr lang="en-US" b="1" dirty="0" smtClean="0">
                <a:solidFill>
                  <a:srgbClr val="C00000"/>
                </a:solidFill>
                <a:latin typeface="Arial" panose="020B0604020202020204" pitchFamily="34" charset="0"/>
                <a:cs typeface="Arial" panose="020B0604020202020204" pitchFamily="34" charset="0"/>
              </a:rPr>
              <a:t>Presentation Objective:</a:t>
            </a:r>
          </a:p>
          <a:p>
            <a:pPr marL="109537" indent="0">
              <a:buClr>
                <a:srgbClr val="C00000"/>
              </a:buClr>
              <a:buSzPct val="80000"/>
              <a:buNone/>
            </a:pPr>
            <a:endParaRPr lang="en-US" sz="400" b="1" dirty="0" smtClean="0">
              <a:latin typeface="Arial" panose="020B0604020202020204" pitchFamily="34" charset="0"/>
              <a:cs typeface="Arial" panose="020B0604020202020204" pitchFamily="34" charset="0"/>
            </a:endParaRPr>
          </a:p>
          <a:p>
            <a:pPr marL="457200" indent="-347663">
              <a:spcBef>
                <a:spcPts val="1200"/>
              </a:spcBef>
              <a:buClr>
                <a:srgbClr val="C00000"/>
              </a:buClr>
              <a:buSzPct val="80000"/>
              <a:buFont typeface="Wingdings" panose="05000000000000000000" pitchFamily="2" charset="2"/>
              <a:buChar char="Ø"/>
            </a:pPr>
            <a:r>
              <a:rPr lang="en-US" sz="2200" dirty="0" smtClean="0">
                <a:latin typeface="Arial" panose="020B0604020202020204" pitchFamily="34" charset="0"/>
                <a:cs typeface="Arial" panose="020B0604020202020204" pitchFamily="34" charset="0"/>
              </a:rPr>
              <a:t>Short History of Piedmont Mountainside Hospital</a:t>
            </a:r>
          </a:p>
          <a:p>
            <a:pPr marL="457200" indent="-347663">
              <a:spcBef>
                <a:spcPts val="1200"/>
              </a:spcBef>
              <a:buClr>
                <a:srgbClr val="C00000"/>
              </a:buClr>
              <a:buSzPct val="80000"/>
              <a:buFont typeface="Wingdings" panose="05000000000000000000" pitchFamily="2" charset="2"/>
              <a:buChar char="Ø"/>
            </a:pPr>
            <a:r>
              <a:rPr lang="en-US" sz="2200" dirty="0" smtClean="0">
                <a:latin typeface="Arial" panose="020B0604020202020204" pitchFamily="34" charset="0"/>
                <a:cs typeface="Arial" panose="020B0604020202020204" pitchFamily="34" charset="0"/>
              </a:rPr>
              <a:t>Impact of reimbursement/inflation on rural hospitals and how communities they serve are being affected as a result</a:t>
            </a:r>
          </a:p>
          <a:p>
            <a:pPr marL="457200" indent="-347663">
              <a:spcBef>
                <a:spcPts val="1200"/>
              </a:spcBef>
              <a:buClr>
                <a:srgbClr val="C00000"/>
              </a:buClr>
              <a:buSzPct val="80000"/>
              <a:buFont typeface="Wingdings" panose="05000000000000000000" pitchFamily="2" charset="2"/>
              <a:buChar char="Ø"/>
            </a:pPr>
            <a:r>
              <a:rPr lang="en-US" sz="2200" dirty="0" smtClean="0">
                <a:latin typeface="Arial" panose="020B0604020202020204" pitchFamily="34" charset="0"/>
                <a:cs typeface="Arial" panose="020B0604020202020204" pitchFamily="34" charset="0"/>
              </a:rPr>
              <a:t>Piedmont’s first step toward healthcare access in Gilmer County: Emergency Services</a:t>
            </a:r>
          </a:p>
          <a:p>
            <a:pPr marL="457200" indent="-347663">
              <a:spcBef>
                <a:spcPts val="1200"/>
              </a:spcBef>
              <a:buClr>
                <a:srgbClr val="C00000"/>
              </a:buClr>
              <a:buSzPct val="80000"/>
              <a:buFont typeface="Wingdings" panose="05000000000000000000" pitchFamily="2" charset="2"/>
              <a:buChar char="Ø"/>
            </a:pPr>
            <a:r>
              <a:rPr lang="en-US" sz="2200" dirty="0" smtClean="0">
                <a:latin typeface="Arial" panose="020B0604020202020204" pitchFamily="34" charset="0"/>
                <a:cs typeface="Arial" panose="020B0604020202020204" pitchFamily="34" charset="0"/>
              </a:rPr>
              <a:t>Current law and regulations prohibit “outside-the-box” possibilities for further services</a:t>
            </a:r>
          </a:p>
          <a:p>
            <a:pPr marL="457200" indent="-347663">
              <a:spcBef>
                <a:spcPts val="1200"/>
              </a:spcBef>
              <a:buClr>
                <a:srgbClr val="C00000"/>
              </a:buClr>
              <a:buSzPct val="80000"/>
              <a:buFont typeface="Wingdings" panose="05000000000000000000" pitchFamily="2" charset="2"/>
              <a:buChar char="Ø"/>
            </a:pPr>
            <a:r>
              <a:rPr lang="en-US" sz="2200" dirty="0" smtClean="0">
                <a:latin typeface="Arial" panose="020B0604020202020204" pitchFamily="34" charset="0"/>
                <a:cs typeface="Arial" panose="020B0604020202020204" pitchFamily="34" charset="0"/>
              </a:rPr>
              <a:t>Proposed solutions </a:t>
            </a:r>
          </a:p>
        </p:txBody>
      </p:sp>
    </p:spTree>
    <p:extLst>
      <p:ext uri="{BB962C8B-B14F-4D97-AF65-F5344CB8AC3E}">
        <p14:creationId xmlns:p14="http://schemas.microsoft.com/office/powerpoint/2010/main" val="1633288482"/>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p15:prstTrans prst="peelOff"/>
      </p:transition>
    </mc:Choice>
    <mc:Fallback>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Title 4"/>
          <p:cNvSpPr>
            <a:spLocks noGrp="1"/>
          </p:cNvSpPr>
          <p:nvPr>
            <p:ph type="title"/>
          </p:nvPr>
        </p:nvSpPr>
        <p:spPr/>
        <p:txBody>
          <a:bodyPr/>
          <a:lstStyle/>
          <a:p>
            <a:r>
              <a:rPr lang="en-US" i="1" dirty="0" smtClean="0"/>
              <a:t>Piedmont Mountainside Hospital</a:t>
            </a:r>
            <a:endParaRPr lang="en-US" b="1" i="1" dirty="0"/>
          </a:p>
        </p:txBody>
      </p:sp>
      <p:sp>
        <p:nvSpPr>
          <p:cNvPr id="59" name="Slide Number Placeholder 3"/>
          <p:cNvSpPr>
            <a:spLocks noGrp="1"/>
          </p:cNvSpPr>
          <p:nvPr>
            <p:ph type="sldNum" sz="quarter" idx="14"/>
          </p:nvPr>
        </p:nvSpPr>
        <p:spPr/>
        <p:txBody>
          <a:bodyPr/>
          <a:lstStyle/>
          <a:p>
            <a:fld id="{29ADC2D9-D2B1-428F-9FD0-6BB9814F8759}" type="slidenum">
              <a:rPr lang="en-US" smtClean="0"/>
              <a:pPr/>
              <a:t>20</a:t>
            </a:fld>
            <a:endParaRPr lang="en-US" dirty="0"/>
          </a:p>
        </p:txBody>
      </p:sp>
      <p:sp>
        <p:nvSpPr>
          <p:cNvPr id="11" name="Content Placeholder 4"/>
          <p:cNvSpPr>
            <a:spLocks noGrp="1"/>
          </p:cNvSpPr>
          <p:nvPr>
            <p:ph sz="quarter" idx="4"/>
          </p:nvPr>
        </p:nvSpPr>
        <p:spPr>
          <a:xfrm>
            <a:off x="533400" y="769937"/>
            <a:ext cx="8305800" cy="677863"/>
          </a:xfrm>
        </p:spPr>
        <p:txBody>
          <a:bodyPr>
            <a:normAutofit/>
          </a:bodyPr>
          <a:lstStyle/>
          <a:p>
            <a:pPr marL="109537" indent="0">
              <a:buClr>
                <a:srgbClr val="C00000"/>
              </a:buClr>
              <a:buSzPct val="80000"/>
              <a:buNone/>
            </a:pPr>
            <a:r>
              <a:rPr lang="en-US" sz="2800" b="1" dirty="0" smtClean="0">
                <a:solidFill>
                  <a:srgbClr val="C00000"/>
                </a:solidFill>
                <a:latin typeface="Arial Narrow" panose="020B0606020202030204" pitchFamily="34" charset="0"/>
              </a:rPr>
              <a:t>Summary of Proposed Solutions to help Rural Hospitals:</a:t>
            </a:r>
          </a:p>
        </p:txBody>
      </p:sp>
      <p:sp>
        <p:nvSpPr>
          <p:cNvPr id="9" name="Content Placeholder 4"/>
          <p:cNvSpPr>
            <a:spLocks noGrp="1"/>
          </p:cNvSpPr>
          <p:nvPr>
            <p:ph sz="quarter" idx="4"/>
          </p:nvPr>
        </p:nvSpPr>
        <p:spPr>
          <a:xfrm>
            <a:off x="762000" y="1447801"/>
            <a:ext cx="7543800" cy="3733800"/>
          </a:xfrm>
        </p:spPr>
        <p:txBody>
          <a:bodyPr>
            <a:normAutofit/>
          </a:bodyPr>
          <a:lstStyle/>
          <a:p>
            <a:pPr>
              <a:spcBef>
                <a:spcPts val="600"/>
              </a:spcBef>
              <a:buClr>
                <a:srgbClr val="C00000"/>
              </a:buClr>
              <a:buSzPct val="80000"/>
              <a:buFont typeface="Arial" panose="020B0604020202020204" pitchFamily="34" charset="0"/>
              <a:buChar char="•"/>
              <a:tabLst>
                <a:tab pos="7207250" algn="l"/>
              </a:tabLst>
            </a:pPr>
            <a:r>
              <a:rPr lang="en-US" sz="2400" dirty="0" smtClean="0">
                <a:latin typeface="Arial Narrow" panose="020B0606020202030204" pitchFamily="34" charset="0"/>
              </a:rPr>
              <a:t>Define a micro-hospital (bed size, services offered)</a:t>
            </a:r>
          </a:p>
          <a:p>
            <a:pPr>
              <a:spcBef>
                <a:spcPts val="600"/>
              </a:spcBef>
              <a:buClr>
                <a:srgbClr val="C00000"/>
              </a:buClr>
              <a:buSzPct val="80000"/>
              <a:buFont typeface="Arial" panose="020B0604020202020204" pitchFamily="34" charset="0"/>
              <a:buChar char="•"/>
              <a:tabLst>
                <a:tab pos="7207250" algn="l"/>
              </a:tabLst>
            </a:pPr>
            <a:r>
              <a:rPr lang="en-US" sz="2400" dirty="0" smtClean="0">
                <a:latin typeface="Arial Narrow" panose="020B0606020202030204" pitchFamily="34" charset="0"/>
              </a:rPr>
              <a:t>Define </a:t>
            </a:r>
            <a:r>
              <a:rPr lang="en-US" sz="2400" dirty="0">
                <a:latin typeface="Arial Narrow" panose="020B0606020202030204" pitchFamily="34" charset="0"/>
              </a:rPr>
              <a:t>a “acquiring” hospital (i.e., if part of a system, license can only move to the hospital that is located in the </a:t>
            </a:r>
            <a:r>
              <a:rPr lang="en-US" sz="2400" dirty="0" smtClean="0">
                <a:latin typeface="Arial Narrow" panose="020B0606020202030204" pitchFamily="34" charset="0"/>
              </a:rPr>
              <a:t>contiguous </a:t>
            </a:r>
            <a:r>
              <a:rPr lang="en-US" sz="2400" dirty="0">
                <a:latin typeface="Arial Narrow" panose="020B0606020202030204" pitchFamily="34" charset="0"/>
              </a:rPr>
              <a:t>county)</a:t>
            </a:r>
            <a:endParaRPr lang="en-US" sz="2400" b="1" dirty="0">
              <a:latin typeface="Arial Narrow" panose="020B0606020202030204" pitchFamily="34" charset="0"/>
            </a:endParaRPr>
          </a:p>
          <a:p>
            <a:pPr>
              <a:spcBef>
                <a:spcPts val="600"/>
              </a:spcBef>
              <a:buClr>
                <a:srgbClr val="C00000"/>
              </a:buClr>
              <a:buSzPct val="80000"/>
              <a:buFont typeface="Arial" panose="020B0604020202020204" pitchFamily="34" charset="0"/>
              <a:buChar char="•"/>
              <a:tabLst>
                <a:tab pos="7207250" algn="l"/>
              </a:tabLst>
            </a:pPr>
            <a:r>
              <a:rPr lang="en-US" sz="2400" dirty="0" smtClean="0">
                <a:latin typeface="Arial Narrow" panose="020B0606020202030204" pitchFamily="34" charset="0"/>
              </a:rPr>
              <a:t>Develop legislative or regulatory solution to assist rural hospitals in providing basic acute care services and stabilizing emergency services </a:t>
            </a:r>
          </a:p>
          <a:p>
            <a:pPr>
              <a:spcBef>
                <a:spcPts val="600"/>
              </a:spcBef>
              <a:buClr>
                <a:srgbClr val="C00000"/>
              </a:buClr>
              <a:buSzPct val="80000"/>
              <a:buFont typeface="Arial" panose="020B0604020202020204" pitchFamily="34" charset="0"/>
              <a:buChar char="•"/>
              <a:tabLst>
                <a:tab pos="7207250" algn="l"/>
              </a:tabLst>
            </a:pPr>
            <a:r>
              <a:rPr lang="en-US" sz="2400" dirty="0" smtClean="0">
                <a:latin typeface="Arial Narrow" panose="020B0606020202030204" pitchFamily="34" charset="0"/>
              </a:rPr>
              <a:t>Decrease the cycle time for developing services in a rural area (i.e., CON, Bed License)</a:t>
            </a:r>
          </a:p>
        </p:txBody>
      </p:sp>
    </p:spTree>
    <p:extLst>
      <p:ext uri="{BB962C8B-B14F-4D97-AF65-F5344CB8AC3E}">
        <p14:creationId xmlns:p14="http://schemas.microsoft.com/office/powerpoint/2010/main" val="77769928"/>
      </p:ext>
    </p:extLst>
  </p:cSld>
  <p:clrMapOvr>
    <a:masterClrMapping/>
  </p:clrMapOvr>
  <p:transition spd="med">
    <p:pull dir="u"/>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a:xfrm>
            <a:off x="463550" y="2362200"/>
            <a:ext cx="8153400" cy="914400"/>
          </a:xfrm>
        </p:spPr>
        <p:txBody>
          <a:bodyPr/>
          <a:lstStyle/>
          <a:p>
            <a:pPr algn="ctr"/>
            <a:r>
              <a:rPr lang="en-US" dirty="0" smtClean="0"/>
              <a:t>Questions or Comments?</a:t>
            </a:r>
            <a:endParaRPr lang="en-US" dirty="0"/>
          </a:p>
        </p:txBody>
      </p:sp>
      <p:sp>
        <p:nvSpPr>
          <p:cNvPr id="7" name="Slide Number Placeholder 6"/>
          <p:cNvSpPr>
            <a:spLocks noGrp="1"/>
          </p:cNvSpPr>
          <p:nvPr>
            <p:ph type="sldNum" sz="quarter" idx="4294967295"/>
          </p:nvPr>
        </p:nvSpPr>
        <p:spPr>
          <a:xfrm>
            <a:off x="8616950" y="6492875"/>
            <a:ext cx="527050" cy="212725"/>
          </a:xfrm>
        </p:spPr>
        <p:txBody>
          <a:bodyPr/>
          <a:lstStyle/>
          <a:p>
            <a:fld id="{29ADC2D9-D2B1-428F-9FD0-6BB9814F8759}" type="slidenum">
              <a:rPr lang="en-US" smtClean="0"/>
              <a:pPr/>
              <a:t>21</a:t>
            </a:fld>
            <a:endParaRPr lang="en-US"/>
          </a:p>
        </p:txBody>
      </p:sp>
    </p:spTree>
    <p:extLst>
      <p:ext uri="{BB962C8B-B14F-4D97-AF65-F5344CB8AC3E}">
        <p14:creationId xmlns:p14="http://schemas.microsoft.com/office/powerpoint/2010/main" val="17141593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i="1" dirty="0" smtClean="0"/>
              <a:t>Piedmont Mountainside Hospital</a:t>
            </a:r>
            <a:endParaRPr lang="en-US" b="1" i="1" dirty="0"/>
          </a:p>
        </p:txBody>
      </p:sp>
      <p:sp>
        <p:nvSpPr>
          <p:cNvPr id="4" name="Slide Number Placeholder 3"/>
          <p:cNvSpPr>
            <a:spLocks noGrp="1"/>
          </p:cNvSpPr>
          <p:nvPr>
            <p:ph type="sldNum" sz="quarter" idx="14"/>
          </p:nvPr>
        </p:nvSpPr>
        <p:spPr>
          <a:xfrm>
            <a:off x="7467599" y="6492875"/>
            <a:ext cx="527109" cy="212725"/>
          </a:xfrm>
        </p:spPr>
        <p:txBody>
          <a:bodyPr/>
          <a:lstStyle/>
          <a:p>
            <a:fld id="{29ADC2D9-D2B1-428F-9FD0-6BB9814F8759}" type="slidenum">
              <a:rPr lang="en-US" smtClean="0"/>
              <a:pPr/>
              <a:t>3</a:t>
            </a:fld>
            <a:endParaRPr lang="en-US" dirty="0"/>
          </a:p>
        </p:txBody>
      </p:sp>
      <p:cxnSp>
        <p:nvCxnSpPr>
          <p:cNvPr id="42" name="Straight Arrow Connector 41"/>
          <p:cNvCxnSpPr/>
          <p:nvPr/>
        </p:nvCxnSpPr>
        <p:spPr>
          <a:xfrm>
            <a:off x="399068" y="1830344"/>
            <a:ext cx="8321040" cy="0"/>
          </a:xfrm>
          <a:prstGeom prst="straightConnector1">
            <a:avLst/>
          </a:prstGeom>
          <a:ln>
            <a:solidFill>
              <a:schemeClr val="bg1"/>
            </a:solidFill>
            <a:tailEnd type="triangle"/>
          </a:ln>
        </p:spPr>
        <p:style>
          <a:lnRef idx="1">
            <a:schemeClr val="accent6"/>
          </a:lnRef>
          <a:fillRef idx="0">
            <a:schemeClr val="accent6"/>
          </a:fillRef>
          <a:effectRef idx="0">
            <a:schemeClr val="accent6"/>
          </a:effectRef>
          <a:fontRef idx="minor">
            <a:schemeClr val="tx1"/>
          </a:fontRef>
        </p:style>
      </p:cxnSp>
      <p:cxnSp>
        <p:nvCxnSpPr>
          <p:cNvPr id="43" name="Straight Arrow Connector 42"/>
          <p:cNvCxnSpPr/>
          <p:nvPr/>
        </p:nvCxnSpPr>
        <p:spPr>
          <a:xfrm>
            <a:off x="399067" y="2592344"/>
            <a:ext cx="8321040" cy="0"/>
          </a:xfrm>
          <a:prstGeom prst="straightConnector1">
            <a:avLst/>
          </a:prstGeom>
          <a:ln>
            <a:solidFill>
              <a:schemeClr val="bg1"/>
            </a:solidFill>
            <a:tailEnd type="triangle"/>
          </a:ln>
        </p:spPr>
        <p:style>
          <a:lnRef idx="1">
            <a:schemeClr val="accent6"/>
          </a:lnRef>
          <a:fillRef idx="0">
            <a:schemeClr val="accent6"/>
          </a:fillRef>
          <a:effectRef idx="0">
            <a:schemeClr val="accent6"/>
          </a:effectRef>
          <a:fontRef idx="minor">
            <a:schemeClr val="tx1"/>
          </a:fontRef>
        </p:style>
      </p:cxnSp>
      <p:cxnSp>
        <p:nvCxnSpPr>
          <p:cNvPr id="44" name="Straight Arrow Connector 43"/>
          <p:cNvCxnSpPr/>
          <p:nvPr/>
        </p:nvCxnSpPr>
        <p:spPr>
          <a:xfrm>
            <a:off x="399067" y="3278144"/>
            <a:ext cx="8321040" cy="0"/>
          </a:xfrm>
          <a:prstGeom prst="straightConnector1">
            <a:avLst/>
          </a:prstGeom>
          <a:ln>
            <a:solidFill>
              <a:schemeClr val="bg1"/>
            </a:solidFill>
            <a:tailEnd type="triangle"/>
          </a:ln>
        </p:spPr>
        <p:style>
          <a:lnRef idx="1">
            <a:schemeClr val="accent6"/>
          </a:lnRef>
          <a:fillRef idx="0">
            <a:schemeClr val="accent6"/>
          </a:fillRef>
          <a:effectRef idx="0">
            <a:schemeClr val="accent6"/>
          </a:effectRef>
          <a:fontRef idx="minor">
            <a:schemeClr val="tx1"/>
          </a:fontRef>
        </p:style>
      </p:cxnSp>
      <p:cxnSp>
        <p:nvCxnSpPr>
          <p:cNvPr id="45" name="Straight Arrow Connector 44"/>
          <p:cNvCxnSpPr/>
          <p:nvPr/>
        </p:nvCxnSpPr>
        <p:spPr>
          <a:xfrm>
            <a:off x="399067" y="3908095"/>
            <a:ext cx="8321040" cy="0"/>
          </a:xfrm>
          <a:prstGeom prst="straightConnector1">
            <a:avLst/>
          </a:prstGeom>
          <a:ln>
            <a:solidFill>
              <a:schemeClr val="bg1"/>
            </a:solidFill>
            <a:tailEnd type="triangle"/>
          </a:ln>
        </p:spPr>
        <p:style>
          <a:lnRef idx="1">
            <a:schemeClr val="accent6"/>
          </a:lnRef>
          <a:fillRef idx="0">
            <a:schemeClr val="accent6"/>
          </a:fillRef>
          <a:effectRef idx="0">
            <a:schemeClr val="accent6"/>
          </a:effectRef>
          <a:fontRef idx="minor">
            <a:schemeClr val="tx1"/>
          </a:fontRef>
        </p:style>
      </p:cxnSp>
      <p:sp>
        <p:nvSpPr>
          <p:cNvPr id="10" name="Rectangle 4"/>
          <p:cNvSpPr txBox="1">
            <a:spLocks noChangeArrowheads="1"/>
          </p:cNvSpPr>
          <p:nvPr/>
        </p:nvSpPr>
        <p:spPr bwMode="auto">
          <a:xfrm>
            <a:off x="228600" y="547642"/>
            <a:ext cx="4922958" cy="369717"/>
          </a:xfrm>
          <a:prstGeom prst="rect">
            <a:avLst/>
          </a:prstGeom>
          <a:noFill/>
        </p:spPr>
        <p:txBody>
          <a:bodyPr vert="horz" wrap="square" lIns="91440" tIns="45720" rIns="91440" bIns="45720" numCol="1" anchor="t" anchorCtr="0" compatLnSpc="1">
            <a:prstTxWarp prst="textNoShape">
              <a:avLst/>
            </a:prstTxWarp>
          </a:bodyPr>
          <a:lstStyle>
            <a:lvl1pPr marL="365125" indent="-255588" algn="l" rtl="0" eaLnBrk="1" fontAlgn="base" hangingPunct="1">
              <a:spcBef>
                <a:spcPts val="300"/>
              </a:spcBef>
              <a:spcAft>
                <a:spcPct val="0"/>
              </a:spcAft>
              <a:buClr>
                <a:srgbClr val="C2A874"/>
              </a:buClr>
              <a:buFont typeface="Georgia" pitchFamily="18" charset="0"/>
              <a:buChar char="•"/>
              <a:defRPr sz="2800" kern="1200">
                <a:solidFill>
                  <a:schemeClr val="tx1"/>
                </a:solidFill>
                <a:latin typeface="+mn-lt"/>
                <a:ea typeface="+mn-ea"/>
                <a:cs typeface="+mn-cs"/>
              </a:defRPr>
            </a:lvl1pPr>
            <a:lvl2pPr marL="657225" indent="-246063" algn="l" rtl="0" eaLnBrk="1" fontAlgn="base" hangingPunct="1">
              <a:spcBef>
                <a:spcPts val="300"/>
              </a:spcBef>
              <a:spcAft>
                <a:spcPct val="0"/>
              </a:spcAft>
              <a:buClr>
                <a:srgbClr val="C4652D"/>
              </a:buClr>
              <a:buFont typeface="Calibri" pitchFamily="34" charset="0"/>
              <a:buChar char="−"/>
              <a:defRPr sz="2600" kern="1200">
                <a:solidFill>
                  <a:schemeClr val="tx1"/>
                </a:solidFill>
                <a:latin typeface="+mn-lt"/>
                <a:ea typeface="+mn-ea"/>
                <a:cs typeface="+mn-cs"/>
              </a:defRPr>
            </a:lvl2pPr>
            <a:lvl3pPr marL="922338" indent="-219075" algn="l" rtl="0" eaLnBrk="1" fontAlgn="base" hangingPunct="1">
              <a:spcBef>
                <a:spcPts val="300"/>
              </a:spcBef>
              <a:spcAft>
                <a:spcPct val="0"/>
              </a:spcAft>
              <a:buClr>
                <a:srgbClr val="8B5D3D"/>
              </a:buClr>
              <a:buSzPct val="90000"/>
              <a:buFont typeface="Wingdings" pitchFamily="2" charset="2"/>
              <a:buChar char="§"/>
              <a:defRPr sz="2400" kern="1200">
                <a:solidFill>
                  <a:schemeClr val="tx1"/>
                </a:solidFill>
                <a:latin typeface="+mn-lt"/>
                <a:ea typeface="+mn-ea"/>
                <a:cs typeface="+mn-cs"/>
              </a:defRPr>
            </a:lvl3pPr>
            <a:lvl4pPr marL="1179513" indent="-200025" algn="l" rtl="0" eaLnBrk="1" fontAlgn="base" hangingPunct="1">
              <a:spcBef>
                <a:spcPts val="300"/>
              </a:spcBef>
              <a:spcAft>
                <a:spcPct val="0"/>
              </a:spcAft>
              <a:buClr>
                <a:srgbClr val="5C92B5"/>
              </a:buClr>
              <a:buSzPct val="80000"/>
              <a:buFont typeface="Wingdings 2" pitchFamily="18" charset="2"/>
              <a:buChar char="®"/>
              <a:defRPr sz="2200" kern="1200">
                <a:solidFill>
                  <a:schemeClr val="tx1"/>
                </a:solidFill>
                <a:latin typeface="+mn-lt"/>
                <a:ea typeface="+mn-ea"/>
                <a:cs typeface="+mn-cs"/>
              </a:defRPr>
            </a:lvl4pPr>
            <a:lvl5pPr marL="1389063" indent="-182563" algn="l" rtl="0" eaLnBrk="1" fontAlgn="base" hangingPunct="1">
              <a:spcBef>
                <a:spcPts val="300"/>
              </a:spcBef>
              <a:spcAft>
                <a:spcPct val="0"/>
              </a:spcAft>
              <a:buClr>
                <a:schemeClr val="tx2"/>
              </a:buClr>
              <a:buFont typeface="Arial" charset="0"/>
              <a:buChar char="•"/>
              <a:defRPr sz="2000" kern="1200">
                <a:solidFill>
                  <a:schemeClr val="tx1"/>
                </a:solidFill>
                <a:latin typeface="+mn-lt"/>
                <a:ea typeface="+mn-ea"/>
                <a:cs typeface="+mn-cs"/>
              </a:defRPr>
            </a:lvl5pPr>
            <a:lvl6pPr marL="1609344" indent="-182880" algn="l" rtl="0" eaLnBrk="1" latinLnBrk="0" hangingPunct="1">
              <a:spcBef>
                <a:spcPts val="300"/>
              </a:spcBef>
              <a:buClr>
                <a:schemeClr val="accent3"/>
              </a:buClr>
              <a:buFont typeface="Georgia"/>
              <a:buChar char="▫"/>
              <a:defRPr kumimoji="0" sz="1800" kern="1200">
                <a:solidFill>
                  <a:schemeClr val="accent3"/>
                </a:solidFill>
                <a:latin typeface="+mn-lt"/>
                <a:ea typeface="+mn-ea"/>
                <a:cs typeface="+mn-cs"/>
              </a:defRPr>
            </a:lvl6pPr>
            <a:lvl7pPr marL="1828800" indent="-182880" algn="l" rtl="0" eaLnBrk="1" latinLnBrk="0" hangingPunct="1">
              <a:spcBef>
                <a:spcPts val="300"/>
              </a:spcBef>
              <a:buClr>
                <a:schemeClr val="accent3"/>
              </a:buClr>
              <a:buFont typeface="Georgia"/>
              <a:buChar char="▫"/>
              <a:defRPr kumimoji="0" sz="1600" kern="1200">
                <a:solidFill>
                  <a:schemeClr val="accent3"/>
                </a:solidFill>
                <a:latin typeface="+mn-lt"/>
                <a:ea typeface="+mn-ea"/>
                <a:cs typeface="+mn-cs"/>
              </a:defRPr>
            </a:lvl7pPr>
            <a:lvl8pPr marL="2029968" indent="-182880" algn="l" rtl="0" eaLnBrk="1" latinLnBrk="0" hangingPunct="1">
              <a:spcBef>
                <a:spcPts val="300"/>
              </a:spcBef>
              <a:buClr>
                <a:schemeClr val="accent3"/>
              </a:buClr>
              <a:buFont typeface="Georgia"/>
              <a:buChar char="◦"/>
              <a:defRPr kumimoji="0" sz="1500" kern="1200">
                <a:solidFill>
                  <a:schemeClr val="accent3"/>
                </a:solidFill>
                <a:latin typeface="+mn-lt"/>
                <a:ea typeface="+mn-ea"/>
                <a:cs typeface="+mn-cs"/>
              </a:defRPr>
            </a:lvl8pPr>
            <a:lvl9pPr marL="2240280" indent="-182880" algn="l" rtl="0" eaLnBrk="1" latinLnBrk="0" hangingPunct="1">
              <a:spcBef>
                <a:spcPts val="300"/>
              </a:spcBef>
              <a:buClr>
                <a:schemeClr val="accent3"/>
              </a:buClr>
              <a:buFont typeface="Georgia"/>
              <a:buChar char="◦"/>
              <a:defRPr kumimoji="0" sz="1400" kern="1200" baseline="0">
                <a:solidFill>
                  <a:schemeClr val="accent3"/>
                </a:solidFill>
                <a:latin typeface="+mn-lt"/>
                <a:ea typeface="+mn-ea"/>
                <a:cs typeface="+mn-cs"/>
              </a:defRPr>
            </a:lvl9pPr>
          </a:lstStyle>
          <a:p>
            <a:pPr marL="109537" indent="0">
              <a:spcBef>
                <a:spcPts val="1200"/>
              </a:spcBef>
              <a:buClrTx/>
              <a:buNone/>
            </a:pPr>
            <a:r>
              <a:rPr lang="en-US" altLang="en-US" sz="2400" b="1" dirty="0" smtClean="0">
                <a:latin typeface="Arial Narrow" panose="020B0606020202030204" pitchFamily="34" charset="0"/>
                <a:cs typeface="Arial" panose="020B0604020202020204" pitchFamily="34" charset="0"/>
              </a:rPr>
              <a:t>Story of a small rural hospital…</a:t>
            </a:r>
          </a:p>
        </p:txBody>
      </p:sp>
      <p:pic>
        <p:nvPicPr>
          <p:cNvPr id="13" name="Picture 5"/>
          <p:cNvPicPr>
            <a:picLocks noChangeAspect="1" noChangeArrowheads="1"/>
          </p:cNvPicPr>
          <p:nvPr/>
        </p:nvPicPr>
        <p:blipFill>
          <a:blip r:embed="rId3" cstate="print"/>
          <a:srcRect/>
          <a:stretch>
            <a:fillRect/>
          </a:stretch>
        </p:blipFill>
        <p:spPr bwMode="auto">
          <a:xfrm>
            <a:off x="194416" y="1272156"/>
            <a:ext cx="2795452" cy="2068217"/>
          </a:xfrm>
          <a:prstGeom prst="rect">
            <a:avLst/>
          </a:prstGeom>
          <a:ln>
            <a:noFill/>
          </a:ln>
          <a:effectLst>
            <a:outerShdw blurRad="292100" dist="139700" dir="2700000" algn="tl" rotWithShape="0">
              <a:srgbClr val="333333">
                <a:alpha val="65000"/>
              </a:srgbClr>
            </a:outerShdw>
          </a:effectLst>
        </p:spPr>
      </p:pic>
      <p:sp>
        <p:nvSpPr>
          <p:cNvPr id="2" name="TextBox 1"/>
          <p:cNvSpPr txBox="1"/>
          <p:nvPr/>
        </p:nvSpPr>
        <p:spPr>
          <a:xfrm>
            <a:off x="258642" y="3481956"/>
            <a:ext cx="2667000" cy="923330"/>
          </a:xfrm>
          <a:prstGeom prst="rect">
            <a:avLst/>
          </a:prstGeom>
          <a:noFill/>
        </p:spPr>
        <p:txBody>
          <a:bodyPr wrap="square" rtlCol="0">
            <a:spAutoFit/>
          </a:bodyPr>
          <a:lstStyle/>
          <a:p>
            <a:pPr algn="ctr"/>
            <a:r>
              <a:rPr lang="en-US" dirty="0" smtClean="0">
                <a:latin typeface="Arial" panose="020B0604020202020204" pitchFamily="34" charset="0"/>
                <a:cs typeface="Arial" panose="020B0604020202020204" pitchFamily="34" charset="0"/>
              </a:rPr>
              <a:t>Pickens General Hospital </a:t>
            </a:r>
          </a:p>
          <a:p>
            <a:pPr algn="ctr"/>
            <a:r>
              <a:rPr lang="en-US" dirty="0" smtClean="0">
                <a:latin typeface="Arial" panose="020B0604020202020204" pitchFamily="34" charset="0"/>
                <a:cs typeface="Arial" panose="020B0604020202020204" pitchFamily="34" charset="0"/>
              </a:rPr>
              <a:t>opened 1969</a:t>
            </a:r>
            <a:endParaRPr lang="en-US" dirty="0">
              <a:latin typeface="Arial" panose="020B0604020202020204" pitchFamily="34" charset="0"/>
              <a:cs typeface="Arial" panose="020B0604020202020204" pitchFamily="34" charset="0"/>
            </a:endParaRPr>
          </a:p>
        </p:txBody>
      </p:sp>
      <p:pic>
        <p:nvPicPr>
          <p:cNvPr id="15" name="Picture 3"/>
          <p:cNvPicPr>
            <a:picLocks noChangeAspect="1" noChangeArrowheads="1"/>
          </p:cNvPicPr>
          <p:nvPr/>
        </p:nvPicPr>
        <p:blipFill>
          <a:blip r:embed="rId4" cstate="print"/>
          <a:srcRect/>
          <a:stretch>
            <a:fillRect/>
          </a:stretch>
        </p:blipFill>
        <p:spPr bwMode="auto">
          <a:xfrm>
            <a:off x="3230208" y="1272156"/>
            <a:ext cx="2745283" cy="2058962"/>
          </a:xfrm>
          <a:prstGeom prst="rect">
            <a:avLst/>
          </a:prstGeom>
          <a:ln>
            <a:noFill/>
          </a:ln>
          <a:effectLst>
            <a:outerShdw blurRad="292100" dist="139700" dir="2700000" algn="tl" rotWithShape="0">
              <a:srgbClr val="333333">
                <a:alpha val="65000"/>
              </a:srgbClr>
            </a:outerShdw>
          </a:effectLst>
        </p:spPr>
      </p:pic>
      <p:sp>
        <p:nvSpPr>
          <p:cNvPr id="16" name="TextBox 15"/>
          <p:cNvSpPr txBox="1"/>
          <p:nvPr/>
        </p:nvSpPr>
        <p:spPr>
          <a:xfrm>
            <a:off x="3347415" y="3481956"/>
            <a:ext cx="2475459" cy="2031325"/>
          </a:xfrm>
          <a:prstGeom prst="rect">
            <a:avLst/>
          </a:prstGeom>
          <a:noFill/>
        </p:spPr>
        <p:txBody>
          <a:bodyPr wrap="square" rtlCol="0">
            <a:spAutoFit/>
          </a:bodyPr>
          <a:lstStyle/>
          <a:p>
            <a:pPr algn="ctr"/>
            <a:r>
              <a:rPr lang="en-US" dirty="0" smtClean="0">
                <a:latin typeface="Arial" panose="020B0604020202020204" pitchFamily="34" charset="0"/>
                <a:cs typeface="Arial" panose="020B0604020202020204" pitchFamily="34" charset="0"/>
              </a:rPr>
              <a:t>Sunlink purchased the hospital in 2001 and then opened the new hospital at the current location in 2003 as Mountainside Medical Center</a:t>
            </a:r>
            <a:endParaRPr lang="en-US" dirty="0">
              <a:latin typeface="Arial" panose="020B0604020202020204" pitchFamily="34" charset="0"/>
              <a:cs typeface="Arial" panose="020B0604020202020204" pitchFamily="34" charset="0"/>
            </a:endParaRPr>
          </a:p>
        </p:txBody>
      </p:sp>
      <p:pic>
        <p:nvPicPr>
          <p:cNvPr id="17" name="Picture 4" descr="C:\Users\113376\AppData\Local\Microsoft\Windows\Temporary Internet Files\Content.Outlook\DL45P43M\DSCN3580.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224540" y="1282794"/>
            <a:ext cx="2690860" cy="2018145"/>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
        <p:nvSpPr>
          <p:cNvPr id="18" name="TextBox 17"/>
          <p:cNvSpPr txBox="1"/>
          <p:nvPr/>
        </p:nvSpPr>
        <p:spPr>
          <a:xfrm>
            <a:off x="6324600" y="3510677"/>
            <a:ext cx="2535932" cy="2585323"/>
          </a:xfrm>
          <a:prstGeom prst="rect">
            <a:avLst/>
          </a:prstGeom>
          <a:noFill/>
        </p:spPr>
        <p:txBody>
          <a:bodyPr wrap="square" rtlCol="0">
            <a:spAutoFit/>
          </a:bodyPr>
          <a:lstStyle/>
          <a:p>
            <a:pPr algn="ctr"/>
            <a:r>
              <a:rPr lang="en-US" dirty="0" smtClean="0">
                <a:latin typeface="Arial" panose="020B0604020202020204" pitchFamily="34" charset="0"/>
                <a:cs typeface="Arial" panose="020B0604020202020204" pitchFamily="34" charset="0"/>
              </a:rPr>
              <a:t>Piedmont Healthcare purchased the hospital in June 2004, at the time the hospital had 35 beds.  Piedmont Mountainside Hospital has since grown to 42 beds in 2007, and then 52 beds in 2013.</a:t>
            </a:r>
            <a:endParaRPr lang="en-US"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999717952"/>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p15:prstTrans prst="peelOff"/>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par>
                                <p:cTn id="8" presetID="42" presetClass="entr" presetSubtype="0"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fade">
                                      <p:cBhvr>
                                        <p:cTn id="10" dur="1000"/>
                                        <p:tgtEl>
                                          <p:spTgt spid="2"/>
                                        </p:tgtEl>
                                      </p:cBhvr>
                                    </p:animEffect>
                                    <p:anim calcmode="lin" valueType="num">
                                      <p:cBhvr>
                                        <p:cTn id="11" dur="1000" fill="hold"/>
                                        <p:tgtEl>
                                          <p:spTgt spid="2"/>
                                        </p:tgtEl>
                                        <p:attrNameLst>
                                          <p:attrName>ppt_x</p:attrName>
                                        </p:attrNameLst>
                                      </p:cBhvr>
                                      <p:tavLst>
                                        <p:tav tm="0">
                                          <p:val>
                                            <p:strVal val="#ppt_x"/>
                                          </p:val>
                                        </p:tav>
                                        <p:tav tm="100000">
                                          <p:val>
                                            <p:strVal val="#ppt_x"/>
                                          </p:val>
                                        </p:tav>
                                      </p:tavLst>
                                    </p:anim>
                                    <p:anim calcmode="lin" valueType="num">
                                      <p:cBhvr>
                                        <p:cTn id="12" dur="1000" fill="hold"/>
                                        <p:tgtEl>
                                          <p:spTgt spid="2"/>
                                        </p:tgtEl>
                                        <p:attrNameLst>
                                          <p:attrName>ppt_y</p:attrName>
                                        </p:attrNameLst>
                                      </p:cBhvr>
                                      <p:tavLst>
                                        <p:tav tm="0">
                                          <p:val>
                                            <p:strVal val="#ppt_y+.1"/>
                                          </p:val>
                                        </p:tav>
                                        <p:tav tm="100000">
                                          <p:val>
                                            <p:strVal val="#ppt_y"/>
                                          </p:val>
                                        </p:tav>
                                      </p:tavLst>
                                    </p:anim>
                                  </p:childTnLst>
                                </p:cTn>
                              </p:par>
                            </p:childTnLst>
                          </p:cTn>
                        </p:par>
                        <p:par>
                          <p:cTn id="13" fill="hold">
                            <p:stCondLst>
                              <p:cond delay="1000"/>
                            </p:stCondLst>
                            <p:childTnLst>
                              <p:par>
                                <p:cTn id="14" presetID="10" presetClass="entr" presetSubtype="0" fill="hold" nodeType="afterEffect">
                                  <p:stCondLst>
                                    <p:cond delay="500"/>
                                  </p:stCondLst>
                                  <p:childTnLst>
                                    <p:set>
                                      <p:cBhvr>
                                        <p:cTn id="15" dur="1" fill="hold">
                                          <p:stCondLst>
                                            <p:cond delay="0"/>
                                          </p:stCondLst>
                                        </p:cTn>
                                        <p:tgtEl>
                                          <p:spTgt spid="15"/>
                                        </p:tgtEl>
                                        <p:attrNameLst>
                                          <p:attrName>style.visibility</p:attrName>
                                        </p:attrNameLst>
                                      </p:cBhvr>
                                      <p:to>
                                        <p:strVal val="visible"/>
                                      </p:to>
                                    </p:set>
                                    <p:animEffect transition="in" filter="fade">
                                      <p:cBhvr>
                                        <p:cTn id="16" dur="500"/>
                                        <p:tgtEl>
                                          <p:spTgt spid="15"/>
                                        </p:tgtEl>
                                      </p:cBhvr>
                                    </p:animEffect>
                                  </p:childTnLst>
                                </p:cTn>
                              </p:par>
                            </p:childTnLst>
                          </p:cTn>
                        </p:par>
                        <p:par>
                          <p:cTn id="17" fill="hold">
                            <p:stCondLst>
                              <p:cond delay="2000"/>
                            </p:stCondLst>
                            <p:childTnLst>
                              <p:par>
                                <p:cTn id="18" presetID="42" presetClass="entr" presetSubtype="0" fill="hold" grpId="0" nodeType="afterEffect">
                                  <p:stCondLst>
                                    <p:cond delay="500"/>
                                  </p:stCondLst>
                                  <p:childTnLst>
                                    <p:set>
                                      <p:cBhvr>
                                        <p:cTn id="19" dur="1" fill="hold">
                                          <p:stCondLst>
                                            <p:cond delay="0"/>
                                          </p:stCondLst>
                                        </p:cTn>
                                        <p:tgtEl>
                                          <p:spTgt spid="16"/>
                                        </p:tgtEl>
                                        <p:attrNameLst>
                                          <p:attrName>style.visibility</p:attrName>
                                        </p:attrNameLst>
                                      </p:cBhvr>
                                      <p:to>
                                        <p:strVal val="visible"/>
                                      </p:to>
                                    </p:set>
                                    <p:animEffect transition="in" filter="fade">
                                      <p:cBhvr>
                                        <p:cTn id="20" dur="1000"/>
                                        <p:tgtEl>
                                          <p:spTgt spid="16"/>
                                        </p:tgtEl>
                                      </p:cBhvr>
                                    </p:animEffect>
                                    <p:anim calcmode="lin" valueType="num">
                                      <p:cBhvr>
                                        <p:cTn id="21" dur="1000" fill="hold"/>
                                        <p:tgtEl>
                                          <p:spTgt spid="16"/>
                                        </p:tgtEl>
                                        <p:attrNameLst>
                                          <p:attrName>ppt_x</p:attrName>
                                        </p:attrNameLst>
                                      </p:cBhvr>
                                      <p:tavLst>
                                        <p:tav tm="0">
                                          <p:val>
                                            <p:strVal val="#ppt_x"/>
                                          </p:val>
                                        </p:tav>
                                        <p:tav tm="100000">
                                          <p:val>
                                            <p:strVal val="#ppt_x"/>
                                          </p:val>
                                        </p:tav>
                                      </p:tavLst>
                                    </p:anim>
                                    <p:anim calcmode="lin" valueType="num">
                                      <p:cBhvr>
                                        <p:cTn id="22" dur="1000" fill="hold"/>
                                        <p:tgtEl>
                                          <p:spTgt spid="16"/>
                                        </p:tgtEl>
                                        <p:attrNameLst>
                                          <p:attrName>ppt_y</p:attrName>
                                        </p:attrNameLst>
                                      </p:cBhvr>
                                      <p:tavLst>
                                        <p:tav tm="0">
                                          <p:val>
                                            <p:strVal val="#ppt_y+.1"/>
                                          </p:val>
                                        </p:tav>
                                        <p:tav tm="100000">
                                          <p:val>
                                            <p:strVal val="#ppt_y"/>
                                          </p:val>
                                        </p:tav>
                                      </p:tavLst>
                                    </p:anim>
                                  </p:childTnLst>
                                </p:cTn>
                              </p:par>
                            </p:childTnLst>
                          </p:cTn>
                        </p:par>
                        <p:par>
                          <p:cTn id="23" fill="hold">
                            <p:stCondLst>
                              <p:cond delay="3500"/>
                            </p:stCondLst>
                            <p:childTnLst>
                              <p:par>
                                <p:cTn id="24" presetID="10" presetClass="entr" presetSubtype="0" fill="hold" nodeType="afterEffect">
                                  <p:stCondLst>
                                    <p:cond delay="0"/>
                                  </p:stCondLst>
                                  <p:childTnLst>
                                    <p:set>
                                      <p:cBhvr>
                                        <p:cTn id="25" dur="1" fill="hold">
                                          <p:stCondLst>
                                            <p:cond delay="0"/>
                                          </p:stCondLst>
                                        </p:cTn>
                                        <p:tgtEl>
                                          <p:spTgt spid="17"/>
                                        </p:tgtEl>
                                        <p:attrNameLst>
                                          <p:attrName>style.visibility</p:attrName>
                                        </p:attrNameLst>
                                      </p:cBhvr>
                                      <p:to>
                                        <p:strVal val="visible"/>
                                      </p:to>
                                    </p:set>
                                    <p:animEffect transition="in" filter="fade">
                                      <p:cBhvr>
                                        <p:cTn id="26" dur="500"/>
                                        <p:tgtEl>
                                          <p:spTgt spid="17"/>
                                        </p:tgtEl>
                                      </p:cBhvr>
                                    </p:animEffect>
                                  </p:childTnLst>
                                </p:cTn>
                              </p:par>
                            </p:childTnLst>
                          </p:cTn>
                        </p:par>
                        <p:par>
                          <p:cTn id="27" fill="hold">
                            <p:stCondLst>
                              <p:cond delay="4000"/>
                            </p:stCondLst>
                            <p:childTnLst>
                              <p:par>
                                <p:cTn id="28" presetID="42" presetClass="entr" presetSubtype="0" fill="hold" grpId="0" nodeType="afterEffect">
                                  <p:stCondLst>
                                    <p:cond delay="0"/>
                                  </p:stCondLst>
                                  <p:childTnLst>
                                    <p:set>
                                      <p:cBhvr>
                                        <p:cTn id="29" dur="1" fill="hold">
                                          <p:stCondLst>
                                            <p:cond delay="0"/>
                                          </p:stCondLst>
                                        </p:cTn>
                                        <p:tgtEl>
                                          <p:spTgt spid="18"/>
                                        </p:tgtEl>
                                        <p:attrNameLst>
                                          <p:attrName>style.visibility</p:attrName>
                                        </p:attrNameLst>
                                      </p:cBhvr>
                                      <p:to>
                                        <p:strVal val="visible"/>
                                      </p:to>
                                    </p:set>
                                    <p:animEffect transition="in" filter="fade">
                                      <p:cBhvr>
                                        <p:cTn id="30" dur="1000"/>
                                        <p:tgtEl>
                                          <p:spTgt spid="18"/>
                                        </p:tgtEl>
                                      </p:cBhvr>
                                    </p:animEffect>
                                    <p:anim calcmode="lin" valueType="num">
                                      <p:cBhvr>
                                        <p:cTn id="31" dur="1000" fill="hold"/>
                                        <p:tgtEl>
                                          <p:spTgt spid="18"/>
                                        </p:tgtEl>
                                        <p:attrNameLst>
                                          <p:attrName>ppt_x</p:attrName>
                                        </p:attrNameLst>
                                      </p:cBhvr>
                                      <p:tavLst>
                                        <p:tav tm="0">
                                          <p:val>
                                            <p:strVal val="#ppt_x"/>
                                          </p:val>
                                        </p:tav>
                                        <p:tav tm="100000">
                                          <p:val>
                                            <p:strVal val="#ppt_x"/>
                                          </p:val>
                                        </p:tav>
                                      </p:tavLst>
                                    </p:anim>
                                    <p:anim calcmode="lin" valueType="num">
                                      <p:cBhvr>
                                        <p:cTn id="32"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6" grpId="0"/>
      <p:bldP spid="18"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Group 16"/>
          <p:cNvGrpSpPr/>
          <p:nvPr/>
        </p:nvGrpSpPr>
        <p:grpSpPr>
          <a:xfrm>
            <a:off x="4272131" y="5683721"/>
            <a:ext cx="2799546" cy="1023414"/>
            <a:chOff x="4933938" y="1919215"/>
            <a:chExt cx="2799546" cy="1023414"/>
          </a:xfrm>
        </p:grpSpPr>
        <p:pic>
          <p:nvPicPr>
            <p:cNvPr id="18" name="Picture 17"/>
            <p:cNvPicPr>
              <a:picLocks noChangeAspect="1"/>
            </p:cNvPicPr>
            <p:nvPr/>
          </p:nvPicPr>
          <p:blipFill>
            <a:blip r:embed="rId3" cstate="print"/>
            <a:stretch>
              <a:fillRect/>
            </a:stretch>
          </p:blipFill>
          <p:spPr>
            <a:xfrm>
              <a:off x="4933938" y="1919215"/>
              <a:ext cx="2799546" cy="1023414"/>
            </a:xfrm>
            <a:prstGeom prst="rect">
              <a:avLst/>
            </a:prstGeom>
          </p:spPr>
        </p:pic>
        <p:sp>
          <p:nvSpPr>
            <p:cNvPr id="19" name="Rounded Rectangle 18"/>
            <p:cNvSpPr/>
            <p:nvPr/>
          </p:nvSpPr>
          <p:spPr>
            <a:xfrm>
              <a:off x="5140109" y="2574179"/>
              <a:ext cx="516907" cy="182880"/>
            </a:xfrm>
            <a:prstGeom prst="roundRect">
              <a:avLst/>
            </a:prstGeom>
            <a:ln>
              <a:noFill/>
            </a:ln>
            <a:effectLst>
              <a:softEdge rad="12700"/>
            </a:effectLst>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US" sz="1100" b="1" dirty="0" smtClean="0"/>
                <a:t>2017</a:t>
              </a:r>
              <a:endParaRPr lang="en-US" sz="1100" b="1" dirty="0"/>
            </a:p>
          </p:txBody>
        </p:sp>
      </p:grpSp>
      <p:sp>
        <p:nvSpPr>
          <p:cNvPr id="5" name="Title 4"/>
          <p:cNvSpPr>
            <a:spLocks noGrp="1"/>
          </p:cNvSpPr>
          <p:nvPr>
            <p:ph type="title"/>
          </p:nvPr>
        </p:nvSpPr>
        <p:spPr/>
        <p:txBody>
          <a:bodyPr/>
          <a:lstStyle/>
          <a:p>
            <a:r>
              <a:rPr lang="en-US" i="1" dirty="0" smtClean="0"/>
              <a:t>Piedmont Mountainside Hospital</a:t>
            </a:r>
            <a:endParaRPr lang="en-US" b="1" i="1" dirty="0"/>
          </a:p>
        </p:txBody>
      </p:sp>
      <p:sp>
        <p:nvSpPr>
          <p:cNvPr id="4" name="Slide Number Placeholder 3"/>
          <p:cNvSpPr>
            <a:spLocks noGrp="1"/>
          </p:cNvSpPr>
          <p:nvPr>
            <p:ph type="sldNum" sz="quarter" idx="14"/>
          </p:nvPr>
        </p:nvSpPr>
        <p:spPr/>
        <p:txBody>
          <a:bodyPr/>
          <a:lstStyle/>
          <a:p>
            <a:fld id="{29ADC2D9-D2B1-428F-9FD0-6BB9814F8759}" type="slidenum">
              <a:rPr lang="en-US" smtClean="0"/>
              <a:pPr/>
              <a:t>4</a:t>
            </a:fld>
            <a:endParaRPr lang="en-US" dirty="0"/>
          </a:p>
        </p:txBody>
      </p:sp>
      <p:cxnSp>
        <p:nvCxnSpPr>
          <p:cNvPr id="42" name="Straight Arrow Connector 41"/>
          <p:cNvCxnSpPr/>
          <p:nvPr/>
        </p:nvCxnSpPr>
        <p:spPr>
          <a:xfrm>
            <a:off x="457200" y="2286000"/>
            <a:ext cx="8321040" cy="0"/>
          </a:xfrm>
          <a:prstGeom prst="straightConnector1">
            <a:avLst/>
          </a:prstGeom>
          <a:ln>
            <a:solidFill>
              <a:schemeClr val="bg1"/>
            </a:solidFill>
            <a:tailEnd type="triangle"/>
          </a:ln>
        </p:spPr>
        <p:style>
          <a:lnRef idx="1">
            <a:schemeClr val="accent6"/>
          </a:lnRef>
          <a:fillRef idx="0">
            <a:schemeClr val="accent6"/>
          </a:fillRef>
          <a:effectRef idx="0">
            <a:schemeClr val="accent6"/>
          </a:effectRef>
          <a:fontRef idx="minor">
            <a:schemeClr val="tx1"/>
          </a:fontRef>
        </p:style>
      </p:cxnSp>
      <p:cxnSp>
        <p:nvCxnSpPr>
          <p:cNvPr id="43" name="Straight Arrow Connector 42"/>
          <p:cNvCxnSpPr/>
          <p:nvPr/>
        </p:nvCxnSpPr>
        <p:spPr>
          <a:xfrm>
            <a:off x="457199" y="3048000"/>
            <a:ext cx="8321040" cy="0"/>
          </a:xfrm>
          <a:prstGeom prst="straightConnector1">
            <a:avLst/>
          </a:prstGeom>
          <a:ln>
            <a:solidFill>
              <a:schemeClr val="bg1"/>
            </a:solidFill>
            <a:tailEnd type="triangle"/>
          </a:ln>
        </p:spPr>
        <p:style>
          <a:lnRef idx="1">
            <a:schemeClr val="accent6"/>
          </a:lnRef>
          <a:fillRef idx="0">
            <a:schemeClr val="accent6"/>
          </a:fillRef>
          <a:effectRef idx="0">
            <a:schemeClr val="accent6"/>
          </a:effectRef>
          <a:fontRef idx="minor">
            <a:schemeClr val="tx1"/>
          </a:fontRef>
        </p:style>
      </p:cxnSp>
      <p:cxnSp>
        <p:nvCxnSpPr>
          <p:cNvPr id="44" name="Straight Arrow Connector 43"/>
          <p:cNvCxnSpPr/>
          <p:nvPr/>
        </p:nvCxnSpPr>
        <p:spPr>
          <a:xfrm>
            <a:off x="457199" y="3733800"/>
            <a:ext cx="8321040" cy="0"/>
          </a:xfrm>
          <a:prstGeom prst="straightConnector1">
            <a:avLst/>
          </a:prstGeom>
          <a:ln>
            <a:solidFill>
              <a:schemeClr val="bg1"/>
            </a:solidFill>
            <a:tailEnd type="triangle"/>
          </a:ln>
        </p:spPr>
        <p:style>
          <a:lnRef idx="1">
            <a:schemeClr val="accent6"/>
          </a:lnRef>
          <a:fillRef idx="0">
            <a:schemeClr val="accent6"/>
          </a:fillRef>
          <a:effectRef idx="0">
            <a:schemeClr val="accent6"/>
          </a:effectRef>
          <a:fontRef idx="minor">
            <a:schemeClr val="tx1"/>
          </a:fontRef>
        </p:style>
      </p:cxnSp>
      <p:cxnSp>
        <p:nvCxnSpPr>
          <p:cNvPr id="45" name="Straight Arrow Connector 44"/>
          <p:cNvCxnSpPr/>
          <p:nvPr/>
        </p:nvCxnSpPr>
        <p:spPr>
          <a:xfrm>
            <a:off x="457199" y="4495800"/>
            <a:ext cx="8321040" cy="0"/>
          </a:xfrm>
          <a:prstGeom prst="straightConnector1">
            <a:avLst/>
          </a:prstGeom>
          <a:ln>
            <a:solidFill>
              <a:schemeClr val="bg1"/>
            </a:solidFill>
            <a:tailEnd type="triangle"/>
          </a:ln>
        </p:spPr>
        <p:style>
          <a:lnRef idx="1">
            <a:schemeClr val="accent6"/>
          </a:lnRef>
          <a:fillRef idx="0">
            <a:schemeClr val="accent6"/>
          </a:fillRef>
          <a:effectRef idx="0">
            <a:schemeClr val="accent6"/>
          </a:effectRef>
          <a:fontRef idx="minor">
            <a:schemeClr val="tx1"/>
          </a:fontRef>
        </p:style>
      </p:cxnSp>
      <p:pic>
        <p:nvPicPr>
          <p:cNvPr id="11" name="Picture 10"/>
          <p:cNvPicPr>
            <a:picLocks noChangeAspect="1"/>
          </p:cNvPicPr>
          <p:nvPr/>
        </p:nvPicPr>
        <p:blipFill>
          <a:blip r:embed="rId4"/>
          <a:stretch>
            <a:fillRect/>
          </a:stretch>
        </p:blipFill>
        <p:spPr>
          <a:xfrm>
            <a:off x="4476884" y="4161598"/>
            <a:ext cx="2594793" cy="1453919"/>
          </a:xfrm>
          <a:prstGeom prst="rect">
            <a:avLst/>
          </a:prstGeom>
        </p:spPr>
      </p:pic>
      <p:pic>
        <p:nvPicPr>
          <p:cNvPr id="15" name="Picture 14"/>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800600" y="616914"/>
            <a:ext cx="4147133" cy="17210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 name="Picture 6"/>
          <p:cNvPicPr>
            <a:picLocks noChangeAspect="1" noChangeArrowheads="1"/>
          </p:cNvPicPr>
          <p:nvPr/>
        </p:nvPicPr>
        <p:blipFill>
          <a:blip r:embed="rId6" cstate="print"/>
          <a:srcRect/>
          <a:stretch>
            <a:fillRect/>
          </a:stretch>
        </p:blipFill>
        <p:spPr bwMode="auto">
          <a:xfrm>
            <a:off x="7259444" y="2420027"/>
            <a:ext cx="1712531" cy="1741571"/>
          </a:xfrm>
          <a:prstGeom prst="ellipse">
            <a:avLst/>
          </a:prstGeom>
          <a:ln>
            <a:noFill/>
          </a:ln>
          <a:effectLst>
            <a:softEdge rad="112500"/>
          </a:effectLst>
        </p:spPr>
      </p:pic>
      <p:pic>
        <p:nvPicPr>
          <p:cNvPr id="16" name="Picture 5"/>
          <p:cNvPicPr>
            <a:picLocks noChangeAspect="1" noChangeArrowheads="1"/>
          </p:cNvPicPr>
          <p:nvPr/>
        </p:nvPicPr>
        <p:blipFill>
          <a:blip r:embed="rId7" cstate="print"/>
          <a:srcRect/>
          <a:stretch>
            <a:fillRect/>
          </a:stretch>
        </p:blipFill>
        <p:spPr bwMode="auto">
          <a:xfrm>
            <a:off x="4617719" y="2520874"/>
            <a:ext cx="2313125" cy="1539875"/>
          </a:xfrm>
          <a:prstGeom prst="rect">
            <a:avLst/>
          </a:prstGeom>
          <a:ln w="3175" cap="sq">
            <a:solidFill>
              <a:schemeClr val="bg1"/>
            </a:solidFill>
            <a:prstDash val="solid"/>
            <a:miter lim="800000"/>
          </a:ln>
          <a:effectLst/>
        </p:spPr>
      </p:pic>
      <p:pic>
        <p:nvPicPr>
          <p:cNvPr id="22" name="Picture 21"/>
          <p:cNvPicPr>
            <a:picLocks noChangeAspect="1"/>
          </p:cNvPicPr>
          <p:nvPr/>
        </p:nvPicPr>
        <p:blipFill>
          <a:blip r:embed="rId8"/>
          <a:stretch>
            <a:fillRect/>
          </a:stretch>
        </p:blipFill>
        <p:spPr>
          <a:xfrm>
            <a:off x="7173085" y="4303648"/>
            <a:ext cx="1774648" cy="1327884"/>
          </a:xfrm>
          <a:prstGeom prst="rect">
            <a:avLst/>
          </a:prstGeom>
        </p:spPr>
      </p:pic>
      <p:sp>
        <p:nvSpPr>
          <p:cNvPr id="10" name="Rectangle 4"/>
          <p:cNvSpPr txBox="1">
            <a:spLocks noChangeArrowheads="1"/>
          </p:cNvSpPr>
          <p:nvPr/>
        </p:nvSpPr>
        <p:spPr bwMode="auto">
          <a:xfrm>
            <a:off x="228600" y="616914"/>
            <a:ext cx="4572000" cy="6088686"/>
          </a:xfrm>
          <a:prstGeom prst="rect">
            <a:avLst/>
          </a:prstGeom>
          <a:noFill/>
        </p:spPr>
        <p:txBody>
          <a:bodyPr vert="horz" wrap="square" lIns="91440" tIns="45720" rIns="91440" bIns="45720" numCol="1" anchor="t" anchorCtr="0" compatLnSpc="1">
            <a:prstTxWarp prst="textNoShape">
              <a:avLst/>
            </a:prstTxWarp>
          </a:bodyPr>
          <a:lstStyle>
            <a:lvl1pPr marL="365125" indent="-255588" algn="l" rtl="0" eaLnBrk="1" fontAlgn="base" hangingPunct="1">
              <a:spcBef>
                <a:spcPts val="300"/>
              </a:spcBef>
              <a:spcAft>
                <a:spcPct val="0"/>
              </a:spcAft>
              <a:buClr>
                <a:srgbClr val="C2A874"/>
              </a:buClr>
              <a:buFont typeface="Georgia" pitchFamily="18" charset="0"/>
              <a:buChar char="•"/>
              <a:defRPr sz="2800" kern="1200">
                <a:solidFill>
                  <a:schemeClr val="tx1"/>
                </a:solidFill>
                <a:latin typeface="+mn-lt"/>
                <a:ea typeface="+mn-ea"/>
                <a:cs typeface="+mn-cs"/>
              </a:defRPr>
            </a:lvl1pPr>
            <a:lvl2pPr marL="657225" indent="-246063" algn="l" rtl="0" eaLnBrk="1" fontAlgn="base" hangingPunct="1">
              <a:spcBef>
                <a:spcPts val="300"/>
              </a:spcBef>
              <a:spcAft>
                <a:spcPct val="0"/>
              </a:spcAft>
              <a:buClr>
                <a:srgbClr val="C4652D"/>
              </a:buClr>
              <a:buFont typeface="Calibri" pitchFamily="34" charset="0"/>
              <a:buChar char="−"/>
              <a:defRPr sz="2600" kern="1200">
                <a:solidFill>
                  <a:schemeClr val="tx1"/>
                </a:solidFill>
                <a:latin typeface="+mn-lt"/>
                <a:ea typeface="+mn-ea"/>
                <a:cs typeface="+mn-cs"/>
              </a:defRPr>
            </a:lvl2pPr>
            <a:lvl3pPr marL="922338" indent="-219075" algn="l" rtl="0" eaLnBrk="1" fontAlgn="base" hangingPunct="1">
              <a:spcBef>
                <a:spcPts val="300"/>
              </a:spcBef>
              <a:spcAft>
                <a:spcPct val="0"/>
              </a:spcAft>
              <a:buClr>
                <a:srgbClr val="8B5D3D"/>
              </a:buClr>
              <a:buSzPct val="90000"/>
              <a:buFont typeface="Wingdings" pitchFamily="2" charset="2"/>
              <a:buChar char="§"/>
              <a:defRPr sz="2400" kern="1200">
                <a:solidFill>
                  <a:schemeClr val="tx1"/>
                </a:solidFill>
                <a:latin typeface="+mn-lt"/>
                <a:ea typeface="+mn-ea"/>
                <a:cs typeface="+mn-cs"/>
              </a:defRPr>
            </a:lvl3pPr>
            <a:lvl4pPr marL="1179513" indent="-200025" algn="l" rtl="0" eaLnBrk="1" fontAlgn="base" hangingPunct="1">
              <a:spcBef>
                <a:spcPts val="300"/>
              </a:spcBef>
              <a:spcAft>
                <a:spcPct val="0"/>
              </a:spcAft>
              <a:buClr>
                <a:srgbClr val="5C92B5"/>
              </a:buClr>
              <a:buSzPct val="80000"/>
              <a:buFont typeface="Wingdings 2" pitchFamily="18" charset="2"/>
              <a:buChar char="®"/>
              <a:defRPr sz="2200" kern="1200">
                <a:solidFill>
                  <a:schemeClr val="tx1"/>
                </a:solidFill>
                <a:latin typeface="+mn-lt"/>
                <a:ea typeface="+mn-ea"/>
                <a:cs typeface="+mn-cs"/>
              </a:defRPr>
            </a:lvl4pPr>
            <a:lvl5pPr marL="1389063" indent="-182563" algn="l" rtl="0" eaLnBrk="1" fontAlgn="base" hangingPunct="1">
              <a:spcBef>
                <a:spcPts val="300"/>
              </a:spcBef>
              <a:spcAft>
                <a:spcPct val="0"/>
              </a:spcAft>
              <a:buClr>
                <a:schemeClr val="tx2"/>
              </a:buClr>
              <a:buFont typeface="Arial" charset="0"/>
              <a:buChar char="•"/>
              <a:defRPr sz="2000" kern="1200">
                <a:solidFill>
                  <a:schemeClr val="tx1"/>
                </a:solidFill>
                <a:latin typeface="+mn-lt"/>
                <a:ea typeface="+mn-ea"/>
                <a:cs typeface="+mn-cs"/>
              </a:defRPr>
            </a:lvl5pPr>
            <a:lvl6pPr marL="1609344" indent="-182880" algn="l" rtl="0" eaLnBrk="1" latinLnBrk="0" hangingPunct="1">
              <a:spcBef>
                <a:spcPts val="300"/>
              </a:spcBef>
              <a:buClr>
                <a:schemeClr val="accent3"/>
              </a:buClr>
              <a:buFont typeface="Georgia"/>
              <a:buChar char="▫"/>
              <a:defRPr kumimoji="0" sz="1800" kern="1200">
                <a:solidFill>
                  <a:schemeClr val="accent3"/>
                </a:solidFill>
                <a:latin typeface="+mn-lt"/>
                <a:ea typeface="+mn-ea"/>
                <a:cs typeface="+mn-cs"/>
              </a:defRPr>
            </a:lvl6pPr>
            <a:lvl7pPr marL="1828800" indent="-182880" algn="l" rtl="0" eaLnBrk="1" latinLnBrk="0" hangingPunct="1">
              <a:spcBef>
                <a:spcPts val="300"/>
              </a:spcBef>
              <a:buClr>
                <a:schemeClr val="accent3"/>
              </a:buClr>
              <a:buFont typeface="Georgia"/>
              <a:buChar char="▫"/>
              <a:defRPr kumimoji="0" sz="1600" kern="1200">
                <a:solidFill>
                  <a:schemeClr val="accent3"/>
                </a:solidFill>
                <a:latin typeface="+mn-lt"/>
                <a:ea typeface="+mn-ea"/>
                <a:cs typeface="+mn-cs"/>
              </a:defRPr>
            </a:lvl7pPr>
            <a:lvl8pPr marL="2029968" indent="-182880" algn="l" rtl="0" eaLnBrk="1" latinLnBrk="0" hangingPunct="1">
              <a:spcBef>
                <a:spcPts val="300"/>
              </a:spcBef>
              <a:buClr>
                <a:schemeClr val="accent3"/>
              </a:buClr>
              <a:buFont typeface="Georgia"/>
              <a:buChar char="◦"/>
              <a:defRPr kumimoji="0" sz="1500" kern="1200">
                <a:solidFill>
                  <a:schemeClr val="accent3"/>
                </a:solidFill>
                <a:latin typeface="+mn-lt"/>
                <a:ea typeface="+mn-ea"/>
                <a:cs typeface="+mn-cs"/>
              </a:defRPr>
            </a:lvl8pPr>
            <a:lvl9pPr marL="2240280" indent="-182880" algn="l" rtl="0" eaLnBrk="1" latinLnBrk="0" hangingPunct="1">
              <a:spcBef>
                <a:spcPts val="300"/>
              </a:spcBef>
              <a:buClr>
                <a:schemeClr val="accent3"/>
              </a:buClr>
              <a:buFont typeface="Georgia"/>
              <a:buChar char="◦"/>
              <a:defRPr kumimoji="0" sz="1400" kern="1200" baseline="0">
                <a:solidFill>
                  <a:schemeClr val="accent3"/>
                </a:solidFill>
                <a:latin typeface="+mn-lt"/>
                <a:ea typeface="+mn-ea"/>
                <a:cs typeface="+mn-cs"/>
              </a:defRPr>
            </a:lvl9pPr>
          </a:lstStyle>
          <a:p>
            <a:pPr marL="109537" indent="0">
              <a:spcBef>
                <a:spcPts val="1800"/>
              </a:spcBef>
              <a:buClrTx/>
              <a:buNone/>
            </a:pPr>
            <a:r>
              <a:rPr lang="en-US" altLang="en-US" sz="2400" b="1" dirty="0" smtClean="0">
                <a:latin typeface="Arial Narrow" panose="020B0606020202030204" pitchFamily="34" charset="0"/>
                <a:cs typeface="Arial" panose="020B0604020202020204" pitchFamily="34" charset="0"/>
              </a:rPr>
              <a:t>Story of a small rural hospital…</a:t>
            </a:r>
          </a:p>
          <a:p>
            <a:pPr>
              <a:spcBef>
                <a:spcPts val="1800"/>
              </a:spcBef>
              <a:buClrTx/>
              <a:buFont typeface="Wingdings" panose="05000000000000000000" pitchFamily="2" charset="2"/>
              <a:buChar char="§"/>
            </a:pPr>
            <a:r>
              <a:rPr lang="en-US" sz="2000" dirty="0" smtClean="0">
                <a:latin typeface="Arial Narrow" panose="020B0606020202030204" pitchFamily="34" charset="0"/>
              </a:rPr>
              <a:t>Over the last 13 years, Piedmont Mountainside Hospital has actively grown its continuum of care and services to cover 3 counties. </a:t>
            </a:r>
          </a:p>
          <a:p>
            <a:pPr>
              <a:spcBef>
                <a:spcPts val="1800"/>
              </a:spcBef>
              <a:buClrTx/>
              <a:buFont typeface="Wingdings" panose="05000000000000000000" pitchFamily="2" charset="2"/>
              <a:buChar char="§"/>
            </a:pPr>
            <a:r>
              <a:rPr lang="en-US" sz="2000" dirty="0" smtClean="0">
                <a:latin typeface="Arial Narrow" panose="020B0606020202030204" pitchFamily="34" charset="0"/>
              </a:rPr>
              <a:t>Mountainside’s growth is a result of the financial support of a healthcare system, </a:t>
            </a:r>
            <a:r>
              <a:rPr lang="en-US" sz="2000" i="1" dirty="0" smtClean="0">
                <a:latin typeface="Arial Narrow" panose="020B0606020202030204" pitchFamily="34" charset="0"/>
              </a:rPr>
              <a:t>Piedmont Healthcare</a:t>
            </a:r>
          </a:p>
          <a:p>
            <a:pPr>
              <a:spcBef>
                <a:spcPts val="1800"/>
              </a:spcBef>
              <a:buClrTx/>
              <a:buFont typeface="Wingdings" panose="05000000000000000000" pitchFamily="2" charset="2"/>
              <a:buChar char="§"/>
            </a:pPr>
            <a:r>
              <a:rPr lang="en-US" sz="2000" b="1" u="sng" dirty="0" smtClean="0">
                <a:latin typeface="Arial Narrow" panose="020B0606020202030204" pitchFamily="34" charset="0"/>
              </a:rPr>
              <a:t>Piedmont Healthcare’s Vision</a:t>
            </a:r>
            <a:r>
              <a:rPr lang="en-US" sz="2000" dirty="0" smtClean="0">
                <a:latin typeface="Arial Narrow" panose="020B0606020202030204" pitchFamily="34" charset="0"/>
              </a:rPr>
              <a:t>: </a:t>
            </a:r>
          </a:p>
          <a:p>
            <a:pPr marL="349250" indent="0">
              <a:spcBef>
                <a:spcPts val="1800"/>
              </a:spcBef>
              <a:buClrTx/>
              <a:buNone/>
            </a:pPr>
            <a:r>
              <a:rPr lang="en-US" sz="2000" b="1" dirty="0" smtClean="0">
                <a:latin typeface="Arial Narrow" panose="020B0606020202030204" pitchFamily="34" charset="0"/>
              </a:rPr>
              <a:t>We are transforming healthcare, creating a destination known for the best clinicians and a one-of-a-kind experience that always puts patients first. </a:t>
            </a:r>
          </a:p>
        </p:txBody>
      </p:sp>
    </p:spTree>
    <p:extLst>
      <p:ext uri="{BB962C8B-B14F-4D97-AF65-F5344CB8AC3E}">
        <p14:creationId xmlns:p14="http://schemas.microsoft.com/office/powerpoint/2010/main" val="257523194"/>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p15:prstTrans prst="peelOff"/>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75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childTnLst>
                          </p:cTn>
                        </p:par>
                        <p:par>
                          <p:cTn id="10" fill="hold">
                            <p:stCondLst>
                              <p:cond delay="1750"/>
                            </p:stCondLst>
                            <p:childTnLst>
                              <p:par>
                                <p:cTn id="11" presetID="42" presetClass="entr" presetSubtype="0" fill="hold" nodeType="afterEffect">
                                  <p:stCondLst>
                                    <p:cond delay="750"/>
                                  </p:stCondLst>
                                  <p:childTnLst>
                                    <p:set>
                                      <p:cBhvr>
                                        <p:cTn id="12" dur="1" fill="hold">
                                          <p:stCondLst>
                                            <p:cond delay="0"/>
                                          </p:stCondLst>
                                        </p:cTn>
                                        <p:tgtEl>
                                          <p:spTgt spid="20"/>
                                        </p:tgtEl>
                                        <p:attrNameLst>
                                          <p:attrName>style.visibility</p:attrName>
                                        </p:attrNameLst>
                                      </p:cBhvr>
                                      <p:to>
                                        <p:strVal val="visible"/>
                                      </p:to>
                                    </p:set>
                                    <p:animEffect transition="in" filter="fade">
                                      <p:cBhvr>
                                        <p:cTn id="13" dur="1000"/>
                                        <p:tgtEl>
                                          <p:spTgt spid="20"/>
                                        </p:tgtEl>
                                      </p:cBhvr>
                                    </p:animEffect>
                                    <p:anim calcmode="lin" valueType="num">
                                      <p:cBhvr>
                                        <p:cTn id="14" dur="1000" fill="hold"/>
                                        <p:tgtEl>
                                          <p:spTgt spid="20"/>
                                        </p:tgtEl>
                                        <p:attrNameLst>
                                          <p:attrName>ppt_x</p:attrName>
                                        </p:attrNameLst>
                                      </p:cBhvr>
                                      <p:tavLst>
                                        <p:tav tm="0">
                                          <p:val>
                                            <p:strVal val="#ppt_x"/>
                                          </p:val>
                                        </p:tav>
                                        <p:tav tm="100000">
                                          <p:val>
                                            <p:strVal val="#ppt_x"/>
                                          </p:val>
                                        </p:tav>
                                      </p:tavLst>
                                    </p:anim>
                                    <p:anim calcmode="lin" valueType="num">
                                      <p:cBhvr>
                                        <p:cTn id="15" dur="1000" fill="hold"/>
                                        <p:tgtEl>
                                          <p:spTgt spid="20"/>
                                        </p:tgtEl>
                                        <p:attrNameLst>
                                          <p:attrName>ppt_y</p:attrName>
                                        </p:attrNameLst>
                                      </p:cBhvr>
                                      <p:tavLst>
                                        <p:tav tm="0">
                                          <p:val>
                                            <p:strVal val="#ppt_y+.1"/>
                                          </p:val>
                                        </p:tav>
                                        <p:tav tm="100000">
                                          <p:val>
                                            <p:strVal val="#ppt_y"/>
                                          </p:val>
                                        </p:tav>
                                      </p:tavLst>
                                    </p:anim>
                                  </p:childTnLst>
                                </p:cTn>
                              </p:par>
                            </p:childTnLst>
                          </p:cTn>
                        </p:par>
                        <p:par>
                          <p:cTn id="16" fill="hold">
                            <p:stCondLst>
                              <p:cond delay="3500"/>
                            </p:stCondLst>
                            <p:childTnLst>
                              <p:par>
                                <p:cTn id="17" presetID="42" presetClass="entr" presetSubtype="0" fill="hold" nodeType="afterEffect">
                                  <p:stCondLst>
                                    <p:cond delay="750"/>
                                  </p:stCondLst>
                                  <p:childTnLst>
                                    <p:set>
                                      <p:cBhvr>
                                        <p:cTn id="18" dur="1" fill="hold">
                                          <p:stCondLst>
                                            <p:cond delay="0"/>
                                          </p:stCondLst>
                                        </p:cTn>
                                        <p:tgtEl>
                                          <p:spTgt spid="16"/>
                                        </p:tgtEl>
                                        <p:attrNameLst>
                                          <p:attrName>style.visibility</p:attrName>
                                        </p:attrNameLst>
                                      </p:cBhvr>
                                      <p:to>
                                        <p:strVal val="visible"/>
                                      </p:to>
                                    </p:set>
                                    <p:animEffect transition="in" filter="fade">
                                      <p:cBhvr>
                                        <p:cTn id="19" dur="1000"/>
                                        <p:tgtEl>
                                          <p:spTgt spid="16"/>
                                        </p:tgtEl>
                                      </p:cBhvr>
                                    </p:animEffect>
                                    <p:anim calcmode="lin" valueType="num">
                                      <p:cBhvr>
                                        <p:cTn id="20" dur="1000" fill="hold"/>
                                        <p:tgtEl>
                                          <p:spTgt spid="16"/>
                                        </p:tgtEl>
                                        <p:attrNameLst>
                                          <p:attrName>ppt_x</p:attrName>
                                        </p:attrNameLst>
                                      </p:cBhvr>
                                      <p:tavLst>
                                        <p:tav tm="0">
                                          <p:val>
                                            <p:strVal val="#ppt_x"/>
                                          </p:val>
                                        </p:tav>
                                        <p:tav tm="100000">
                                          <p:val>
                                            <p:strVal val="#ppt_x"/>
                                          </p:val>
                                        </p:tav>
                                      </p:tavLst>
                                    </p:anim>
                                    <p:anim calcmode="lin" valueType="num">
                                      <p:cBhvr>
                                        <p:cTn id="21" dur="1000" fill="hold"/>
                                        <p:tgtEl>
                                          <p:spTgt spid="16"/>
                                        </p:tgtEl>
                                        <p:attrNameLst>
                                          <p:attrName>ppt_y</p:attrName>
                                        </p:attrNameLst>
                                      </p:cBhvr>
                                      <p:tavLst>
                                        <p:tav tm="0">
                                          <p:val>
                                            <p:strVal val="#ppt_y+.1"/>
                                          </p:val>
                                        </p:tav>
                                        <p:tav tm="100000">
                                          <p:val>
                                            <p:strVal val="#ppt_y"/>
                                          </p:val>
                                        </p:tav>
                                      </p:tavLst>
                                    </p:anim>
                                  </p:childTnLst>
                                </p:cTn>
                              </p:par>
                            </p:childTnLst>
                          </p:cTn>
                        </p:par>
                        <p:par>
                          <p:cTn id="22" fill="hold">
                            <p:stCondLst>
                              <p:cond delay="5250"/>
                            </p:stCondLst>
                            <p:childTnLst>
                              <p:par>
                                <p:cTn id="23" presetID="42" presetClass="entr" presetSubtype="0" fill="hold" nodeType="afterEffect">
                                  <p:stCondLst>
                                    <p:cond delay="750"/>
                                  </p:stCondLst>
                                  <p:childTnLst>
                                    <p:set>
                                      <p:cBhvr>
                                        <p:cTn id="24" dur="1" fill="hold">
                                          <p:stCondLst>
                                            <p:cond delay="0"/>
                                          </p:stCondLst>
                                        </p:cTn>
                                        <p:tgtEl>
                                          <p:spTgt spid="17"/>
                                        </p:tgtEl>
                                        <p:attrNameLst>
                                          <p:attrName>style.visibility</p:attrName>
                                        </p:attrNameLst>
                                      </p:cBhvr>
                                      <p:to>
                                        <p:strVal val="visible"/>
                                      </p:to>
                                    </p:set>
                                    <p:animEffect transition="in" filter="fade">
                                      <p:cBhvr>
                                        <p:cTn id="25" dur="1000"/>
                                        <p:tgtEl>
                                          <p:spTgt spid="17"/>
                                        </p:tgtEl>
                                      </p:cBhvr>
                                    </p:animEffect>
                                    <p:anim calcmode="lin" valueType="num">
                                      <p:cBhvr>
                                        <p:cTn id="26" dur="1000" fill="hold"/>
                                        <p:tgtEl>
                                          <p:spTgt spid="17"/>
                                        </p:tgtEl>
                                        <p:attrNameLst>
                                          <p:attrName>ppt_x</p:attrName>
                                        </p:attrNameLst>
                                      </p:cBhvr>
                                      <p:tavLst>
                                        <p:tav tm="0">
                                          <p:val>
                                            <p:strVal val="#ppt_x"/>
                                          </p:val>
                                        </p:tav>
                                        <p:tav tm="100000">
                                          <p:val>
                                            <p:strVal val="#ppt_x"/>
                                          </p:val>
                                        </p:tav>
                                      </p:tavLst>
                                    </p:anim>
                                    <p:anim calcmode="lin" valueType="num">
                                      <p:cBhvr>
                                        <p:cTn id="27"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a:stretch>
            <a:fillRect/>
          </a:stretch>
        </p:blipFill>
        <p:spPr>
          <a:xfrm>
            <a:off x="6723139" y="914070"/>
            <a:ext cx="1285436" cy="719844"/>
          </a:xfrm>
          <a:prstGeom prst="rect">
            <a:avLst/>
          </a:prstGeom>
        </p:spPr>
      </p:pic>
      <p:sp>
        <p:nvSpPr>
          <p:cNvPr id="5" name="Title 4"/>
          <p:cNvSpPr>
            <a:spLocks noGrp="1"/>
          </p:cNvSpPr>
          <p:nvPr>
            <p:ph type="title"/>
          </p:nvPr>
        </p:nvSpPr>
        <p:spPr/>
        <p:txBody>
          <a:bodyPr/>
          <a:lstStyle/>
          <a:p>
            <a:r>
              <a:rPr lang="en-US" i="1" dirty="0" smtClean="0"/>
              <a:t>Piedmont Mountainside Hospital</a:t>
            </a:r>
            <a:endParaRPr lang="en-US" b="1" i="1" dirty="0"/>
          </a:p>
        </p:txBody>
      </p:sp>
      <p:sp>
        <p:nvSpPr>
          <p:cNvPr id="50" name="Slide Number Placeholder 3"/>
          <p:cNvSpPr>
            <a:spLocks noGrp="1"/>
          </p:cNvSpPr>
          <p:nvPr>
            <p:ph type="sldNum" sz="quarter" idx="14"/>
          </p:nvPr>
        </p:nvSpPr>
        <p:spPr>
          <a:xfrm>
            <a:off x="7260769" y="6482637"/>
            <a:ext cx="733940" cy="222964"/>
          </a:xfrm>
        </p:spPr>
        <p:txBody>
          <a:bodyPr/>
          <a:lstStyle/>
          <a:p>
            <a:fld id="{5146F7DA-DE7B-465B-BB8E-495D7A3816E6}" type="slidenum">
              <a:rPr lang="en-US" sz="1100" smtClean="0"/>
              <a:pPr/>
              <a:t>5</a:t>
            </a:fld>
            <a:endParaRPr lang="en-US" sz="1100" dirty="0"/>
          </a:p>
        </p:txBody>
      </p:sp>
      <p:grpSp>
        <p:nvGrpSpPr>
          <p:cNvPr id="3" name="Group 2"/>
          <p:cNvGrpSpPr/>
          <p:nvPr/>
        </p:nvGrpSpPr>
        <p:grpSpPr>
          <a:xfrm>
            <a:off x="-76200" y="543432"/>
            <a:ext cx="9448800" cy="6050687"/>
            <a:chOff x="76200" y="342653"/>
            <a:chExt cx="9753600" cy="6257109"/>
          </a:xfrm>
        </p:grpSpPr>
        <p:pic>
          <p:nvPicPr>
            <p:cNvPr id="2" name="Picture 1"/>
            <p:cNvPicPr>
              <a:picLocks noChangeAspect="1"/>
            </p:cNvPicPr>
            <p:nvPr/>
          </p:nvPicPr>
          <p:blipFill rotWithShape="1">
            <a:blip r:embed="rId4" cstate="print">
              <a:extLst>
                <a:ext uri="{28A0092B-C50C-407E-A947-70E740481C1C}">
                  <a14:useLocalDpi xmlns:a14="http://schemas.microsoft.com/office/drawing/2010/main" val="0"/>
                </a:ext>
              </a:extLst>
            </a:blip>
            <a:srcRect r="13231"/>
            <a:stretch/>
          </p:blipFill>
          <p:spPr>
            <a:xfrm>
              <a:off x="6275378" y="4882268"/>
              <a:ext cx="1490257" cy="1717494"/>
            </a:xfrm>
            <a:prstGeom prst="rect">
              <a:avLst/>
            </a:prstGeom>
          </p:spPr>
        </p:pic>
        <p:sp>
          <p:nvSpPr>
            <p:cNvPr id="7" name="Notched Right Arrow 6"/>
            <p:cNvSpPr/>
            <p:nvPr/>
          </p:nvSpPr>
          <p:spPr>
            <a:xfrm>
              <a:off x="76200" y="2286000"/>
              <a:ext cx="9753600" cy="1981200"/>
            </a:xfrm>
            <a:prstGeom prst="notchedRightArrow">
              <a:avLst/>
            </a:prstGeom>
            <a:solidFill>
              <a:schemeClr val="accent6">
                <a:lumMod val="40000"/>
                <a:lumOff val="60000"/>
              </a:schemeClr>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dirty="0"/>
            </a:p>
          </p:txBody>
        </p:sp>
        <p:grpSp>
          <p:nvGrpSpPr>
            <p:cNvPr id="12" name="Group 11"/>
            <p:cNvGrpSpPr/>
            <p:nvPr/>
          </p:nvGrpSpPr>
          <p:grpSpPr>
            <a:xfrm rot="10800000">
              <a:off x="609600" y="3002280"/>
              <a:ext cx="7424681" cy="579120"/>
              <a:chOff x="1338319" y="3002280"/>
              <a:chExt cx="7424681" cy="579120"/>
            </a:xfrm>
          </p:grpSpPr>
          <p:sp>
            <p:nvSpPr>
              <p:cNvPr id="10" name="Flowchart: Connector 9"/>
              <p:cNvSpPr/>
              <p:nvPr/>
            </p:nvSpPr>
            <p:spPr>
              <a:xfrm>
                <a:off x="1338319" y="3002280"/>
                <a:ext cx="548640" cy="548640"/>
              </a:xfrm>
              <a:prstGeom prst="flowChartConnector">
                <a:avLst/>
              </a:prstGeom>
              <a:solidFill>
                <a:srgbClr val="30637C"/>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4" name="Flowchart: Connector 33"/>
              <p:cNvSpPr/>
              <p:nvPr/>
            </p:nvSpPr>
            <p:spPr>
              <a:xfrm>
                <a:off x="1987404" y="3008797"/>
                <a:ext cx="548640" cy="548640"/>
              </a:xfrm>
              <a:prstGeom prst="flowChartConnector">
                <a:avLst/>
              </a:prstGeom>
              <a:solidFill>
                <a:srgbClr val="3C7D9E"/>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5" name="Flowchart: Connector 34"/>
              <p:cNvSpPr/>
              <p:nvPr/>
            </p:nvSpPr>
            <p:spPr>
              <a:xfrm>
                <a:off x="6171919" y="3032760"/>
                <a:ext cx="548640" cy="548640"/>
              </a:xfrm>
              <a:prstGeom prst="flowChartConnector">
                <a:avLst/>
              </a:prstGeom>
              <a:solidFill>
                <a:srgbClr val="7AB1CC"/>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6" name="Flowchart: Connector 35"/>
              <p:cNvSpPr/>
              <p:nvPr/>
            </p:nvSpPr>
            <p:spPr>
              <a:xfrm>
                <a:off x="2688103" y="3008803"/>
                <a:ext cx="548640" cy="548640"/>
              </a:xfrm>
              <a:prstGeom prst="flowChartConnector">
                <a:avLst/>
              </a:prstGeom>
              <a:solidFill>
                <a:srgbClr val="428BB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7" name="Flowchart: Connector 36"/>
              <p:cNvSpPr/>
              <p:nvPr/>
            </p:nvSpPr>
            <p:spPr>
              <a:xfrm>
                <a:off x="4106175" y="3017520"/>
                <a:ext cx="548640" cy="548640"/>
              </a:xfrm>
              <a:prstGeom prst="flowChartConnector">
                <a:avLst/>
              </a:prstGeom>
              <a:solidFill>
                <a:srgbClr val="559CBF"/>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8" name="Flowchart: Connector 37"/>
              <p:cNvSpPr/>
              <p:nvPr/>
            </p:nvSpPr>
            <p:spPr>
              <a:xfrm>
                <a:off x="5463451" y="3017520"/>
                <a:ext cx="548640" cy="548640"/>
              </a:xfrm>
              <a:prstGeom prst="flowChartConnector">
                <a:avLst/>
              </a:prstGeom>
              <a:solidFill>
                <a:srgbClr val="6BA8C7"/>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9" name="Flowchart: Connector 38"/>
              <p:cNvSpPr/>
              <p:nvPr/>
            </p:nvSpPr>
            <p:spPr>
              <a:xfrm>
                <a:off x="7539867" y="3017520"/>
                <a:ext cx="548640" cy="548640"/>
              </a:xfrm>
              <a:prstGeom prst="flowChartConnector">
                <a:avLst/>
              </a:prstGeom>
              <a:solidFill>
                <a:srgbClr val="B4D3E2"/>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0" name="Flowchart: Connector 39"/>
              <p:cNvSpPr/>
              <p:nvPr/>
            </p:nvSpPr>
            <p:spPr>
              <a:xfrm>
                <a:off x="3384645" y="3023564"/>
                <a:ext cx="548640" cy="548640"/>
              </a:xfrm>
              <a:prstGeom prst="flowChartConnector">
                <a:avLst/>
              </a:prstGeom>
              <a:solidFill>
                <a:srgbClr val="4490B6"/>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1" name="Flowchart: Connector 40"/>
              <p:cNvSpPr/>
              <p:nvPr/>
            </p:nvSpPr>
            <p:spPr>
              <a:xfrm>
                <a:off x="6865065" y="3017520"/>
                <a:ext cx="548640" cy="548640"/>
              </a:xfrm>
              <a:prstGeom prst="flowChartConnector">
                <a:avLst/>
              </a:prstGeom>
              <a:solidFill>
                <a:srgbClr val="9EC6DA"/>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2" name="Flowchart: Connector 41"/>
              <p:cNvSpPr/>
              <p:nvPr/>
            </p:nvSpPr>
            <p:spPr>
              <a:xfrm>
                <a:off x="4806131" y="3008800"/>
                <a:ext cx="548640" cy="548640"/>
              </a:xfrm>
              <a:prstGeom prst="flowChartConnector">
                <a:avLst/>
              </a:prstGeom>
              <a:solidFill>
                <a:srgbClr val="589DC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3" name="Flowchart: Connector 42"/>
              <p:cNvSpPr/>
              <p:nvPr/>
            </p:nvSpPr>
            <p:spPr>
              <a:xfrm>
                <a:off x="8214360" y="3017520"/>
                <a:ext cx="548640" cy="548640"/>
              </a:xfrm>
              <a:prstGeom prst="flowChartConnector">
                <a:avLst/>
              </a:prstGeom>
              <a:solidFill>
                <a:srgbClr val="D5E6EF"/>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pic>
          <p:nvPicPr>
            <p:cNvPr id="46" name="Picture 5"/>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553098" y="883876"/>
              <a:ext cx="1174438" cy="716492"/>
            </a:xfrm>
            <a:prstGeom prst="rect">
              <a:avLst/>
            </a:prstGeom>
            <a:noFill/>
            <a:extLst>
              <a:ext uri="{909E8E84-426E-40DD-AFC4-6F175D3DCCD1}">
                <a14:hiddenFill xmlns:a14="http://schemas.microsoft.com/office/drawing/2010/main">
                  <a:solidFill>
                    <a:srgbClr val="FFFFFF"/>
                  </a:solidFill>
                </a14:hiddenFill>
              </a:ext>
            </a:extLst>
          </p:spPr>
        </p:pic>
        <p:pic>
          <p:nvPicPr>
            <p:cNvPr id="47" name="Picture 3" descr="H:\My Docs\My Pictures\Outpt Diag Ctr (Ellijay)\New Image.JP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2889694" y="379512"/>
              <a:ext cx="1586437" cy="1057955"/>
            </a:xfrm>
            <a:prstGeom prst="rect">
              <a:avLst/>
            </a:prstGeom>
            <a:noFill/>
            <a:extLst>
              <a:ext uri="{909E8E84-426E-40DD-AFC4-6F175D3DCCD1}">
                <a14:hiddenFill xmlns:a14="http://schemas.microsoft.com/office/drawing/2010/main">
                  <a:solidFill>
                    <a:srgbClr val="FFFFFF"/>
                  </a:solidFill>
                </a14:hiddenFill>
              </a:ext>
            </a:extLst>
          </p:spPr>
        </p:pic>
        <p:pic>
          <p:nvPicPr>
            <p:cNvPr id="48" name="Picture 4" descr="H:\My Docs\My Pictures\Logos\PMH Sleep Disorders Center 323.JP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1605296" y="1047706"/>
              <a:ext cx="1228450" cy="398329"/>
            </a:xfrm>
            <a:prstGeom prst="rect">
              <a:avLst/>
            </a:prstGeom>
            <a:noFill/>
            <a:extLst>
              <a:ext uri="{909E8E84-426E-40DD-AFC4-6F175D3DCCD1}">
                <a14:hiddenFill xmlns:a14="http://schemas.microsoft.com/office/drawing/2010/main">
                  <a:solidFill>
                    <a:srgbClr val="FFFFFF"/>
                  </a:solidFill>
                </a14:hiddenFill>
              </a:ext>
            </a:extLst>
          </p:spPr>
        </p:pic>
        <p:pic>
          <p:nvPicPr>
            <p:cNvPr id="49" name="Picture 4" descr="C:\Users\113376\AppData\Local\Microsoft\Windows\Temporary Internet Files\Content.Outlook\DL45P43M\DSCN3580.JP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5638146" y="342653"/>
              <a:ext cx="1442474" cy="1081856"/>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55" name="Picture 2" descr="http://www.perrybaromedical.com/images/sigma-34.jpg">
              <a:hlinkClick r:id="rId9"/>
            </p:cNvPr>
            <p:cNvPicPr>
              <a:picLocks noChangeAspect="1" noChangeArrowheads="1"/>
            </p:cNvPicPr>
            <p:nvPr/>
          </p:nvPicPr>
          <p:blipFill>
            <a:blip r:embed="rId10" cstate="print"/>
            <a:srcRect t="3226" b="3226"/>
            <a:stretch>
              <a:fillRect/>
            </a:stretch>
          </p:blipFill>
          <p:spPr bwMode="auto">
            <a:xfrm>
              <a:off x="5301594" y="5107165"/>
              <a:ext cx="1168183" cy="857653"/>
            </a:xfrm>
            <a:prstGeom prst="rect">
              <a:avLst/>
            </a:prstGeom>
            <a:ln>
              <a:noFill/>
            </a:ln>
            <a:effectLst>
              <a:outerShdw blurRad="292100" dist="139700" dir="2700000" algn="tl" rotWithShape="0">
                <a:srgbClr val="333333">
                  <a:alpha val="65000"/>
                </a:srgbClr>
              </a:outerShdw>
            </a:effectLst>
          </p:spPr>
        </p:pic>
        <p:pic>
          <p:nvPicPr>
            <p:cNvPr id="57" name="Picture 5"/>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405465" y="5115733"/>
              <a:ext cx="1517751" cy="101395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58" name="Picture 2" descr="Q:\Finance\Lindsay\Research Projects &amp; Initiatives\Cardiac Imaging Centers\PMH Cardiac Imaging Center 323.JPG"/>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2109846" y="4713602"/>
              <a:ext cx="1447800" cy="661851"/>
            </a:xfrm>
            <a:prstGeom prst="rect">
              <a:avLst/>
            </a:prstGeom>
            <a:noFill/>
            <a:extLst>
              <a:ext uri="{909E8E84-426E-40DD-AFC4-6F175D3DCCD1}">
                <a14:hiddenFill xmlns:a14="http://schemas.microsoft.com/office/drawing/2010/main">
                  <a:solidFill>
                    <a:srgbClr val="FFFFFF"/>
                  </a:solidFill>
                </a14:hiddenFill>
              </a:ext>
            </a:extLst>
          </p:spPr>
        </p:pic>
        <p:sp>
          <p:nvSpPr>
            <p:cNvPr id="59" name="TextBox 58"/>
            <p:cNvSpPr txBox="1"/>
            <p:nvPr/>
          </p:nvSpPr>
          <p:spPr>
            <a:xfrm>
              <a:off x="541020" y="3153191"/>
              <a:ext cx="685800" cy="307777"/>
            </a:xfrm>
            <a:prstGeom prst="rect">
              <a:avLst/>
            </a:prstGeom>
            <a:noFill/>
          </p:spPr>
          <p:txBody>
            <a:bodyPr wrap="square" rtlCol="0">
              <a:spAutoFit/>
            </a:bodyPr>
            <a:lstStyle/>
            <a:p>
              <a:pPr algn="ctr"/>
              <a:r>
                <a:rPr lang="en-US" sz="1400" b="1" dirty="0" smtClean="0">
                  <a:solidFill>
                    <a:schemeClr val="accent6"/>
                  </a:solidFill>
                </a:rPr>
                <a:t>2004</a:t>
              </a:r>
              <a:endParaRPr lang="en-US" sz="1400" b="1" dirty="0">
                <a:solidFill>
                  <a:schemeClr val="accent6"/>
                </a:solidFill>
              </a:endParaRPr>
            </a:p>
          </p:txBody>
        </p:sp>
        <p:sp>
          <p:nvSpPr>
            <p:cNvPr id="60" name="TextBox 59"/>
            <p:cNvSpPr txBox="1"/>
            <p:nvPr/>
          </p:nvSpPr>
          <p:spPr>
            <a:xfrm>
              <a:off x="7413522" y="3146660"/>
              <a:ext cx="685800" cy="307777"/>
            </a:xfrm>
            <a:prstGeom prst="rect">
              <a:avLst/>
            </a:prstGeom>
            <a:noFill/>
          </p:spPr>
          <p:txBody>
            <a:bodyPr wrap="square" rtlCol="0">
              <a:spAutoFit/>
            </a:bodyPr>
            <a:lstStyle/>
            <a:p>
              <a:pPr algn="ctr"/>
              <a:r>
                <a:rPr lang="en-US" sz="1400" b="1" dirty="0" smtClean="0">
                  <a:solidFill>
                    <a:schemeClr val="bg1"/>
                  </a:solidFill>
                </a:rPr>
                <a:t>2015</a:t>
              </a:r>
              <a:endParaRPr lang="en-US" sz="1400" b="1" dirty="0">
                <a:solidFill>
                  <a:schemeClr val="bg1"/>
                </a:solidFill>
              </a:endParaRPr>
            </a:p>
          </p:txBody>
        </p:sp>
        <p:sp>
          <p:nvSpPr>
            <p:cNvPr id="62" name="TextBox 61"/>
            <p:cNvSpPr txBox="1"/>
            <p:nvPr/>
          </p:nvSpPr>
          <p:spPr>
            <a:xfrm>
              <a:off x="1177413" y="3137950"/>
              <a:ext cx="762001" cy="307777"/>
            </a:xfrm>
            <a:prstGeom prst="rect">
              <a:avLst/>
            </a:prstGeom>
            <a:noFill/>
          </p:spPr>
          <p:txBody>
            <a:bodyPr wrap="square" rtlCol="0">
              <a:spAutoFit/>
            </a:bodyPr>
            <a:lstStyle/>
            <a:p>
              <a:pPr algn="ctr"/>
              <a:r>
                <a:rPr lang="en-US" sz="1400" b="1" dirty="0" smtClean="0">
                  <a:solidFill>
                    <a:schemeClr val="accent6"/>
                  </a:solidFill>
                </a:rPr>
                <a:t>2006</a:t>
              </a:r>
              <a:endParaRPr lang="en-US" sz="1400" b="1" dirty="0">
                <a:solidFill>
                  <a:schemeClr val="accent6"/>
                </a:solidFill>
              </a:endParaRPr>
            </a:p>
          </p:txBody>
        </p:sp>
        <p:sp>
          <p:nvSpPr>
            <p:cNvPr id="63" name="TextBox 62"/>
            <p:cNvSpPr txBox="1"/>
            <p:nvPr/>
          </p:nvSpPr>
          <p:spPr>
            <a:xfrm>
              <a:off x="1907458" y="3137950"/>
              <a:ext cx="685800" cy="307777"/>
            </a:xfrm>
            <a:prstGeom prst="rect">
              <a:avLst/>
            </a:prstGeom>
            <a:noFill/>
          </p:spPr>
          <p:txBody>
            <a:bodyPr wrap="square" rtlCol="0">
              <a:spAutoFit/>
            </a:bodyPr>
            <a:lstStyle/>
            <a:p>
              <a:pPr algn="ctr"/>
              <a:r>
                <a:rPr lang="en-US" sz="1400" b="1" dirty="0" smtClean="0">
                  <a:solidFill>
                    <a:schemeClr val="accent6"/>
                  </a:solidFill>
                </a:rPr>
                <a:t>2007</a:t>
              </a:r>
              <a:endParaRPr lang="en-US" sz="1400" b="1" dirty="0">
                <a:solidFill>
                  <a:schemeClr val="accent6"/>
                </a:solidFill>
              </a:endParaRPr>
            </a:p>
          </p:txBody>
        </p:sp>
        <p:sp>
          <p:nvSpPr>
            <p:cNvPr id="64" name="TextBox 63"/>
            <p:cNvSpPr txBox="1"/>
            <p:nvPr/>
          </p:nvSpPr>
          <p:spPr>
            <a:xfrm>
              <a:off x="2593258" y="3122710"/>
              <a:ext cx="685800" cy="307777"/>
            </a:xfrm>
            <a:prstGeom prst="rect">
              <a:avLst/>
            </a:prstGeom>
            <a:noFill/>
          </p:spPr>
          <p:txBody>
            <a:bodyPr wrap="square" rtlCol="0">
              <a:spAutoFit/>
            </a:bodyPr>
            <a:lstStyle/>
            <a:p>
              <a:pPr algn="ctr"/>
              <a:r>
                <a:rPr lang="en-US" sz="1400" b="1" dirty="0" smtClean="0">
                  <a:solidFill>
                    <a:schemeClr val="accent6">
                      <a:lumMod val="20000"/>
                      <a:lumOff val="80000"/>
                    </a:schemeClr>
                  </a:solidFill>
                </a:rPr>
                <a:t>2008</a:t>
              </a:r>
              <a:endParaRPr lang="en-US" sz="1400" b="1" dirty="0">
                <a:solidFill>
                  <a:schemeClr val="accent6">
                    <a:lumMod val="20000"/>
                    <a:lumOff val="80000"/>
                  </a:schemeClr>
                </a:solidFill>
              </a:endParaRPr>
            </a:p>
          </p:txBody>
        </p:sp>
        <p:sp>
          <p:nvSpPr>
            <p:cNvPr id="65" name="TextBox 64"/>
            <p:cNvSpPr txBox="1"/>
            <p:nvPr/>
          </p:nvSpPr>
          <p:spPr>
            <a:xfrm>
              <a:off x="3301181" y="3122711"/>
              <a:ext cx="685800" cy="307777"/>
            </a:xfrm>
            <a:prstGeom prst="rect">
              <a:avLst/>
            </a:prstGeom>
            <a:noFill/>
          </p:spPr>
          <p:txBody>
            <a:bodyPr wrap="square" rtlCol="0">
              <a:spAutoFit/>
            </a:bodyPr>
            <a:lstStyle/>
            <a:p>
              <a:pPr algn="ctr"/>
              <a:r>
                <a:rPr lang="en-US" sz="1400" b="1" dirty="0" smtClean="0">
                  <a:solidFill>
                    <a:schemeClr val="bg1"/>
                  </a:solidFill>
                </a:rPr>
                <a:t>2009</a:t>
              </a:r>
              <a:endParaRPr lang="en-US" sz="1400" b="1" dirty="0">
                <a:solidFill>
                  <a:schemeClr val="bg1"/>
                </a:solidFill>
              </a:endParaRPr>
            </a:p>
          </p:txBody>
        </p:sp>
        <p:sp>
          <p:nvSpPr>
            <p:cNvPr id="66" name="TextBox 65"/>
            <p:cNvSpPr txBox="1"/>
            <p:nvPr/>
          </p:nvSpPr>
          <p:spPr>
            <a:xfrm>
              <a:off x="3952567" y="3137951"/>
              <a:ext cx="685800" cy="307777"/>
            </a:xfrm>
            <a:prstGeom prst="rect">
              <a:avLst/>
            </a:prstGeom>
            <a:noFill/>
          </p:spPr>
          <p:txBody>
            <a:bodyPr wrap="square" rtlCol="0">
              <a:spAutoFit/>
            </a:bodyPr>
            <a:lstStyle/>
            <a:p>
              <a:pPr algn="ctr"/>
              <a:r>
                <a:rPr lang="en-US" sz="1400" b="1" dirty="0" smtClean="0">
                  <a:solidFill>
                    <a:schemeClr val="bg1"/>
                  </a:solidFill>
                </a:rPr>
                <a:t>2010</a:t>
              </a:r>
              <a:endParaRPr lang="en-US" sz="1400" b="1" dirty="0">
                <a:solidFill>
                  <a:schemeClr val="bg1"/>
                </a:solidFill>
              </a:endParaRPr>
            </a:p>
          </p:txBody>
        </p:sp>
        <p:sp>
          <p:nvSpPr>
            <p:cNvPr id="67" name="TextBox 66"/>
            <p:cNvSpPr txBox="1"/>
            <p:nvPr/>
          </p:nvSpPr>
          <p:spPr>
            <a:xfrm>
              <a:off x="4660490" y="3137951"/>
              <a:ext cx="685800" cy="307777"/>
            </a:xfrm>
            <a:prstGeom prst="rect">
              <a:avLst/>
            </a:prstGeom>
            <a:noFill/>
          </p:spPr>
          <p:txBody>
            <a:bodyPr wrap="square" rtlCol="0">
              <a:spAutoFit/>
            </a:bodyPr>
            <a:lstStyle/>
            <a:p>
              <a:pPr algn="ctr"/>
              <a:r>
                <a:rPr lang="en-US" sz="1400" b="1" dirty="0" smtClean="0">
                  <a:solidFill>
                    <a:schemeClr val="bg1"/>
                  </a:solidFill>
                </a:rPr>
                <a:t>2011</a:t>
              </a:r>
              <a:endParaRPr lang="en-US" sz="1400" b="1" dirty="0">
                <a:solidFill>
                  <a:schemeClr val="bg1"/>
                </a:solidFill>
              </a:endParaRPr>
            </a:p>
          </p:txBody>
        </p:sp>
        <p:sp>
          <p:nvSpPr>
            <p:cNvPr id="68" name="TextBox 67"/>
            <p:cNvSpPr txBox="1"/>
            <p:nvPr/>
          </p:nvSpPr>
          <p:spPr>
            <a:xfrm>
              <a:off x="5368413" y="3123181"/>
              <a:ext cx="685800" cy="307777"/>
            </a:xfrm>
            <a:prstGeom prst="rect">
              <a:avLst/>
            </a:prstGeom>
            <a:noFill/>
          </p:spPr>
          <p:txBody>
            <a:bodyPr wrap="square" rtlCol="0">
              <a:spAutoFit/>
            </a:bodyPr>
            <a:lstStyle/>
            <a:p>
              <a:pPr algn="ctr"/>
              <a:r>
                <a:rPr lang="en-US" sz="1400" b="1" dirty="0" smtClean="0">
                  <a:solidFill>
                    <a:schemeClr val="bg1"/>
                  </a:solidFill>
                </a:rPr>
                <a:t>2012</a:t>
              </a:r>
              <a:endParaRPr lang="en-US" sz="1400" b="1" dirty="0">
                <a:solidFill>
                  <a:schemeClr val="bg1"/>
                </a:solidFill>
              </a:endParaRPr>
            </a:p>
          </p:txBody>
        </p:sp>
        <p:sp>
          <p:nvSpPr>
            <p:cNvPr id="69" name="TextBox 68"/>
            <p:cNvSpPr txBox="1"/>
            <p:nvPr/>
          </p:nvSpPr>
          <p:spPr>
            <a:xfrm>
              <a:off x="6054213" y="3137951"/>
              <a:ext cx="685800" cy="307777"/>
            </a:xfrm>
            <a:prstGeom prst="rect">
              <a:avLst/>
            </a:prstGeom>
            <a:noFill/>
          </p:spPr>
          <p:txBody>
            <a:bodyPr wrap="square" rtlCol="0">
              <a:spAutoFit/>
            </a:bodyPr>
            <a:lstStyle/>
            <a:p>
              <a:pPr algn="ctr"/>
              <a:r>
                <a:rPr lang="en-US" sz="1400" b="1" dirty="0" smtClean="0">
                  <a:solidFill>
                    <a:schemeClr val="bg1"/>
                  </a:solidFill>
                </a:rPr>
                <a:t>2013</a:t>
              </a:r>
              <a:endParaRPr lang="en-US" sz="1400" b="1" dirty="0">
                <a:solidFill>
                  <a:schemeClr val="bg1"/>
                </a:solidFill>
              </a:endParaRPr>
            </a:p>
          </p:txBody>
        </p:sp>
        <p:sp>
          <p:nvSpPr>
            <p:cNvPr id="70" name="TextBox 69"/>
            <p:cNvSpPr txBox="1"/>
            <p:nvPr/>
          </p:nvSpPr>
          <p:spPr>
            <a:xfrm>
              <a:off x="6762135" y="3146660"/>
              <a:ext cx="685800" cy="307777"/>
            </a:xfrm>
            <a:prstGeom prst="rect">
              <a:avLst/>
            </a:prstGeom>
            <a:noFill/>
          </p:spPr>
          <p:txBody>
            <a:bodyPr wrap="square" rtlCol="0">
              <a:spAutoFit/>
            </a:bodyPr>
            <a:lstStyle/>
            <a:p>
              <a:pPr algn="ctr"/>
              <a:r>
                <a:rPr lang="en-US" sz="1400" b="1" dirty="0" smtClean="0">
                  <a:solidFill>
                    <a:schemeClr val="bg1"/>
                  </a:solidFill>
                </a:rPr>
                <a:t>2014</a:t>
              </a:r>
              <a:endParaRPr lang="en-US" sz="1400" b="1" dirty="0">
                <a:solidFill>
                  <a:schemeClr val="bg1"/>
                </a:solidFill>
              </a:endParaRPr>
            </a:p>
          </p:txBody>
        </p:sp>
        <p:sp>
          <p:nvSpPr>
            <p:cNvPr id="17" name="Rectangle 16"/>
            <p:cNvSpPr/>
            <p:nvPr/>
          </p:nvSpPr>
          <p:spPr>
            <a:xfrm>
              <a:off x="364128" y="1807422"/>
              <a:ext cx="922020" cy="1270313"/>
            </a:xfrm>
            <a:prstGeom prst="rect">
              <a:avLst/>
            </a:prstGeom>
            <a:noFill/>
            <a:ln w="3175">
              <a:no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i="1" dirty="0" smtClean="0">
                  <a:solidFill>
                    <a:schemeClr val="tx1"/>
                  </a:solidFill>
                </a:rPr>
                <a:t>2004 Piedmont Purchased Mountainside</a:t>
              </a:r>
              <a:endParaRPr lang="en-US" sz="1000" i="1" dirty="0">
                <a:solidFill>
                  <a:schemeClr val="tx1"/>
                </a:solidFill>
              </a:endParaRPr>
            </a:p>
          </p:txBody>
        </p:sp>
        <p:sp>
          <p:nvSpPr>
            <p:cNvPr id="72" name="Rectangle 71"/>
            <p:cNvSpPr/>
            <p:nvPr/>
          </p:nvSpPr>
          <p:spPr>
            <a:xfrm>
              <a:off x="1048692" y="3819250"/>
              <a:ext cx="962432" cy="1176490"/>
            </a:xfrm>
            <a:prstGeom prst="rect">
              <a:avLst/>
            </a:prstGeom>
            <a:noFill/>
            <a:ln w="3175">
              <a:no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i="1" dirty="0" smtClean="0">
                  <a:solidFill>
                    <a:schemeClr val="tx1"/>
                  </a:solidFill>
                </a:rPr>
                <a:t>2006 </a:t>
              </a:r>
            </a:p>
            <a:p>
              <a:pPr algn="ctr"/>
              <a:r>
                <a:rPr lang="en-US" sz="1000" i="1" dirty="0" smtClean="0">
                  <a:solidFill>
                    <a:schemeClr val="tx1"/>
                  </a:solidFill>
                </a:rPr>
                <a:t>Opened Outpatient Specialty Clinic, started ICU, CDU, &amp; bed expansion ($5.9M)</a:t>
              </a:r>
              <a:endParaRPr lang="en-US" sz="1000" i="1" dirty="0">
                <a:solidFill>
                  <a:schemeClr val="tx1"/>
                </a:solidFill>
              </a:endParaRPr>
            </a:p>
          </p:txBody>
        </p:sp>
        <p:sp>
          <p:nvSpPr>
            <p:cNvPr id="73" name="Rectangle 72"/>
            <p:cNvSpPr/>
            <p:nvPr/>
          </p:nvSpPr>
          <p:spPr>
            <a:xfrm>
              <a:off x="1698539" y="1614107"/>
              <a:ext cx="1041965" cy="1270313"/>
            </a:xfrm>
            <a:prstGeom prst="rect">
              <a:avLst/>
            </a:prstGeom>
            <a:noFill/>
            <a:ln w="3175">
              <a:no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i="1" dirty="0" smtClean="0">
                  <a:solidFill>
                    <a:schemeClr val="tx1"/>
                  </a:solidFill>
                </a:rPr>
                <a:t>2007</a:t>
              </a:r>
            </a:p>
            <a:p>
              <a:pPr algn="ctr"/>
              <a:r>
                <a:rPr lang="en-US" sz="1000" i="1" dirty="0" smtClean="0">
                  <a:solidFill>
                    <a:schemeClr val="tx1"/>
                  </a:solidFill>
                </a:rPr>
                <a:t>Began offering Sleep Services, expanded CDU, ICU, Pharmacy &amp; added 7 beds</a:t>
              </a:r>
            </a:p>
            <a:p>
              <a:pPr algn="ctr"/>
              <a:r>
                <a:rPr lang="en-US" sz="1000" i="1" dirty="0" smtClean="0">
                  <a:solidFill>
                    <a:schemeClr val="tx1"/>
                  </a:solidFill>
                </a:rPr>
                <a:t>($730K)</a:t>
              </a:r>
              <a:endParaRPr lang="en-US" sz="1000" i="1" dirty="0">
                <a:solidFill>
                  <a:schemeClr val="tx1"/>
                </a:solidFill>
              </a:endParaRPr>
            </a:p>
          </p:txBody>
        </p:sp>
        <p:sp>
          <p:nvSpPr>
            <p:cNvPr id="74" name="Rectangle 73"/>
            <p:cNvSpPr/>
            <p:nvPr/>
          </p:nvSpPr>
          <p:spPr>
            <a:xfrm>
              <a:off x="2343016" y="3445050"/>
              <a:ext cx="1093355" cy="1590925"/>
            </a:xfrm>
            <a:prstGeom prst="rect">
              <a:avLst/>
            </a:prstGeom>
            <a:noFill/>
            <a:ln w="3175">
              <a:no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i="1" dirty="0" smtClean="0">
                  <a:solidFill>
                    <a:schemeClr val="tx1"/>
                  </a:solidFill>
                </a:rPr>
                <a:t>2008 </a:t>
              </a:r>
            </a:p>
            <a:p>
              <a:pPr algn="ctr"/>
              <a:r>
                <a:rPr lang="en-US" sz="1000" i="1" dirty="0" smtClean="0">
                  <a:solidFill>
                    <a:schemeClr val="tx1"/>
                  </a:solidFill>
                </a:rPr>
                <a:t>Opened Cardiac “CV” Imaging Centers in Jasper, Ellijay, Canton ($1M)</a:t>
              </a:r>
              <a:endParaRPr lang="en-US" sz="1000" i="1" dirty="0">
                <a:solidFill>
                  <a:schemeClr val="tx1"/>
                </a:solidFill>
              </a:endParaRPr>
            </a:p>
          </p:txBody>
        </p:sp>
        <p:sp>
          <p:nvSpPr>
            <p:cNvPr id="75" name="Rectangle 74"/>
            <p:cNvSpPr/>
            <p:nvPr/>
          </p:nvSpPr>
          <p:spPr>
            <a:xfrm>
              <a:off x="3121578" y="1628062"/>
              <a:ext cx="1010584" cy="1270313"/>
            </a:xfrm>
            <a:prstGeom prst="rect">
              <a:avLst/>
            </a:prstGeom>
            <a:noFill/>
            <a:ln w="3175">
              <a:no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i="1" dirty="0" smtClean="0">
                  <a:solidFill>
                    <a:schemeClr val="tx1"/>
                  </a:solidFill>
                </a:rPr>
                <a:t>2009</a:t>
              </a:r>
            </a:p>
            <a:p>
              <a:pPr algn="ctr"/>
              <a:r>
                <a:rPr lang="en-US" sz="1000" i="1" dirty="0" smtClean="0">
                  <a:solidFill>
                    <a:schemeClr val="tx1"/>
                  </a:solidFill>
                </a:rPr>
                <a:t>Opened Outpatient Diagnostic Center in Ellijay ($2.2M)</a:t>
              </a:r>
              <a:endParaRPr lang="en-US" sz="1000" i="1" dirty="0">
                <a:solidFill>
                  <a:schemeClr val="tx1"/>
                </a:solidFill>
              </a:endParaRPr>
            </a:p>
          </p:txBody>
        </p:sp>
        <p:sp>
          <p:nvSpPr>
            <p:cNvPr id="76" name="Rectangle 75"/>
            <p:cNvSpPr/>
            <p:nvPr/>
          </p:nvSpPr>
          <p:spPr>
            <a:xfrm>
              <a:off x="3726582" y="3624604"/>
              <a:ext cx="1103585" cy="1381038"/>
            </a:xfrm>
            <a:prstGeom prst="rect">
              <a:avLst/>
            </a:prstGeom>
            <a:noFill/>
            <a:ln w="3175">
              <a:no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i="1" dirty="0" smtClean="0">
                  <a:solidFill>
                    <a:schemeClr val="tx1"/>
                  </a:solidFill>
                </a:rPr>
                <a:t>2010 </a:t>
              </a:r>
            </a:p>
            <a:p>
              <a:pPr algn="ctr"/>
              <a:r>
                <a:rPr lang="en-US" sz="1000" i="1" dirty="0">
                  <a:solidFill>
                    <a:schemeClr val="tx1"/>
                  </a:solidFill>
                </a:rPr>
                <a:t>O</a:t>
              </a:r>
              <a:r>
                <a:rPr lang="en-US" sz="1000" i="1" dirty="0" smtClean="0">
                  <a:solidFill>
                    <a:schemeClr val="tx1"/>
                  </a:solidFill>
                </a:rPr>
                <a:t>pened Diagnostic Cath Lab, Cardiac Rehab &amp; installed Digital </a:t>
              </a:r>
              <a:r>
                <a:rPr lang="en-US" sz="1000" i="1" dirty="0" err="1" smtClean="0">
                  <a:solidFill>
                    <a:schemeClr val="tx1"/>
                  </a:solidFill>
                </a:rPr>
                <a:t>Mammo</a:t>
              </a:r>
              <a:r>
                <a:rPr lang="en-US" sz="1000" i="1" dirty="0" smtClean="0">
                  <a:solidFill>
                    <a:schemeClr val="tx1"/>
                  </a:solidFill>
                </a:rPr>
                <a:t> ($2.8M)</a:t>
              </a:r>
              <a:endParaRPr lang="en-US" sz="1000" i="1" dirty="0">
                <a:solidFill>
                  <a:schemeClr val="tx1"/>
                </a:solidFill>
              </a:endParaRPr>
            </a:p>
          </p:txBody>
        </p:sp>
        <p:pic>
          <p:nvPicPr>
            <p:cNvPr id="52" name="Picture 30" descr="\\Phcmh05\Users\113376\My Documents\My Pictures\Cardiac Rehab\PMH Cardiac Rehab 2010-9-15.JPG"/>
            <p:cNvPicPr>
              <a:picLocks noChangeAspect="1" noChangeArrowheads="1"/>
            </p:cNvPicPr>
            <p:nvPr/>
          </p:nvPicPr>
          <p:blipFill rotWithShape="1">
            <a:blip r:embed="rId13" cstate="print">
              <a:extLst>
                <a:ext uri="{28A0092B-C50C-407E-A947-70E740481C1C}">
                  <a14:useLocalDpi xmlns:a14="http://schemas.microsoft.com/office/drawing/2010/main" val="0"/>
                </a:ext>
              </a:extLst>
            </a:blip>
            <a:srcRect t="17534"/>
            <a:stretch/>
          </p:blipFill>
          <p:spPr bwMode="auto">
            <a:xfrm>
              <a:off x="3545385" y="5001873"/>
              <a:ext cx="1658495" cy="1025916"/>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a:ext uri="{91240B29-F687-4F45-9708-019B960494DF}">
                <a14:hiddenLine xmlns:a14="http://schemas.microsoft.com/office/drawing/2010/main" w="9525">
                  <a:solidFill>
                    <a:srgbClr val="000000"/>
                  </a:solidFill>
                  <a:miter lim="800000"/>
                  <a:headEnd/>
                  <a:tailEnd/>
                </a14:hiddenLine>
              </a:ext>
            </a:extLst>
          </p:spPr>
        </p:pic>
        <p:sp>
          <p:nvSpPr>
            <p:cNvPr id="77" name="Rectangle 76"/>
            <p:cNvSpPr/>
            <p:nvPr/>
          </p:nvSpPr>
          <p:spPr>
            <a:xfrm>
              <a:off x="4604252" y="1482951"/>
              <a:ext cx="1041545" cy="1432236"/>
            </a:xfrm>
            <a:prstGeom prst="rect">
              <a:avLst/>
            </a:prstGeom>
            <a:noFill/>
            <a:ln w="3175">
              <a:no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i="1" dirty="0" smtClean="0">
                  <a:solidFill>
                    <a:schemeClr val="tx1"/>
                  </a:solidFill>
                </a:rPr>
                <a:t>2011</a:t>
              </a:r>
            </a:p>
            <a:p>
              <a:pPr algn="ctr"/>
              <a:r>
                <a:rPr lang="en-US" sz="1000" i="1" dirty="0" smtClean="0">
                  <a:solidFill>
                    <a:schemeClr val="tx1"/>
                  </a:solidFill>
                </a:rPr>
                <a:t>Added MRI to OP Diagnostic Center &amp; opened Sleep Center in Ellijay ($700K)</a:t>
              </a:r>
              <a:endParaRPr lang="en-US" sz="1000" i="1" dirty="0">
                <a:solidFill>
                  <a:schemeClr val="tx1"/>
                </a:solidFill>
              </a:endParaRPr>
            </a:p>
          </p:txBody>
        </p:sp>
        <p:sp>
          <p:nvSpPr>
            <p:cNvPr id="78" name="Rectangle 77"/>
            <p:cNvSpPr/>
            <p:nvPr/>
          </p:nvSpPr>
          <p:spPr>
            <a:xfrm>
              <a:off x="5155597" y="3809253"/>
              <a:ext cx="1088995" cy="1147652"/>
            </a:xfrm>
            <a:prstGeom prst="rect">
              <a:avLst/>
            </a:prstGeom>
            <a:noFill/>
            <a:ln w="3175">
              <a:no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i="1" dirty="0" smtClean="0">
                  <a:solidFill>
                    <a:schemeClr val="tx1"/>
                  </a:solidFill>
                </a:rPr>
                <a:t>2012</a:t>
              </a:r>
            </a:p>
            <a:p>
              <a:pPr algn="ctr"/>
              <a:r>
                <a:rPr lang="en-US" sz="1000" i="1" dirty="0" smtClean="0">
                  <a:solidFill>
                    <a:schemeClr val="tx1"/>
                  </a:solidFill>
                </a:rPr>
                <a:t>Installed 64-Slice CT &amp; added Hyperbaric Oxygen to expanded Wound Clinic ($1.9M)</a:t>
              </a:r>
              <a:endParaRPr lang="en-US" sz="1000" i="1" dirty="0">
                <a:solidFill>
                  <a:schemeClr val="tx1"/>
                </a:solidFill>
              </a:endParaRPr>
            </a:p>
          </p:txBody>
        </p:sp>
        <p:sp>
          <p:nvSpPr>
            <p:cNvPr id="79" name="Rectangle 78"/>
            <p:cNvSpPr/>
            <p:nvPr/>
          </p:nvSpPr>
          <p:spPr>
            <a:xfrm>
              <a:off x="5888857" y="1578847"/>
              <a:ext cx="1120397" cy="1270313"/>
            </a:xfrm>
            <a:prstGeom prst="rect">
              <a:avLst/>
            </a:prstGeom>
            <a:noFill/>
            <a:ln w="3175">
              <a:no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i="1" dirty="0" smtClean="0">
                  <a:solidFill>
                    <a:schemeClr val="tx1"/>
                  </a:solidFill>
                </a:rPr>
                <a:t>2013</a:t>
              </a:r>
            </a:p>
            <a:p>
              <a:pPr algn="ctr"/>
              <a:r>
                <a:rPr lang="en-US" sz="1000" i="1" dirty="0" smtClean="0">
                  <a:solidFill>
                    <a:schemeClr val="tx1"/>
                  </a:solidFill>
                </a:rPr>
                <a:t>Opened newly expanded ER, added 10 beds ($11M) &amp; began offering Mobile PET services</a:t>
              </a:r>
              <a:endParaRPr lang="en-US" sz="1000" i="1" dirty="0">
                <a:solidFill>
                  <a:schemeClr val="tx1"/>
                </a:solidFill>
              </a:endParaRPr>
            </a:p>
          </p:txBody>
        </p:sp>
        <p:sp>
          <p:nvSpPr>
            <p:cNvPr id="80" name="Rectangle 79"/>
            <p:cNvSpPr/>
            <p:nvPr/>
          </p:nvSpPr>
          <p:spPr>
            <a:xfrm>
              <a:off x="6582217" y="3569448"/>
              <a:ext cx="1076779" cy="1682715"/>
            </a:xfrm>
            <a:prstGeom prst="rect">
              <a:avLst/>
            </a:prstGeom>
            <a:noFill/>
            <a:ln w="3175">
              <a:no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i="1" dirty="0" smtClean="0">
                  <a:solidFill>
                    <a:schemeClr val="tx1"/>
                  </a:solidFill>
                </a:rPr>
                <a:t>2014</a:t>
              </a:r>
            </a:p>
            <a:p>
              <a:pPr algn="ctr"/>
              <a:r>
                <a:rPr lang="en-US" sz="1000" i="1" dirty="0" smtClean="0">
                  <a:solidFill>
                    <a:schemeClr val="tx1"/>
                  </a:solidFill>
                </a:rPr>
                <a:t>Upgraded Lab with Soft Bank &amp; Soft Path, installed new Echo in Canton CV Imaging Center</a:t>
              </a:r>
              <a:endParaRPr lang="en-US" sz="1000" i="1" dirty="0">
                <a:solidFill>
                  <a:schemeClr val="tx1"/>
                </a:solidFill>
              </a:endParaRPr>
            </a:p>
          </p:txBody>
        </p:sp>
        <p:sp>
          <p:nvSpPr>
            <p:cNvPr id="81" name="Rectangle 80"/>
            <p:cNvSpPr/>
            <p:nvPr/>
          </p:nvSpPr>
          <p:spPr>
            <a:xfrm>
              <a:off x="7090994" y="1372368"/>
              <a:ext cx="1129120" cy="1546439"/>
            </a:xfrm>
            <a:prstGeom prst="rect">
              <a:avLst/>
            </a:prstGeom>
            <a:noFill/>
            <a:ln w="3175">
              <a:no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i="1" dirty="0" smtClean="0">
                  <a:solidFill>
                    <a:schemeClr val="tx1"/>
                  </a:solidFill>
                </a:rPr>
                <a:t>2015</a:t>
              </a:r>
            </a:p>
            <a:p>
              <a:pPr algn="ctr"/>
              <a:r>
                <a:rPr lang="en-US" sz="1000" i="1" dirty="0" smtClean="0">
                  <a:solidFill>
                    <a:schemeClr val="tx1"/>
                  </a:solidFill>
                </a:rPr>
                <a:t>Added 2</a:t>
              </a:r>
              <a:r>
                <a:rPr lang="en-US" sz="1000" i="1" baseline="30000" dirty="0" smtClean="0">
                  <a:solidFill>
                    <a:schemeClr val="tx1"/>
                  </a:solidFill>
                </a:rPr>
                <a:t>nd</a:t>
              </a:r>
              <a:r>
                <a:rPr lang="en-US" sz="1000" i="1" dirty="0" smtClean="0">
                  <a:solidFill>
                    <a:schemeClr val="tx1"/>
                  </a:solidFill>
                </a:rPr>
                <a:t> 64-Slice CT, built new Pharmacy space, moved Canton CV Imaging to larger space ($1.3M)</a:t>
              </a:r>
              <a:endParaRPr lang="en-US" sz="1000" i="1" dirty="0">
                <a:solidFill>
                  <a:schemeClr val="tx1"/>
                </a:solidFill>
              </a:endParaRPr>
            </a:p>
          </p:txBody>
        </p:sp>
        <p:pic>
          <p:nvPicPr>
            <p:cNvPr id="61" name="Picture 3"/>
            <p:cNvPicPr>
              <a:picLocks noChangeAspect="1" noChangeArrowheads="1"/>
            </p:cNvPicPr>
            <p:nvPr/>
          </p:nvPicPr>
          <p:blipFill>
            <a:blip r:embed="rId14" cstate="print"/>
            <a:srcRect/>
            <a:stretch>
              <a:fillRect/>
            </a:stretch>
          </p:blipFill>
          <p:spPr bwMode="auto">
            <a:xfrm>
              <a:off x="96012" y="872592"/>
              <a:ext cx="1440324" cy="1080243"/>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grpSp>
      <p:sp>
        <p:nvSpPr>
          <p:cNvPr id="51" name="Flowchart: Connector 50"/>
          <p:cNvSpPr/>
          <p:nvPr/>
        </p:nvSpPr>
        <p:spPr>
          <a:xfrm rot="10800000">
            <a:off x="7768318" y="3130054"/>
            <a:ext cx="548640" cy="548640"/>
          </a:xfrm>
          <a:prstGeom prst="flowChartConnector">
            <a:avLst/>
          </a:prstGeom>
          <a:solidFill>
            <a:schemeClr val="accent6">
              <a:lumMod val="75000"/>
            </a:schemeClr>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3" name="TextBox 52"/>
          <p:cNvSpPr txBox="1"/>
          <p:nvPr/>
        </p:nvSpPr>
        <p:spPr>
          <a:xfrm>
            <a:off x="7696200" y="3243954"/>
            <a:ext cx="685800" cy="307777"/>
          </a:xfrm>
          <a:prstGeom prst="rect">
            <a:avLst/>
          </a:prstGeom>
          <a:noFill/>
        </p:spPr>
        <p:txBody>
          <a:bodyPr wrap="square" rtlCol="0">
            <a:spAutoFit/>
          </a:bodyPr>
          <a:lstStyle/>
          <a:p>
            <a:pPr algn="ctr"/>
            <a:r>
              <a:rPr lang="en-US" sz="1400" b="1" dirty="0" smtClean="0">
                <a:solidFill>
                  <a:schemeClr val="bg1"/>
                </a:solidFill>
              </a:rPr>
              <a:t>2016</a:t>
            </a:r>
            <a:endParaRPr lang="en-US" sz="1400" b="1" dirty="0">
              <a:solidFill>
                <a:schemeClr val="bg1"/>
              </a:solidFill>
            </a:endParaRPr>
          </a:p>
        </p:txBody>
      </p:sp>
      <p:sp>
        <p:nvSpPr>
          <p:cNvPr id="54" name="Rectangle 53"/>
          <p:cNvSpPr/>
          <p:nvPr/>
        </p:nvSpPr>
        <p:spPr>
          <a:xfrm>
            <a:off x="7398249" y="3895669"/>
            <a:ext cx="1172726" cy="1495422"/>
          </a:xfrm>
          <a:prstGeom prst="rect">
            <a:avLst/>
          </a:prstGeom>
          <a:noFill/>
          <a:ln w="3175">
            <a:no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i="1" dirty="0" smtClean="0">
                <a:solidFill>
                  <a:schemeClr val="tx1"/>
                </a:solidFill>
              </a:rPr>
              <a:t>2016</a:t>
            </a:r>
          </a:p>
          <a:p>
            <a:pPr algn="ctr"/>
            <a:r>
              <a:rPr lang="en-US" sz="1000" i="1" dirty="0" smtClean="0">
                <a:solidFill>
                  <a:schemeClr val="tx1"/>
                </a:solidFill>
              </a:rPr>
              <a:t>Opened Chronic Heart Failure Clinic, began offering Sixty-Plus program and spent $1+M on new surgery and imaging equipment</a:t>
            </a:r>
            <a:endParaRPr lang="en-US" sz="1000" i="1" dirty="0">
              <a:solidFill>
                <a:schemeClr val="tx1"/>
              </a:solidFill>
            </a:endParaRPr>
          </a:p>
        </p:txBody>
      </p:sp>
      <p:sp>
        <p:nvSpPr>
          <p:cNvPr id="56" name="Content Placeholder 6"/>
          <p:cNvSpPr txBox="1">
            <a:spLocks/>
          </p:cNvSpPr>
          <p:nvPr/>
        </p:nvSpPr>
        <p:spPr bwMode="auto">
          <a:xfrm>
            <a:off x="211571" y="455143"/>
            <a:ext cx="2729562" cy="434739"/>
          </a:xfrm>
          <a:prstGeom prst="rect">
            <a:avLst/>
          </a:prstGeom>
          <a:noFill/>
          <a:ln w="9525">
            <a:noFill/>
            <a:miter lim="800000"/>
            <a:headEnd/>
            <a:tailEnd/>
          </a:ln>
        </p:spPr>
        <p:txBody>
          <a:bodyPr vert="horz" wrap="square" lIns="91440" tIns="45720" rIns="91440" bIns="45720" numCol="1" anchor="t" anchorCtr="0" compatLnSpc="1">
            <a:prstTxWarp prst="textNoShape">
              <a:avLst/>
            </a:prstTxWarp>
            <a:noAutofit/>
          </a:bodyPr>
          <a:lstStyle>
            <a:lvl1pPr marL="365125" indent="-255588" algn="l" rtl="0" eaLnBrk="1" fontAlgn="base" hangingPunct="1">
              <a:spcBef>
                <a:spcPts val="300"/>
              </a:spcBef>
              <a:spcAft>
                <a:spcPct val="0"/>
              </a:spcAft>
              <a:buClr>
                <a:srgbClr val="C2A874"/>
              </a:buClr>
              <a:buFont typeface="Georgia" pitchFamily="18" charset="0"/>
              <a:buChar char="•"/>
              <a:defRPr sz="2800" kern="1200">
                <a:solidFill>
                  <a:schemeClr val="tx1"/>
                </a:solidFill>
                <a:latin typeface="+mn-lt"/>
                <a:ea typeface="+mn-ea"/>
                <a:cs typeface="+mn-cs"/>
              </a:defRPr>
            </a:lvl1pPr>
            <a:lvl2pPr marL="657225" indent="-246063" algn="l" rtl="0" eaLnBrk="1" fontAlgn="base" hangingPunct="1">
              <a:spcBef>
                <a:spcPts val="300"/>
              </a:spcBef>
              <a:spcAft>
                <a:spcPct val="0"/>
              </a:spcAft>
              <a:buClr>
                <a:srgbClr val="C4652D"/>
              </a:buClr>
              <a:buFont typeface="Calibri" pitchFamily="34" charset="0"/>
              <a:buChar char="−"/>
              <a:defRPr sz="2600" kern="1200">
                <a:solidFill>
                  <a:schemeClr val="tx1"/>
                </a:solidFill>
                <a:latin typeface="+mn-lt"/>
                <a:ea typeface="+mn-ea"/>
                <a:cs typeface="+mn-cs"/>
              </a:defRPr>
            </a:lvl2pPr>
            <a:lvl3pPr marL="922338" indent="-219075" algn="l" rtl="0" eaLnBrk="1" fontAlgn="base" hangingPunct="1">
              <a:spcBef>
                <a:spcPts val="300"/>
              </a:spcBef>
              <a:spcAft>
                <a:spcPct val="0"/>
              </a:spcAft>
              <a:buClr>
                <a:srgbClr val="8B5D3D"/>
              </a:buClr>
              <a:buSzPct val="90000"/>
              <a:buFont typeface="Wingdings" pitchFamily="2" charset="2"/>
              <a:buChar char="§"/>
              <a:defRPr sz="2400" kern="1200">
                <a:solidFill>
                  <a:schemeClr val="tx1"/>
                </a:solidFill>
                <a:latin typeface="+mn-lt"/>
                <a:ea typeface="+mn-ea"/>
                <a:cs typeface="+mn-cs"/>
              </a:defRPr>
            </a:lvl3pPr>
            <a:lvl4pPr marL="1179513" indent="-200025" algn="l" rtl="0" eaLnBrk="1" fontAlgn="base" hangingPunct="1">
              <a:spcBef>
                <a:spcPts val="300"/>
              </a:spcBef>
              <a:spcAft>
                <a:spcPct val="0"/>
              </a:spcAft>
              <a:buClr>
                <a:srgbClr val="5C92B5"/>
              </a:buClr>
              <a:buSzPct val="80000"/>
              <a:buFont typeface="Wingdings 2" pitchFamily="18" charset="2"/>
              <a:buChar char="®"/>
              <a:defRPr sz="2200" kern="1200">
                <a:solidFill>
                  <a:schemeClr val="tx1"/>
                </a:solidFill>
                <a:latin typeface="+mn-lt"/>
                <a:ea typeface="+mn-ea"/>
                <a:cs typeface="+mn-cs"/>
              </a:defRPr>
            </a:lvl4pPr>
            <a:lvl5pPr marL="1389063" indent="-182563" algn="l" rtl="0" eaLnBrk="1" fontAlgn="base" hangingPunct="1">
              <a:spcBef>
                <a:spcPts val="300"/>
              </a:spcBef>
              <a:spcAft>
                <a:spcPct val="0"/>
              </a:spcAft>
              <a:buClr>
                <a:schemeClr val="tx2"/>
              </a:buClr>
              <a:buFont typeface="Arial" charset="0"/>
              <a:buChar char="•"/>
              <a:defRPr sz="2000" kern="1200">
                <a:solidFill>
                  <a:schemeClr val="tx1"/>
                </a:solidFill>
                <a:latin typeface="+mn-lt"/>
                <a:ea typeface="+mn-ea"/>
                <a:cs typeface="+mn-cs"/>
              </a:defRPr>
            </a:lvl5pPr>
            <a:lvl6pPr marL="1609344" indent="-182880" algn="l" rtl="0" eaLnBrk="1" latinLnBrk="0" hangingPunct="1">
              <a:spcBef>
                <a:spcPts val="300"/>
              </a:spcBef>
              <a:buClr>
                <a:schemeClr val="accent3"/>
              </a:buClr>
              <a:buFont typeface="Georgia"/>
              <a:buChar char="▫"/>
              <a:defRPr kumimoji="0" sz="1800" kern="1200">
                <a:solidFill>
                  <a:schemeClr val="accent3"/>
                </a:solidFill>
                <a:latin typeface="+mn-lt"/>
                <a:ea typeface="+mn-ea"/>
                <a:cs typeface="+mn-cs"/>
              </a:defRPr>
            </a:lvl6pPr>
            <a:lvl7pPr marL="1828800" indent="-182880" algn="l" rtl="0" eaLnBrk="1" latinLnBrk="0" hangingPunct="1">
              <a:spcBef>
                <a:spcPts val="300"/>
              </a:spcBef>
              <a:buClr>
                <a:schemeClr val="accent3"/>
              </a:buClr>
              <a:buFont typeface="Georgia"/>
              <a:buChar char="▫"/>
              <a:defRPr kumimoji="0" sz="1600" kern="1200">
                <a:solidFill>
                  <a:schemeClr val="accent3"/>
                </a:solidFill>
                <a:latin typeface="+mn-lt"/>
                <a:ea typeface="+mn-ea"/>
                <a:cs typeface="+mn-cs"/>
              </a:defRPr>
            </a:lvl7pPr>
            <a:lvl8pPr marL="2029968" indent="-182880" algn="l" rtl="0" eaLnBrk="1" latinLnBrk="0" hangingPunct="1">
              <a:spcBef>
                <a:spcPts val="300"/>
              </a:spcBef>
              <a:buClr>
                <a:schemeClr val="accent3"/>
              </a:buClr>
              <a:buFont typeface="Georgia"/>
              <a:buChar char="◦"/>
              <a:defRPr kumimoji="0" sz="1500" kern="1200">
                <a:solidFill>
                  <a:schemeClr val="accent3"/>
                </a:solidFill>
                <a:latin typeface="+mn-lt"/>
                <a:ea typeface="+mn-ea"/>
                <a:cs typeface="+mn-cs"/>
              </a:defRPr>
            </a:lvl8pPr>
            <a:lvl9pPr marL="2240280" indent="-182880" algn="l" rtl="0" eaLnBrk="1" latinLnBrk="0" hangingPunct="1">
              <a:spcBef>
                <a:spcPts val="300"/>
              </a:spcBef>
              <a:buClr>
                <a:schemeClr val="accent3"/>
              </a:buClr>
              <a:buFont typeface="Georgia"/>
              <a:buChar char="◦"/>
              <a:defRPr kumimoji="0" sz="1400" kern="1200" baseline="0">
                <a:solidFill>
                  <a:schemeClr val="accent3"/>
                </a:solidFill>
                <a:latin typeface="+mn-lt"/>
                <a:ea typeface="+mn-ea"/>
                <a:cs typeface="+mn-cs"/>
              </a:defRPr>
            </a:lvl9pPr>
          </a:lstStyle>
          <a:p>
            <a:pPr marL="109537" indent="0">
              <a:buFont typeface="Georgia" pitchFamily="18" charset="0"/>
              <a:buNone/>
            </a:pPr>
            <a:r>
              <a:rPr lang="en-US" sz="2400" b="1" i="1" dirty="0" smtClean="0">
                <a:latin typeface="Arial Narrow" panose="020B0606020202030204" pitchFamily="34" charset="0"/>
              </a:rPr>
              <a:t>Capital Investments</a:t>
            </a:r>
            <a:endParaRPr lang="en-US" sz="2400" b="1" i="1" dirty="0">
              <a:latin typeface="Arial Narrow" panose="020B0606020202030204" pitchFamily="34" charset="0"/>
            </a:endParaRPr>
          </a:p>
        </p:txBody>
      </p:sp>
      <p:sp>
        <p:nvSpPr>
          <p:cNvPr id="71" name="Flowchart: Connector 70"/>
          <p:cNvSpPr/>
          <p:nvPr/>
        </p:nvSpPr>
        <p:spPr>
          <a:xfrm rot="10800000">
            <a:off x="8399849" y="3138485"/>
            <a:ext cx="548640" cy="548640"/>
          </a:xfrm>
          <a:prstGeom prst="flowChartConnector">
            <a:avLst/>
          </a:prstGeom>
          <a:solidFill>
            <a:schemeClr val="accent6">
              <a:lumMod val="50000"/>
            </a:schemeClr>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2" name="TextBox 81"/>
          <p:cNvSpPr txBox="1"/>
          <p:nvPr/>
        </p:nvSpPr>
        <p:spPr>
          <a:xfrm>
            <a:off x="8327731" y="3252385"/>
            <a:ext cx="685800" cy="307777"/>
          </a:xfrm>
          <a:prstGeom prst="rect">
            <a:avLst/>
          </a:prstGeom>
          <a:noFill/>
        </p:spPr>
        <p:txBody>
          <a:bodyPr wrap="square" rtlCol="0">
            <a:spAutoFit/>
          </a:bodyPr>
          <a:lstStyle/>
          <a:p>
            <a:pPr algn="ctr"/>
            <a:r>
              <a:rPr lang="en-US" sz="1400" b="1" dirty="0" smtClean="0">
                <a:solidFill>
                  <a:schemeClr val="bg1"/>
                </a:solidFill>
              </a:rPr>
              <a:t>2017</a:t>
            </a:r>
            <a:endParaRPr lang="en-US" sz="1400" b="1" dirty="0">
              <a:solidFill>
                <a:schemeClr val="bg1"/>
              </a:solidFill>
            </a:endParaRPr>
          </a:p>
        </p:txBody>
      </p:sp>
      <p:sp>
        <p:nvSpPr>
          <p:cNvPr id="83" name="Rectangle 82"/>
          <p:cNvSpPr/>
          <p:nvPr/>
        </p:nvSpPr>
        <p:spPr>
          <a:xfrm>
            <a:off x="7835034" y="388101"/>
            <a:ext cx="1298204" cy="2158761"/>
          </a:xfrm>
          <a:prstGeom prst="rect">
            <a:avLst/>
          </a:prstGeom>
          <a:noFill/>
          <a:ln w="3175">
            <a:no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b="1" i="1" dirty="0" smtClean="0">
                <a:solidFill>
                  <a:schemeClr val="tx1"/>
                </a:solidFill>
              </a:rPr>
              <a:t>2017</a:t>
            </a:r>
          </a:p>
          <a:p>
            <a:pPr algn="ctr"/>
            <a:r>
              <a:rPr lang="en-US" sz="1000" i="1" dirty="0" smtClean="0">
                <a:solidFill>
                  <a:schemeClr val="tx1"/>
                </a:solidFill>
              </a:rPr>
              <a:t>Opened GA’s 1</a:t>
            </a:r>
            <a:r>
              <a:rPr lang="en-US" sz="1000" i="1" baseline="30000" dirty="0" smtClean="0">
                <a:solidFill>
                  <a:schemeClr val="tx1"/>
                </a:solidFill>
              </a:rPr>
              <a:t>st</a:t>
            </a:r>
            <a:r>
              <a:rPr lang="en-US" sz="1000" i="1" dirty="0">
                <a:solidFill>
                  <a:schemeClr val="tx1"/>
                </a:solidFill>
              </a:rPr>
              <a:t> </a:t>
            </a:r>
            <a:r>
              <a:rPr lang="en-US" sz="1000" i="1" dirty="0" smtClean="0">
                <a:solidFill>
                  <a:schemeClr val="tx1"/>
                </a:solidFill>
              </a:rPr>
              <a:t>freestanding ER in Ellijay $2.2M &amp; invested hospital-wide $2M in imaging equipment, allowing us to replace 2 Nuclear Medicine cameras, &amp; purchase a new stereotactic breast biopsy equipment </a:t>
            </a:r>
            <a:endParaRPr lang="en-US" sz="1000" i="1" dirty="0">
              <a:solidFill>
                <a:schemeClr val="tx1"/>
              </a:solidFill>
            </a:endParaRPr>
          </a:p>
        </p:txBody>
      </p:sp>
      <p:pic>
        <p:nvPicPr>
          <p:cNvPr id="8" name="Picture 7"/>
          <p:cNvPicPr>
            <a:picLocks noChangeAspect="1"/>
          </p:cNvPicPr>
          <p:nvPr/>
        </p:nvPicPr>
        <p:blipFill>
          <a:blip r:embed="rId15"/>
          <a:stretch>
            <a:fillRect/>
          </a:stretch>
        </p:blipFill>
        <p:spPr>
          <a:xfrm>
            <a:off x="7467600" y="5452430"/>
            <a:ext cx="1298409" cy="868754"/>
          </a:xfrm>
          <a:prstGeom prst="rect">
            <a:avLst/>
          </a:prstGeom>
        </p:spPr>
      </p:pic>
    </p:spTree>
    <p:extLst>
      <p:ext uri="{BB962C8B-B14F-4D97-AF65-F5344CB8AC3E}">
        <p14:creationId xmlns:p14="http://schemas.microsoft.com/office/powerpoint/2010/main" val="2132399568"/>
      </p:ext>
    </p:extLst>
  </p:cSld>
  <p:clrMapOvr>
    <a:masterClrMapping/>
  </p:clrMapOvr>
  <mc:AlternateContent xmlns:mc="http://schemas.openxmlformats.org/markup-compatibility/2006" xmlns:p14="http://schemas.microsoft.com/office/powerpoint/2010/main">
    <mc:Choice Requires="p14">
      <p:transition spd="slow" p14:dur="1250" advClick="0">
        <p:wipe dir="r"/>
      </p:transition>
    </mc:Choice>
    <mc:Fallback xmlns="">
      <p:transition spd="slow" advClick="0">
        <p:wipe dir="r"/>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4"/>
          </p:nvPr>
        </p:nvSpPr>
        <p:spPr/>
        <p:txBody>
          <a:bodyPr/>
          <a:lstStyle/>
          <a:p>
            <a:fld id="{29ADC2D9-D2B1-428F-9FD0-6BB9814F8759}" type="slidenum">
              <a:rPr lang="en-US" smtClean="0"/>
              <a:pPr/>
              <a:t>6</a:t>
            </a:fld>
            <a:endParaRPr lang="en-US" dirty="0"/>
          </a:p>
        </p:txBody>
      </p:sp>
      <p:sp>
        <p:nvSpPr>
          <p:cNvPr id="49" name="Title 4"/>
          <p:cNvSpPr>
            <a:spLocks noGrp="1"/>
          </p:cNvSpPr>
          <p:nvPr>
            <p:ph type="title"/>
          </p:nvPr>
        </p:nvSpPr>
        <p:spPr>
          <a:xfrm>
            <a:off x="228600" y="76200"/>
            <a:ext cx="8915400" cy="304800"/>
          </a:xfrm>
        </p:spPr>
        <p:txBody>
          <a:bodyPr/>
          <a:lstStyle/>
          <a:p>
            <a:r>
              <a:rPr lang="en-US" i="1" dirty="0" smtClean="0"/>
              <a:t>Piedmont Mountainside Hospital</a:t>
            </a:r>
            <a:endParaRPr lang="en-US" b="1" i="1" dirty="0"/>
          </a:p>
        </p:txBody>
      </p:sp>
      <p:sp>
        <p:nvSpPr>
          <p:cNvPr id="28" name="Content Placeholder 6"/>
          <p:cNvSpPr txBox="1">
            <a:spLocks/>
          </p:cNvSpPr>
          <p:nvPr/>
        </p:nvSpPr>
        <p:spPr bwMode="auto">
          <a:xfrm>
            <a:off x="284938" y="533400"/>
            <a:ext cx="7441191" cy="434739"/>
          </a:xfrm>
          <a:prstGeom prst="rect">
            <a:avLst/>
          </a:prstGeom>
          <a:noFill/>
          <a:ln w="9525">
            <a:noFill/>
            <a:miter lim="800000"/>
            <a:headEnd/>
            <a:tailEnd/>
          </a:ln>
        </p:spPr>
        <p:txBody>
          <a:bodyPr vert="horz" wrap="square" lIns="91440" tIns="45720" rIns="91440" bIns="45720" numCol="1" anchor="t" anchorCtr="0" compatLnSpc="1">
            <a:prstTxWarp prst="textNoShape">
              <a:avLst/>
            </a:prstTxWarp>
            <a:noAutofit/>
          </a:bodyPr>
          <a:lstStyle>
            <a:lvl1pPr marL="365125" indent="-255588" algn="l" rtl="0" eaLnBrk="1" fontAlgn="base" hangingPunct="1">
              <a:spcBef>
                <a:spcPts val="300"/>
              </a:spcBef>
              <a:spcAft>
                <a:spcPct val="0"/>
              </a:spcAft>
              <a:buClr>
                <a:srgbClr val="C2A874"/>
              </a:buClr>
              <a:buFont typeface="Georgia" pitchFamily="18" charset="0"/>
              <a:buChar char="•"/>
              <a:defRPr sz="2800" kern="1200">
                <a:solidFill>
                  <a:schemeClr val="tx1"/>
                </a:solidFill>
                <a:latin typeface="+mn-lt"/>
                <a:ea typeface="+mn-ea"/>
                <a:cs typeface="+mn-cs"/>
              </a:defRPr>
            </a:lvl1pPr>
            <a:lvl2pPr marL="657225" indent="-246063" algn="l" rtl="0" eaLnBrk="1" fontAlgn="base" hangingPunct="1">
              <a:spcBef>
                <a:spcPts val="300"/>
              </a:spcBef>
              <a:spcAft>
                <a:spcPct val="0"/>
              </a:spcAft>
              <a:buClr>
                <a:srgbClr val="C4652D"/>
              </a:buClr>
              <a:buFont typeface="Calibri" pitchFamily="34" charset="0"/>
              <a:buChar char="−"/>
              <a:defRPr sz="2600" kern="1200">
                <a:solidFill>
                  <a:schemeClr val="tx1"/>
                </a:solidFill>
                <a:latin typeface="+mn-lt"/>
                <a:ea typeface="+mn-ea"/>
                <a:cs typeface="+mn-cs"/>
              </a:defRPr>
            </a:lvl2pPr>
            <a:lvl3pPr marL="922338" indent="-219075" algn="l" rtl="0" eaLnBrk="1" fontAlgn="base" hangingPunct="1">
              <a:spcBef>
                <a:spcPts val="300"/>
              </a:spcBef>
              <a:spcAft>
                <a:spcPct val="0"/>
              </a:spcAft>
              <a:buClr>
                <a:srgbClr val="8B5D3D"/>
              </a:buClr>
              <a:buSzPct val="90000"/>
              <a:buFont typeface="Wingdings" pitchFamily="2" charset="2"/>
              <a:buChar char="§"/>
              <a:defRPr sz="2400" kern="1200">
                <a:solidFill>
                  <a:schemeClr val="tx1"/>
                </a:solidFill>
                <a:latin typeface="+mn-lt"/>
                <a:ea typeface="+mn-ea"/>
                <a:cs typeface="+mn-cs"/>
              </a:defRPr>
            </a:lvl3pPr>
            <a:lvl4pPr marL="1179513" indent="-200025" algn="l" rtl="0" eaLnBrk="1" fontAlgn="base" hangingPunct="1">
              <a:spcBef>
                <a:spcPts val="300"/>
              </a:spcBef>
              <a:spcAft>
                <a:spcPct val="0"/>
              </a:spcAft>
              <a:buClr>
                <a:srgbClr val="5C92B5"/>
              </a:buClr>
              <a:buSzPct val="80000"/>
              <a:buFont typeface="Wingdings 2" pitchFamily="18" charset="2"/>
              <a:buChar char="®"/>
              <a:defRPr sz="2200" kern="1200">
                <a:solidFill>
                  <a:schemeClr val="tx1"/>
                </a:solidFill>
                <a:latin typeface="+mn-lt"/>
                <a:ea typeface="+mn-ea"/>
                <a:cs typeface="+mn-cs"/>
              </a:defRPr>
            </a:lvl4pPr>
            <a:lvl5pPr marL="1389063" indent="-182563" algn="l" rtl="0" eaLnBrk="1" fontAlgn="base" hangingPunct="1">
              <a:spcBef>
                <a:spcPts val="300"/>
              </a:spcBef>
              <a:spcAft>
                <a:spcPct val="0"/>
              </a:spcAft>
              <a:buClr>
                <a:schemeClr val="tx2"/>
              </a:buClr>
              <a:buFont typeface="Arial" charset="0"/>
              <a:buChar char="•"/>
              <a:defRPr sz="2000" kern="1200">
                <a:solidFill>
                  <a:schemeClr val="tx1"/>
                </a:solidFill>
                <a:latin typeface="+mn-lt"/>
                <a:ea typeface="+mn-ea"/>
                <a:cs typeface="+mn-cs"/>
              </a:defRPr>
            </a:lvl5pPr>
            <a:lvl6pPr marL="1609344" indent="-182880" algn="l" rtl="0" eaLnBrk="1" latinLnBrk="0" hangingPunct="1">
              <a:spcBef>
                <a:spcPts val="300"/>
              </a:spcBef>
              <a:buClr>
                <a:schemeClr val="accent3"/>
              </a:buClr>
              <a:buFont typeface="Georgia"/>
              <a:buChar char="▫"/>
              <a:defRPr kumimoji="0" sz="1800" kern="1200">
                <a:solidFill>
                  <a:schemeClr val="accent3"/>
                </a:solidFill>
                <a:latin typeface="+mn-lt"/>
                <a:ea typeface="+mn-ea"/>
                <a:cs typeface="+mn-cs"/>
              </a:defRPr>
            </a:lvl6pPr>
            <a:lvl7pPr marL="1828800" indent="-182880" algn="l" rtl="0" eaLnBrk="1" latinLnBrk="0" hangingPunct="1">
              <a:spcBef>
                <a:spcPts val="300"/>
              </a:spcBef>
              <a:buClr>
                <a:schemeClr val="accent3"/>
              </a:buClr>
              <a:buFont typeface="Georgia"/>
              <a:buChar char="▫"/>
              <a:defRPr kumimoji="0" sz="1600" kern="1200">
                <a:solidFill>
                  <a:schemeClr val="accent3"/>
                </a:solidFill>
                <a:latin typeface="+mn-lt"/>
                <a:ea typeface="+mn-ea"/>
                <a:cs typeface="+mn-cs"/>
              </a:defRPr>
            </a:lvl7pPr>
            <a:lvl8pPr marL="2029968" indent="-182880" algn="l" rtl="0" eaLnBrk="1" latinLnBrk="0" hangingPunct="1">
              <a:spcBef>
                <a:spcPts val="300"/>
              </a:spcBef>
              <a:buClr>
                <a:schemeClr val="accent3"/>
              </a:buClr>
              <a:buFont typeface="Georgia"/>
              <a:buChar char="◦"/>
              <a:defRPr kumimoji="0" sz="1500" kern="1200">
                <a:solidFill>
                  <a:schemeClr val="accent3"/>
                </a:solidFill>
                <a:latin typeface="+mn-lt"/>
                <a:ea typeface="+mn-ea"/>
                <a:cs typeface="+mn-cs"/>
              </a:defRPr>
            </a:lvl8pPr>
            <a:lvl9pPr marL="2240280" indent="-182880" algn="l" rtl="0" eaLnBrk="1" latinLnBrk="0" hangingPunct="1">
              <a:spcBef>
                <a:spcPts val="300"/>
              </a:spcBef>
              <a:buClr>
                <a:schemeClr val="accent3"/>
              </a:buClr>
              <a:buFont typeface="Georgia"/>
              <a:buChar char="◦"/>
              <a:defRPr kumimoji="0" sz="1400" kern="1200" baseline="0">
                <a:solidFill>
                  <a:schemeClr val="accent3"/>
                </a:solidFill>
                <a:latin typeface="+mn-lt"/>
                <a:ea typeface="+mn-ea"/>
                <a:cs typeface="+mn-cs"/>
              </a:defRPr>
            </a:lvl9pPr>
          </a:lstStyle>
          <a:p>
            <a:pPr marL="109537" indent="0">
              <a:buClr>
                <a:srgbClr val="C00000"/>
              </a:buClr>
              <a:buNone/>
            </a:pPr>
            <a:r>
              <a:rPr lang="en-US" sz="2400" b="1" i="1" dirty="0" smtClean="0">
                <a:solidFill>
                  <a:srgbClr val="C00000"/>
                </a:solidFill>
                <a:latin typeface="Arial Narrow" panose="020B0606020202030204" pitchFamily="34" charset="0"/>
              </a:rPr>
              <a:t>Reimbursement Decline</a:t>
            </a:r>
          </a:p>
          <a:p>
            <a:pPr>
              <a:buClr>
                <a:srgbClr val="C00000"/>
              </a:buClr>
              <a:buFont typeface="Arial" panose="020B0604020202020204" pitchFamily="34" charset="0"/>
              <a:buChar char="•"/>
            </a:pPr>
            <a:r>
              <a:rPr lang="en-US" sz="1900" dirty="0" smtClean="0">
                <a:latin typeface="Arial Narrow" panose="020B0606020202030204" pitchFamily="34" charset="0"/>
              </a:rPr>
              <a:t>Mountainside has grown its revenue with added services, but reimbursement has declined year after year.  Lower reimbursement presents long-term challenges of sustainability as expenses and inflation continue to increase.</a:t>
            </a:r>
            <a:endParaRPr lang="en-US" sz="1900" dirty="0">
              <a:latin typeface="Arial Narrow" panose="020B0606020202030204" pitchFamily="34" charset="0"/>
            </a:endParaRPr>
          </a:p>
        </p:txBody>
      </p:sp>
      <p:sp>
        <p:nvSpPr>
          <p:cNvPr id="40" name="TextBox 39"/>
          <p:cNvSpPr txBox="1"/>
          <p:nvPr/>
        </p:nvSpPr>
        <p:spPr>
          <a:xfrm>
            <a:off x="224118" y="6477000"/>
            <a:ext cx="5490882" cy="246221"/>
          </a:xfrm>
          <a:prstGeom prst="rect">
            <a:avLst/>
          </a:prstGeom>
          <a:noFill/>
        </p:spPr>
        <p:txBody>
          <a:bodyPr wrap="square" rtlCol="0">
            <a:spAutoFit/>
          </a:bodyPr>
          <a:lstStyle/>
          <a:p>
            <a:r>
              <a:rPr lang="en-US" sz="1000" dirty="0" smtClean="0"/>
              <a:t>Source: Tableau - Piedmont Mountainside Hospital. Encounter Level data based on Fiscal Year.</a:t>
            </a:r>
            <a:endParaRPr lang="en-US" sz="1000" dirty="0"/>
          </a:p>
        </p:txBody>
      </p:sp>
      <p:pic>
        <p:nvPicPr>
          <p:cNvPr id="2" name="Picture 1"/>
          <p:cNvPicPr>
            <a:picLocks noChangeAspect="1"/>
          </p:cNvPicPr>
          <p:nvPr/>
        </p:nvPicPr>
        <p:blipFill>
          <a:blip r:embed="rId3"/>
          <a:stretch>
            <a:fillRect/>
          </a:stretch>
        </p:blipFill>
        <p:spPr>
          <a:xfrm>
            <a:off x="76200" y="2028481"/>
            <a:ext cx="8087131" cy="4296119"/>
          </a:xfrm>
          <a:prstGeom prst="rect">
            <a:avLst/>
          </a:prstGeom>
        </p:spPr>
      </p:pic>
      <p:sp>
        <p:nvSpPr>
          <p:cNvPr id="5" name="Rounded Rectangular Callout 4"/>
          <p:cNvSpPr/>
          <p:nvPr/>
        </p:nvSpPr>
        <p:spPr>
          <a:xfrm>
            <a:off x="7696201" y="1038900"/>
            <a:ext cx="1371600" cy="1780500"/>
          </a:xfrm>
          <a:prstGeom prst="wedgeRoundRectCallout">
            <a:avLst>
              <a:gd name="adj1" fmla="val -56547"/>
              <a:gd name="adj2" fmla="val 68216"/>
              <a:gd name="adj3" fmla="val 16667"/>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a:p>
        </p:txBody>
      </p:sp>
      <p:sp>
        <p:nvSpPr>
          <p:cNvPr id="6" name="TextBox 5"/>
          <p:cNvSpPr txBox="1"/>
          <p:nvPr/>
        </p:nvSpPr>
        <p:spPr>
          <a:xfrm>
            <a:off x="7819914" y="1038900"/>
            <a:ext cx="1400286" cy="1754326"/>
          </a:xfrm>
          <a:prstGeom prst="rect">
            <a:avLst/>
          </a:prstGeom>
          <a:noFill/>
        </p:spPr>
        <p:txBody>
          <a:bodyPr wrap="square" rtlCol="0">
            <a:spAutoFit/>
          </a:bodyPr>
          <a:lstStyle/>
          <a:p>
            <a:r>
              <a:rPr lang="en-US" sz="1200" b="1" u="sng" dirty="0" smtClean="0">
                <a:solidFill>
                  <a:srgbClr val="FFFFFF"/>
                </a:solidFill>
                <a:latin typeface="Arial Narrow" panose="020B0606020202030204" pitchFamily="34" charset="0"/>
              </a:rPr>
              <a:t>PMH employees</a:t>
            </a:r>
            <a:r>
              <a:rPr lang="en-US" sz="1200" dirty="0" smtClean="0">
                <a:solidFill>
                  <a:srgbClr val="FFFFFF"/>
                </a:solidFill>
                <a:latin typeface="Arial Narrow" panose="020B0606020202030204" pitchFamily="34" charset="0"/>
              </a:rPr>
              <a:t>:</a:t>
            </a:r>
          </a:p>
          <a:p>
            <a:r>
              <a:rPr lang="en-US" sz="1200" b="1" dirty="0" smtClean="0">
                <a:solidFill>
                  <a:srgbClr val="FFFFFF"/>
                </a:solidFill>
                <a:latin typeface="Arial Narrow" panose="020B0606020202030204" pitchFamily="34" charset="0"/>
              </a:rPr>
              <a:t>33% Pickens Co</a:t>
            </a:r>
          </a:p>
          <a:p>
            <a:r>
              <a:rPr lang="en-US" sz="1200" b="1" dirty="0" smtClean="0">
                <a:solidFill>
                  <a:srgbClr val="FFFFFF"/>
                </a:solidFill>
                <a:latin typeface="Arial Narrow" panose="020B0606020202030204" pitchFamily="34" charset="0"/>
              </a:rPr>
              <a:t>23% Gilmer Co</a:t>
            </a:r>
          </a:p>
          <a:p>
            <a:r>
              <a:rPr lang="en-US" sz="1200" b="1" dirty="0" smtClean="0">
                <a:solidFill>
                  <a:srgbClr val="FFFFFF"/>
                </a:solidFill>
                <a:latin typeface="Arial Narrow" panose="020B0606020202030204" pitchFamily="34" charset="0"/>
              </a:rPr>
              <a:t>17% Cherokee Co</a:t>
            </a:r>
          </a:p>
          <a:p>
            <a:r>
              <a:rPr lang="en-US" sz="1200" b="1" dirty="0" smtClean="0">
                <a:solidFill>
                  <a:srgbClr val="FFFFFF"/>
                </a:solidFill>
                <a:latin typeface="Arial Narrow" panose="020B0606020202030204" pitchFamily="34" charset="0"/>
              </a:rPr>
              <a:t>5% Fannin Co</a:t>
            </a:r>
          </a:p>
          <a:p>
            <a:r>
              <a:rPr lang="en-US" sz="1200" b="1" dirty="0" smtClean="0">
                <a:solidFill>
                  <a:srgbClr val="FFFFFF"/>
                </a:solidFill>
                <a:latin typeface="Arial Narrow" panose="020B0606020202030204" pitchFamily="34" charset="0"/>
              </a:rPr>
              <a:t>5% Gordon Co</a:t>
            </a:r>
          </a:p>
          <a:p>
            <a:r>
              <a:rPr lang="en-US" sz="1200" b="1" dirty="0" smtClean="0">
                <a:solidFill>
                  <a:srgbClr val="FFFFFF"/>
                </a:solidFill>
                <a:latin typeface="Arial Narrow" panose="020B0606020202030204" pitchFamily="34" charset="0"/>
              </a:rPr>
              <a:t>3% Forsyth Co</a:t>
            </a:r>
          </a:p>
          <a:p>
            <a:r>
              <a:rPr lang="en-US" sz="1200" b="1" dirty="0" smtClean="0">
                <a:solidFill>
                  <a:srgbClr val="FFFFFF"/>
                </a:solidFill>
                <a:latin typeface="Arial Narrow" panose="020B0606020202030204" pitchFamily="34" charset="0"/>
              </a:rPr>
              <a:t>3% Cobb Co</a:t>
            </a:r>
          </a:p>
          <a:p>
            <a:r>
              <a:rPr lang="en-US" sz="1200" b="1" dirty="0" smtClean="0">
                <a:solidFill>
                  <a:srgbClr val="FFFFFF"/>
                </a:solidFill>
                <a:latin typeface="Arial Narrow" panose="020B0606020202030204" pitchFamily="34" charset="0"/>
              </a:rPr>
              <a:t>11% Other Co</a:t>
            </a:r>
            <a:endParaRPr lang="en-US" sz="1200" b="1" dirty="0">
              <a:solidFill>
                <a:srgbClr val="FFFFFF"/>
              </a:solidFill>
              <a:latin typeface="Arial Narrow" panose="020B0606020202030204" pitchFamily="34" charset="0"/>
            </a:endParaRPr>
          </a:p>
        </p:txBody>
      </p:sp>
    </p:spTree>
    <p:extLst>
      <p:ext uri="{BB962C8B-B14F-4D97-AF65-F5344CB8AC3E}">
        <p14:creationId xmlns:p14="http://schemas.microsoft.com/office/powerpoint/2010/main" val="2278321788"/>
      </p:ext>
    </p:extLst>
  </p:cSld>
  <p:clrMapOvr>
    <a:masterClrMapping/>
  </p:clrMapOvr>
  <p:transition spd="slow">
    <p:wipe dir="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i="1" dirty="0"/>
              <a:t>Piedmont Mountainside Hospital</a:t>
            </a:r>
            <a:endParaRPr lang="en-US" dirty="0"/>
          </a:p>
        </p:txBody>
      </p:sp>
      <p:sp>
        <p:nvSpPr>
          <p:cNvPr id="4" name="Slide Number Placeholder 3"/>
          <p:cNvSpPr>
            <a:spLocks noGrp="1"/>
          </p:cNvSpPr>
          <p:nvPr>
            <p:ph type="sldNum" sz="quarter" idx="14"/>
          </p:nvPr>
        </p:nvSpPr>
        <p:spPr/>
        <p:txBody>
          <a:bodyPr/>
          <a:lstStyle/>
          <a:p>
            <a:fld id="{29ADC2D9-D2B1-428F-9FD0-6BB9814F8759}" type="slidenum">
              <a:rPr lang="en-US" smtClean="0"/>
              <a:pPr/>
              <a:t>7</a:t>
            </a:fld>
            <a:endParaRPr lang="en-US"/>
          </a:p>
        </p:txBody>
      </p:sp>
      <p:sp>
        <p:nvSpPr>
          <p:cNvPr id="5" name="Content Placeholder 6"/>
          <p:cNvSpPr txBox="1">
            <a:spLocks/>
          </p:cNvSpPr>
          <p:nvPr/>
        </p:nvSpPr>
        <p:spPr bwMode="auto">
          <a:xfrm>
            <a:off x="284938" y="498144"/>
            <a:ext cx="8604044" cy="1025856"/>
          </a:xfrm>
          <a:prstGeom prst="rect">
            <a:avLst/>
          </a:prstGeom>
          <a:noFill/>
          <a:ln w="9525">
            <a:noFill/>
            <a:miter lim="800000"/>
            <a:headEnd/>
            <a:tailEnd/>
          </a:ln>
        </p:spPr>
        <p:txBody>
          <a:bodyPr vert="horz" wrap="square" lIns="91440" tIns="45720" rIns="91440" bIns="45720" numCol="1" anchor="t" anchorCtr="0" compatLnSpc="1">
            <a:prstTxWarp prst="textNoShape">
              <a:avLst/>
            </a:prstTxWarp>
            <a:noAutofit/>
          </a:bodyPr>
          <a:lstStyle>
            <a:lvl1pPr marL="365125" indent="-255588" algn="l" rtl="0" eaLnBrk="1" fontAlgn="base" hangingPunct="1">
              <a:spcBef>
                <a:spcPts val="300"/>
              </a:spcBef>
              <a:spcAft>
                <a:spcPct val="0"/>
              </a:spcAft>
              <a:buClr>
                <a:srgbClr val="C2A874"/>
              </a:buClr>
              <a:buFont typeface="Georgia" pitchFamily="18" charset="0"/>
              <a:buChar char="•"/>
              <a:defRPr sz="2800" kern="1200">
                <a:solidFill>
                  <a:schemeClr val="tx1"/>
                </a:solidFill>
                <a:latin typeface="+mn-lt"/>
                <a:ea typeface="+mn-ea"/>
                <a:cs typeface="+mn-cs"/>
              </a:defRPr>
            </a:lvl1pPr>
            <a:lvl2pPr marL="657225" indent="-246063" algn="l" rtl="0" eaLnBrk="1" fontAlgn="base" hangingPunct="1">
              <a:spcBef>
                <a:spcPts val="300"/>
              </a:spcBef>
              <a:spcAft>
                <a:spcPct val="0"/>
              </a:spcAft>
              <a:buClr>
                <a:srgbClr val="C4652D"/>
              </a:buClr>
              <a:buFont typeface="Calibri" pitchFamily="34" charset="0"/>
              <a:buChar char="−"/>
              <a:defRPr sz="2600" kern="1200">
                <a:solidFill>
                  <a:schemeClr val="tx1"/>
                </a:solidFill>
                <a:latin typeface="+mn-lt"/>
                <a:ea typeface="+mn-ea"/>
                <a:cs typeface="+mn-cs"/>
              </a:defRPr>
            </a:lvl2pPr>
            <a:lvl3pPr marL="922338" indent="-219075" algn="l" rtl="0" eaLnBrk="1" fontAlgn="base" hangingPunct="1">
              <a:spcBef>
                <a:spcPts val="300"/>
              </a:spcBef>
              <a:spcAft>
                <a:spcPct val="0"/>
              </a:spcAft>
              <a:buClr>
                <a:srgbClr val="8B5D3D"/>
              </a:buClr>
              <a:buSzPct val="90000"/>
              <a:buFont typeface="Wingdings" pitchFamily="2" charset="2"/>
              <a:buChar char="§"/>
              <a:defRPr sz="2400" kern="1200">
                <a:solidFill>
                  <a:schemeClr val="tx1"/>
                </a:solidFill>
                <a:latin typeface="+mn-lt"/>
                <a:ea typeface="+mn-ea"/>
                <a:cs typeface="+mn-cs"/>
              </a:defRPr>
            </a:lvl3pPr>
            <a:lvl4pPr marL="1179513" indent="-200025" algn="l" rtl="0" eaLnBrk="1" fontAlgn="base" hangingPunct="1">
              <a:spcBef>
                <a:spcPts val="300"/>
              </a:spcBef>
              <a:spcAft>
                <a:spcPct val="0"/>
              </a:spcAft>
              <a:buClr>
                <a:srgbClr val="5C92B5"/>
              </a:buClr>
              <a:buSzPct val="80000"/>
              <a:buFont typeface="Wingdings 2" pitchFamily="18" charset="2"/>
              <a:buChar char="®"/>
              <a:defRPr sz="2200" kern="1200">
                <a:solidFill>
                  <a:schemeClr val="tx1"/>
                </a:solidFill>
                <a:latin typeface="+mn-lt"/>
                <a:ea typeface="+mn-ea"/>
                <a:cs typeface="+mn-cs"/>
              </a:defRPr>
            </a:lvl4pPr>
            <a:lvl5pPr marL="1389063" indent="-182563" algn="l" rtl="0" eaLnBrk="1" fontAlgn="base" hangingPunct="1">
              <a:spcBef>
                <a:spcPts val="300"/>
              </a:spcBef>
              <a:spcAft>
                <a:spcPct val="0"/>
              </a:spcAft>
              <a:buClr>
                <a:schemeClr val="tx2"/>
              </a:buClr>
              <a:buFont typeface="Arial" charset="0"/>
              <a:buChar char="•"/>
              <a:defRPr sz="2000" kern="1200">
                <a:solidFill>
                  <a:schemeClr val="tx1"/>
                </a:solidFill>
                <a:latin typeface="+mn-lt"/>
                <a:ea typeface="+mn-ea"/>
                <a:cs typeface="+mn-cs"/>
              </a:defRPr>
            </a:lvl5pPr>
            <a:lvl6pPr marL="1609344" indent="-182880" algn="l" rtl="0" eaLnBrk="1" latinLnBrk="0" hangingPunct="1">
              <a:spcBef>
                <a:spcPts val="300"/>
              </a:spcBef>
              <a:buClr>
                <a:schemeClr val="accent3"/>
              </a:buClr>
              <a:buFont typeface="Georgia"/>
              <a:buChar char="▫"/>
              <a:defRPr kumimoji="0" sz="1800" kern="1200">
                <a:solidFill>
                  <a:schemeClr val="accent3"/>
                </a:solidFill>
                <a:latin typeface="+mn-lt"/>
                <a:ea typeface="+mn-ea"/>
                <a:cs typeface="+mn-cs"/>
              </a:defRPr>
            </a:lvl6pPr>
            <a:lvl7pPr marL="1828800" indent="-182880" algn="l" rtl="0" eaLnBrk="1" latinLnBrk="0" hangingPunct="1">
              <a:spcBef>
                <a:spcPts val="300"/>
              </a:spcBef>
              <a:buClr>
                <a:schemeClr val="accent3"/>
              </a:buClr>
              <a:buFont typeface="Georgia"/>
              <a:buChar char="▫"/>
              <a:defRPr kumimoji="0" sz="1600" kern="1200">
                <a:solidFill>
                  <a:schemeClr val="accent3"/>
                </a:solidFill>
                <a:latin typeface="+mn-lt"/>
                <a:ea typeface="+mn-ea"/>
                <a:cs typeface="+mn-cs"/>
              </a:defRPr>
            </a:lvl7pPr>
            <a:lvl8pPr marL="2029968" indent="-182880" algn="l" rtl="0" eaLnBrk="1" latinLnBrk="0" hangingPunct="1">
              <a:spcBef>
                <a:spcPts val="300"/>
              </a:spcBef>
              <a:buClr>
                <a:schemeClr val="accent3"/>
              </a:buClr>
              <a:buFont typeface="Georgia"/>
              <a:buChar char="◦"/>
              <a:defRPr kumimoji="0" sz="1500" kern="1200">
                <a:solidFill>
                  <a:schemeClr val="accent3"/>
                </a:solidFill>
                <a:latin typeface="+mn-lt"/>
                <a:ea typeface="+mn-ea"/>
                <a:cs typeface="+mn-cs"/>
              </a:defRPr>
            </a:lvl8pPr>
            <a:lvl9pPr marL="2240280" indent="-182880" algn="l" rtl="0" eaLnBrk="1" latinLnBrk="0" hangingPunct="1">
              <a:spcBef>
                <a:spcPts val="300"/>
              </a:spcBef>
              <a:buClr>
                <a:schemeClr val="accent3"/>
              </a:buClr>
              <a:buFont typeface="Georgia"/>
              <a:buChar char="◦"/>
              <a:defRPr kumimoji="0" sz="1400" kern="1200" baseline="0">
                <a:solidFill>
                  <a:schemeClr val="accent3"/>
                </a:solidFill>
                <a:latin typeface="+mn-lt"/>
                <a:ea typeface="+mn-ea"/>
                <a:cs typeface="+mn-cs"/>
              </a:defRPr>
            </a:lvl9pPr>
          </a:lstStyle>
          <a:p>
            <a:pPr>
              <a:buClr>
                <a:srgbClr val="C00000"/>
              </a:buClr>
              <a:buFont typeface="Arial" panose="020B0604020202020204" pitchFamily="34" charset="0"/>
              <a:buChar char="•"/>
            </a:pPr>
            <a:r>
              <a:rPr lang="en-US" sz="2000" b="1" dirty="0" smtClean="0">
                <a:solidFill>
                  <a:srgbClr val="C00000"/>
                </a:solidFill>
                <a:latin typeface="Arial Narrow" panose="020B0606020202030204" pitchFamily="34" charset="0"/>
              </a:rPr>
              <a:t>The challenges of decreasing operating margins is not isolated to rural hospitals, nor is it exclusive to Georgia, but the impact is much more detrimental.  </a:t>
            </a:r>
            <a:endParaRPr lang="en-US" sz="2000" b="1" dirty="0">
              <a:solidFill>
                <a:srgbClr val="C00000"/>
              </a:solidFill>
              <a:latin typeface="Arial Narrow" panose="020B0606020202030204" pitchFamily="34" charset="0"/>
            </a:endParaRPr>
          </a:p>
        </p:txBody>
      </p:sp>
      <p:pic>
        <p:nvPicPr>
          <p:cNvPr id="6" name="Picture 5"/>
          <p:cNvPicPr>
            <a:picLocks noChangeAspect="1"/>
          </p:cNvPicPr>
          <p:nvPr/>
        </p:nvPicPr>
        <p:blipFill>
          <a:blip r:embed="rId3"/>
          <a:stretch>
            <a:fillRect/>
          </a:stretch>
        </p:blipFill>
        <p:spPr>
          <a:xfrm>
            <a:off x="257175" y="1371600"/>
            <a:ext cx="6040187" cy="4246927"/>
          </a:xfrm>
          <a:prstGeom prst="rect">
            <a:avLst/>
          </a:prstGeom>
          <a:ln>
            <a:solidFill>
              <a:schemeClr val="accent3"/>
            </a:solidFill>
          </a:ln>
          <a:effectLst>
            <a:outerShdw blurRad="190500" algn="tl" rotWithShape="0">
              <a:srgbClr val="000000">
                <a:alpha val="70000"/>
              </a:srgbClr>
            </a:outerShdw>
          </a:effectLst>
        </p:spPr>
      </p:pic>
      <p:pic>
        <p:nvPicPr>
          <p:cNvPr id="7" name="Picture 6"/>
          <p:cNvPicPr>
            <a:picLocks noChangeAspect="1"/>
          </p:cNvPicPr>
          <p:nvPr/>
        </p:nvPicPr>
        <p:blipFill>
          <a:blip r:embed="rId4"/>
          <a:stretch>
            <a:fillRect/>
          </a:stretch>
        </p:blipFill>
        <p:spPr>
          <a:xfrm>
            <a:off x="1782269" y="2056758"/>
            <a:ext cx="7212582" cy="2743916"/>
          </a:xfrm>
          <a:prstGeom prst="rect">
            <a:avLst/>
          </a:prstGeom>
          <a:ln>
            <a:solidFill>
              <a:schemeClr val="accent3"/>
            </a:solidFill>
          </a:ln>
          <a:effectLst>
            <a:outerShdw blurRad="190500" algn="tl" rotWithShape="0">
              <a:srgbClr val="000000">
                <a:alpha val="70000"/>
              </a:srgbClr>
            </a:outerShdw>
          </a:effectLst>
        </p:spPr>
      </p:pic>
      <p:pic>
        <p:nvPicPr>
          <p:cNvPr id="8" name="Picture 7"/>
          <p:cNvPicPr/>
          <p:nvPr/>
        </p:nvPicPr>
        <p:blipFill rotWithShape="1">
          <a:blip r:embed="rId5"/>
          <a:srcRect l="35512" t="45427" r="-985" b="4650"/>
          <a:stretch/>
        </p:blipFill>
        <p:spPr>
          <a:xfrm>
            <a:off x="3154257" y="2542563"/>
            <a:ext cx="6023051" cy="2695349"/>
          </a:xfrm>
          <a:prstGeom prst="rect">
            <a:avLst/>
          </a:prstGeom>
          <a:ln>
            <a:solidFill>
              <a:schemeClr val="accent3"/>
            </a:solidFill>
          </a:ln>
          <a:effectLst>
            <a:outerShdw blurRad="190500" algn="tl" rotWithShape="0">
              <a:srgbClr val="000000">
                <a:alpha val="70000"/>
              </a:srgbClr>
            </a:outerShdw>
          </a:effectLst>
        </p:spPr>
      </p:pic>
      <p:pic>
        <p:nvPicPr>
          <p:cNvPr id="9" name="Picture 8"/>
          <p:cNvPicPr/>
          <p:nvPr/>
        </p:nvPicPr>
        <p:blipFill>
          <a:blip r:embed="rId6"/>
          <a:stretch>
            <a:fillRect/>
          </a:stretch>
        </p:blipFill>
        <p:spPr>
          <a:xfrm>
            <a:off x="353762" y="3390616"/>
            <a:ext cx="5943600" cy="2261235"/>
          </a:xfrm>
          <a:prstGeom prst="rect">
            <a:avLst/>
          </a:prstGeom>
          <a:ln>
            <a:solidFill>
              <a:schemeClr val="accent3"/>
            </a:solidFill>
          </a:ln>
          <a:effectLst>
            <a:outerShdw blurRad="190500" algn="tl" rotWithShape="0">
              <a:srgbClr val="000000">
                <a:alpha val="70000"/>
              </a:srgbClr>
            </a:outerShdw>
          </a:effectLst>
        </p:spPr>
      </p:pic>
      <p:pic>
        <p:nvPicPr>
          <p:cNvPr id="10" name="Picture 9"/>
          <p:cNvPicPr>
            <a:picLocks noChangeAspect="1"/>
          </p:cNvPicPr>
          <p:nvPr/>
        </p:nvPicPr>
        <p:blipFill>
          <a:blip r:embed="rId7"/>
          <a:stretch>
            <a:fillRect/>
          </a:stretch>
        </p:blipFill>
        <p:spPr>
          <a:xfrm>
            <a:off x="2082644" y="4046776"/>
            <a:ext cx="6912207" cy="1507795"/>
          </a:xfrm>
          <a:prstGeom prst="rect">
            <a:avLst/>
          </a:prstGeom>
          <a:ln>
            <a:solidFill>
              <a:schemeClr val="accent3"/>
            </a:solidFill>
          </a:ln>
          <a:effectLst>
            <a:outerShdw blurRad="190500" algn="tl" rotWithShape="0">
              <a:srgbClr val="000000">
                <a:alpha val="70000"/>
              </a:srgbClr>
            </a:outerShdw>
          </a:effectLst>
        </p:spPr>
      </p:pic>
      <p:pic>
        <p:nvPicPr>
          <p:cNvPr id="11" name="Picture 10"/>
          <p:cNvPicPr/>
          <p:nvPr/>
        </p:nvPicPr>
        <p:blipFill>
          <a:blip r:embed="rId8"/>
          <a:stretch>
            <a:fillRect/>
          </a:stretch>
        </p:blipFill>
        <p:spPr>
          <a:xfrm>
            <a:off x="609600" y="4888525"/>
            <a:ext cx="5300345" cy="1702435"/>
          </a:xfrm>
          <a:prstGeom prst="rect">
            <a:avLst/>
          </a:prstGeom>
          <a:ln>
            <a:solidFill>
              <a:schemeClr val="accent3"/>
            </a:solidFill>
          </a:ln>
          <a:effectLst>
            <a:outerShdw blurRad="190500" algn="tl" rotWithShape="0">
              <a:srgbClr val="000000">
                <a:alpha val="70000"/>
              </a:srgbClr>
            </a:outerShdw>
          </a:effectLst>
        </p:spPr>
      </p:pic>
    </p:spTree>
    <p:extLst>
      <p:ext uri="{BB962C8B-B14F-4D97-AF65-F5344CB8AC3E}">
        <p14:creationId xmlns:p14="http://schemas.microsoft.com/office/powerpoint/2010/main" val="2708121693"/>
      </p:ext>
    </p:extLst>
  </p:cSld>
  <p:clrMapOvr>
    <a:masterClrMapping/>
  </p:clrMapOvr>
  <p:transition spd="slow">
    <p:wipe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130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260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1000"/>
                                        <p:tgtEl>
                                          <p:spTgt spid="8"/>
                                        </p:tgtEl>
                                      </p:cBhvr>
                                    </p:animEffect>
                                    <p:anim calcmode="lin" valueType="num">
                                      <p:cBhvr>
                                        <p:cTn id="18" dur="1000" fill="hold"/>
                                        <p:tgtEl>
                                          <p:spTgt spid="8"/>
                                        </p:tgtEl>
                                        <p:attrNameLst>
                                          <p:attrName>ppt_x</p:attrName>
                                        </p:attrNameLst>
                                      </p:cBhvr>
                                      <p:tavLst>
                                        <p:tav tm="0">
                                          <p:val>
                                            <p:strVal val="#ppt_x"/>
                                          </p:val>
                                        </p:tav>
                                        <p:tav tm="100000">
                                          <p:val>
                                            <p:strVal val="#ppt_x"/>
                                          </p:val>
                                        </p:tav>
                                      </p:tavLst>
                                    </p:anim>
                                    <p:anim calcmode="lin" valueType="num">
                                      <p:cBhvr>
                                        <p:cTn id="19" dur="1000" fill="hold"/>
                                        <p:tgtEl>
                                          <p:spTgt spid="8"/>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3900"/>
                                  </p:stCondLst>
                                  <p:childTnLst>
                                    <p:set>
                                      <p:cBhvr>
                                        <p:cTn id="21" dur="1" fill="hold">
                                          <p:stCondLst>
                                            <p:cond delay="0"/>
                                          </p:stCondLst>
                                        </p:cTn>
                                        <p:tgtEl>
                                          <p:spTgt spid="9"/>
                                        </p:tgtEl>
                                        <p:attrNameLst>
                                          <p:attrName>style.visibility</p:attrName>
                                        </p:attrNameLst>
                                      </p:cBhvr>
                                      <p:to>
                                        <p:strVal val="visible"/>
                                      </p:to>
                                    </p:set>
                                    <p:animEffect transition="in" filter="fade">
                                      <p:cBhvr>
                                        <p:cTn id="22" dur="1000"/>
                                        <p:tgtEl>
                                          <p:spTgt spid="9"/>
                                        </p:tgtEl>
                                      </p:cBhvr>
                                    </p:animEffect>
                                    <p:anim calcmode="lin" valueType="num">
                                      <p:cBhvr>
                                        <p:cTn id="23" dur="1000" fill="hold"/>
                                        <p:tgtEl>
                                          <p:spTgt spid="9"/>
                                        </p:tgtEl>
                                        <p:attrNameLst>
                                          <p:attrName>ppt_x</p:attrName>
                                        </p:attrNameLst>
                                      </p:cBhvr>
                                      <p:tavLst>
                                        <p:tav tm="0">
                                          <p:val>
                                            <p:strVal val="#ppt_x"/>
                                          </p:val>
                                        </p:tav>
                                        <p:tav tm="100000">
                                          <p:val>
                                            <p:strVal val="#ppt_x"/>
                                          </p:val>
                                        </p:tav>
                                      </p:tavLst>
                                    </p:anim>
                                    <p:anim calcmode="lin" valueType="num">
                                      <p:cBhvr>
                                        <p:cTn id="24" dur="1000" fill="hold"/>
                                        <p:tgtEl>
                                          <p:spTgt spid="9"/>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5300"/>
                                  </p:stCondLst>
                                  <p:childTnLst>
                                    <p:set>
                                      <p:cBhvr>
                                        <p:cTn id="26" dur="1" fill="hold">
                                          <p:stCondLst>
                                            <p:cond delay="0"/>
                                          </p:stCondLst>
                                        </p:cTn>
                                        <p:tgtEl>
                                          <p:spTgt spid="10"/>
                                        </p:tgtEl>
                                        <p:attrNameLst>
                                          <p:attrName>style.visibility</p:attrName>
                                        </p:attrNameLst>
                                      </p:cBhvr>
                                      <p:to>
                                        <p:strVal val="visible"/>
                                      </p:to>
                                    </p:set>
                                    <p:animEffect transition="in" filter="fade">
                                      <p:cBhvr>
                                        <p:cTn id="27" dur="1000"/>
                                        <p:tgtEl>
                                          <p:spTgt spid="10"/>
                                        </p:tgtEl>
                                      </p:cBhvr>
                                    </p:animEffect>
                                    <p:anim calcmode="lin" valueType="num">
                                      <p:cBhvr>
                                        <p:cTn id="28" dur="1000" fill="hold"/>
                                        <p:tgtEl>
                                          <p:spTgt spid="10"/>
                                        </p:tgtEl>
                                        <p:attrNameLst>
                                          <p:attrName>ppt_x</p:attrName>
                                        </p:attrNameLst>
                                      </p:cBhvr>
                                      <p:tavLst>
                                        <p:tav tm="0">
                                          <p:val>
                                            <p:strVal val="#ppt_x"/>
                                          </p:val>
                                        </p:tav>
                                        <p:tav tm="100000">
                                          <p:val>
                                            <p:strVal val="#ppt_x"/>
                                          </p:val>
                                        </p:tav>
                                      </p:tavLst>
                                    </p:anim>
                                    <p:anim calcmode="lin" valueType="num">
                                      <p:cBhvr>
                                        <p:cTn id="29" dur="1000" fill="hold"/>
                                        <p:tgtEl>
                                          <p:spTgt spid="10"/>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6600"/>
                                  </p:stCondLst>
                                  <p:childTnLst>
                                    <p:set>
                                      <p:cBhvr>
                                        <p:cTn id="31" dur="1" fill="hold">
                                          <p:stCondLst>
                                            <p:cond delay="0"/>
                                          </p:stCondLst>
                                        </p:cTn>
                                        <p:tgtEl>
                                          <p:spTgt spid="11"/>
                                        </p:tgtEl>
                                        <p:attrNameLst>
                                          <p:attrName>style.visibility</p:attrName>
                                        </p:attrNameLst>
                                      </p:cBhvr>
                                      <p:to>
                                        <p:strVal val="visible"/>
                                      </p:to>
                                    </p:set>
                                    <p:animEffect transition="in" filter="fade">
                                      <p:cBhvr>
                                        <p:cTn id="32" dur="1000"/>
                                        <p:tgtEl>
                                          <p:spTgt spid="11"/>
                                        </p:tgtEl>
                                      </p:cBhvr>
                                    </p:animEffect>
                                    <p:anim calcmode="lin" valueType="num">
                                      <p:cBhvr>
                                        <p:cTn id="33" dur="1000" fill="hold"/>
                                        <p:tgtEl>
                                          <p:spTgt spid="11"/>
                                        </p:tgtEl>
                                        <p:attrNameLst>
                                          <p:attrName>ppt_x</p:attrName>
                                        </p:attrNameLst>
                                      </p:cBhvr>
                                      <p:tavLst>
                                        <p:tav tm="0">
                                          <p:val>
                                            <p:strVal val="#ppt_x"/>
                                          </p:val>
                                        </p:tav>
                                        <p:tav tm="100000">
                                          <p:val>
                                            <p:strVal val="#ppt_x"/>
                                          </p:val>
                                        </p:tav>
                                      </p:tavLst>
                                    </p:anim>
                                    <p:anim calcmode="lin" valueType="num">
                                      <p:cBhvr>
                                        <p:cTn id="34"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4"/>
          </p:nvPr>
        </p:nvSpPr>
        <p:spPr/>
        <p:txBody>
          <a:bodyPr/>
          <a:lstStyle/>
          <a:p>
            <a:fld id="{29ADC2D9-D2B1-428F-9FD0-6BB9814F8759}" type="slidenum">
              <a:rPr lang="en-US" smtClean="0"/>
              <a:pPr/>
              <a:t>8</a:t>
            </a:fld>
            <a:endParaRPr lang="en-US" dirty="0"/>
          </a:p>
        </p:txBody>
      </p:sp>
      <p:sp>
        <p:nvSpPr>
          <p:cNvPr id="49" name="Title 4"/>
          <p:cNvSpPr>
            <a:spLocks noGrp="1"/>
          </p:cNvSpPr>
          <p:nvPr>
            <p:ph type="title"/>
          </p:nvPr>
        </p:nvSpPr>
        <p:spPr>
          <a:xfrm>
            <a:off x="228600" y="76200"/>
            <a:ext cx="8915400" cy="304800"/>
          </a:xfrm>
        </p:spPr>
        <p:txBody>
          <a:bodyPr/>
          <a:lstStyle/>
          <a:p>
            <a:r>
              <a:rPr lang="en-US" i="1" dirty="0" smtClean="0"/>
              <a:t>Piedmont Mountainside Hospital</a:t>
            </a:r>
            <a:endParaRPr lang="en-US" b="1" i="1" dirty="0"/>
          </a:p>
        </p:txBody>
      </p:sp>
      <p:sp>
        <p:nvSpPr>
          <p:cNvPr id="28" name="Content Placeholder 6"/>
          <p:cNvSpPr txBox="1">
            <a:spLocks/>
          </p:cNvSpPr>
          <p:nvPr/>
        </p:nvSpPr>
        <p:spPr bwMode="auto">
          <a:xfrm>
            <a:off x="152400" y="991388"/>
            <a:ext cx="8774800" cy="1134350"/>
          </a:xfrm>
          <a:prstGeom prst="rect">
            <a:avLst/>
          </a:prstGeom>
          <a:noFill/>
          <a:ln w="9525">
            <a:noFill/>
            <a:miter lim="800000"/>
            <a:headEnd/>
            <a:tailEnd/>
          </a:ln>
        </p:spPr>
        <p:txBody>
          <a:bodyPr vert="horz" wrap="square" lIns="91440" tIns="45720" rIns="91440" bIns="45720" numCol="1" anchor="t" anchorCtr="0" compatLnSpc="1">
            <a:prstTxWarp prst="textNoShape">
              <a:avLst/>
            </a:prstTxWarp>
            <a:noAutofit/>
          </a:bodyPr>
          <a:lstStyle>
            <a:lvl1pPr marL="365125" indent="-255588" algn="l" rtl="0" eaLnBrk="1" fontAlgn="base" hangingPunct="1">
              <a:spcBef>
                <a:spcPts val="300"/>
              </a:spcBef>
              <a:spcAft>
                <a:spcPct val="0"/>
              </a:spcAft>
              <a:buClr>
                <a:srgbClr val="C2A874"/>
              </a:buClr>
              <a:buFont typeface="Georgia" pitchFamily="18" charset="0"/>
              <a:buChar char="•"/>
              <a:defRPr sz="2800" kern="1200">
                <a:solidFill>
                  <a:schemeClr val="tx1"/>
                </a:solidFill>
                <a:latin typeface="+mn-lt"/>
                <a:ea typeface="+mn-ea"/>
                <a:cs typeface="+mn-cs"/>
              </a:defRPr>
            </a:lvl1pPr>
            <a:lvl2pPr marL="657225" indent="-246063" algn="l" rtl="0" eaLnBrk="1" fontAlgn="base" hangingPunct="1">
              <a:spcBef>
                <a:spcPts val="300"/>
              </a:spcBef>
              <a:spcAft>
                <a:spcPct val="0"/>
              </a:spcAft>
              <a:buClr>
                <a:srgbClr val="C4652D"/>
              </a:buClr>
              <a:buFont typeface="Calibri" pitchFamily="34" charset="0"/>
              <a:buChar char="−"/>
              <a:defRPr sz="2600" kern="1200">
                <a:solidFill>
                  <a:schemeClr val="tx1"/>
                </a:solidFill>
                <a:latin typeface="+mn-lt"/>
                <a:ea typeface="+mn-ea"/>
                <a:cs typeface="+mn-cs"/>
              </a:defRPr>
            </a:lvl2pPr>
            <a:lvl3pPr marL="922338" indent="-219075" algn="l" rtl="0" eaLnBrk="1" fontAlgn="base" hangingPunct="1">
              <a:spcBef>
                <a:spcPts val="300"/>
              </a:spcBef>
              <a:spcAft>
                <a:spcPct val="0"/>
              </a:spcAft>
              <a:buClr>
                <a:srgbClr val="8B5D3D"/>
              </a:buClr>
              <a:buSzPct val="90000"/>
              <a:buFont typeface="Wingdings" pitchFamily="2" charset="2"/>
              <a:buChar char="§"/>
              <a:defRPr sz="2400" kern="1200">
                <a:solidFill>
                  <a:schemeClr val="tx1"/>
                </a:solidFill>
                <a:latin typeface="+mn-lt"/>
                <a:ea typeface="+mn-ea"/>
                <a:cs typeface="+mn-cs"/>
              </a:defRPr>
            </a:lvl3pPr>
            <a:lvl4pPr marL="1179513" indent="-200025" algn="l" rtl="0" eaLnBrk="1" fontAlgn="base" hangingPunct="1">
              <a:spcBef>
                <a:spcPts val="300"/>
              </a:spcBef>
              <a:spcAft>
                <a:spcPct val="0"/>
              </a:spcAft>
              <a:buClr>
                <a:srgbClr val="5C92B5"/>
              </a:buClr>
              <a:buSzPct val="80000"/>
              <a:buFont typeface="Wingdings 2" pitchFamily="18" charset="2"/>
              <a:buChar char="®"/>
              <a:defRPr sz="2200" kern="1200">
                <a:solidFill>
                  <a:schemeClr val="tx1"/>
                </a:solidFill>
                <a:latin typeface="+mn-lt"/>
                <a:ea typeface="+mn-ea"/>
                <a:cs typeface="+mn-cs"/>
              </a:defRPr>
            </a:lvl4pPr>
            <a:lvl5pPr marL="1389063" indent="-182563" algn="l" rtl="0" eaLnBrk="1" fontAlgn="base" hangingPunct="1">
              <a:spcBef>
                <a:spcPts val="300"/>
              </a:spcBef>
              <a:spcAft>
                <a:spcPct val="0"/>
              </a:spcAft>
              <a:buClr>
                <a:schemeClr val="tx2"/>
              </a:buClr>
              <a:buFont typeface="Arial" charset="0"/>
              <a:buChar char="•"/>
              <a:defRPr sz="2000" kern="1200">
                <a:solidFill>
                  <a:schemeClr val="tx1"/>
                </a:solidFill>
                <a:latin typeface="+mn-lt"/>
                <a:ea typeface="+mn-ea"/>
                <a:cs typeface="+mn-cs"/>
              </a:defRPr>
            </a:lvl5pPr>
            <a:lvl6pPr marL="1609344" indent="-182880" algn="l" rtl="0" eaLnBrk="1" latinLnBrk="0" hangingPunct="1">
              <a:spcBef>
                <a:spcPts val="300"/>
              </a:spcBef>
              <a:buClr>
                <a:schemeClr val="accent3"/>
              </a:buClr>
              <a:buFont typeface="Georgia"/>
              <a:buChar char="▫"/>
              <a:defRPr kumimoji="0" sz="1800" kern="1200">
                <a:solidFill>
                  <a:schemeClr val="accent3"/>
                </a:solidFill>
                <a:latin typeface="+mn-lt"/>
                <a:ea typeface="+mn-ea"/>
                <a:cs typeface="+mn-cs"/>
              </a:defRPr>
            </a:lvl6pPr>
            <a:lvl7pPr marL="1828800" indent="-182880" algn="l" rtl="0" eaLnBrk="1" latinLnBrk="0" hangingPunct="1">
              <a:spcBef>
                <a:spcPts val="300"/>
              </a:spcBef>
              <a:buClr>
                <a:schemeClr val="accent3"/>
              </a:buClr>
              <a:buFont typeface="Georgia"/>
              <a:buChar char="▫"/>
              <a:defRPr kumimoji="0" sz="1600" kern="1200">
                <a:solidFill>
                  <a:schemeClr val="accent3"/>
                </a:solidFill>
                <a:latin typeface="+mn-lt"/>
                <a:ea typeface="+mn-ea"/>
                <a:cs typeface="+mn-cs"/>
              </a:defRPr>
            </a:lvl7pPr>
            <a:lvl8pPr marL="2029968" indent="-182880" algn="l" rtl="0" eaLnBrk="1" latinLnBrk="0" hangingPunct="1">
              <a:spcBef>
                <a:spcPts val="300"/>
              </a:spcBef>
              <a:buClr>
                <a:schemeClr val="accent3"/>
              </a:buClr>
              <a:buFont typeface="Georgia"/>
              <a:buChar char="◦"/>
              <a:defRPr kumimoji="0" sz="1500" kern="1200">
                <a:solidFill>
                  <a:schemeClr val="accent3"/>
                </a:solidFill>
                <a:latin typeface="+mn-lt"/>
                <a:ea typeface="+mn-ea"/>
                <a:cs typeface="+mn-cs"/>
              </a:defRPr>
            </a:lvl8pPr>
            <a:lvl9pPr marL="2240280" indent="-182880" algn="l" rtl="0" eaLnBrk="1" latinLnBrk="0" hangingPunct="1">
              <a:spcBef>
                <a:spcPts val="300"/>
              </a:spcBef>
              <a:buClr>
                <a:schemeClr val="accent3"/>
              </a:buClr>
              <a:buFont typeface="Georgia"/>
              <a:buChar char="◦"/>
              <a:defRPr kumimoji="0" sz="1400" kern="1200" baseline="0">
                <a:solidFill>
                  <a:schemeClr val="accent3"/>
                </a:solidFill>
                <a:latin typeface="+mn-lt"/>
                <a:ea typeface="+mn-ea"/>
                <a:cs typeface="+mn-cs"/>
              </a:defRPr>
            </a:lvl9pPr>
          </a:lstStyle>
          <a:p>
            <a:pPr marL="282575" indent="-173038">
              <a:spcBef>
                <a:spcPts val="600"/>
              </a:spcBef>
              <a:buClr>
                <a:srgbClr val="C00000"/>
              </a:buClr>
              <a:buFont typeface="Arial" panose="020B0604020202020204" pitchFamily="34" charset="0"/>
              <a:buChar char="•"/>
            </a:pPr>
            <a:r>
              <a:rPr lang="en-US" sz="1800" dirty="0" smtClean="0">
                <a:latin typeface="Arial Narrow" panose="020B0606020202030204" pitchFamily="34" charset="0"/>
              </a:rPr>
              <a:t>Mountainside may be considered unique when compared to other rural hospitals because 70% of its revenue is generated through Outpatient related services (includes OP and ER) and only 30% of its revenue comes from Inpatient </a:t>
            </a:r>
            <a:r>
              <a:rPr lang="en-US" sz="1800" dirty="0">
                <a:latin typeface="Arial Narrow" panose="020B0606020202030204" pitchFamily="34" charset="0"/>
              </a:rPr>
              <a:t>A</a:t>
            </a:r>
            <a:r>
              <a:rPr lang="en-US" sz="1800" dirty="0" smtClean="0">
                <a:latin typeface="Arial Narrow" panose="020B0606020202030204" pitchFamily="34" charset="0"/>
              </a:rPr>
              <a:t>cute Care services. </a:t>
            </a:r>
          </a:p>
          <a:p>
            <a:pPr marL="282575" indent="-173038">
              <a:spcBef>
                <a:spcPts val="600"/>
              </a:spcBef>
              <a:buClr>
                <a:srgbClr val="C00000"/>
              </a:buClr>
              <a:buFont typeface="Arial" panose="020B0604020202020204" pitchFamily="34" charset="0"/>
              <a:buChar char="•"/>
            </a:pPr>
            <a:r>
              <a:rPr lang="en-US" sz="1800" dirty="0" smtClean="0">
                <a:latin typeface="Arial Narrow" panose="020B0606020202030204" pitchFamily="34" charset="0"/>
              </a:rPr>
              <a:t>The overall </a:t>
            </a:r>
            <a:r>
              <a:rPr lang="en-US" sz="1800" b="1" dirty="0" smtClean="0">
                <a:latin typeface="Arial Narrow" panose="020B0606020202030204" pitchFamily="34" charset="0"/>
              </a:rPr>
              <a:t>payor mix shift of this revenue </a:t>
            </a:r>
            <a:r>
              <a:rPr lang="en-US" sz="1800" dirty="0" smtClean="0">
                <a:latin typeface="Arial Narrow" panose="020B0606020202030204" pitchFamily="34" charset="0"/>
              </a:rPr>
              <a:t>to </a:t>
            </a:r>
            <a:r>
              <a:rPr lang="en-US" sz="1800" u="sng" dirty="0" smtClean="0">
                <a:latin typeface="Arial Narrow" panose="020B0606020202030204" pitchFamily="34" charset="0"/>
              </a:rPr>
              <a:t>more Self Pay </a:t>
            </a:r>
            <a:r>
              <a:rPr lang="en-US" sz="1800" dirty="0" smtClean="0">
                <a:latin typeface="Arial Narrow" panose="020B0606020202030204" pitchFamily="34" charset="0"/>
              </a:rPr>
              <a:t>and </a:t>
            </a:r>
            <a:r>
              <a:rPr lang="en-US" sz="1800" u="sng" dirty="0" smtClean="0">
                <a:latin typeface="Arial Narrow" panose="020B0606020202030204" pitchFamily="34" charset="0"/>
              </a:rPr>
              <a:t>less Commercial</a:t>
            </a:r>
            <a:r>
              <a:rPr lang="en-US" sz="1800" dirty="0" smtClean="0">
                <a:latin typeface="Arial Narrow" panose="020B0606020202030204" pitchFamily="34" charset="0"/>
              </a:rPr>
              <a:t> is the cause for lower reimbursement.  Mountainside has seen a 2% increase in Self Pay over the last fiscal year. </a:t>
            </a:r>
            <a:endParaRPr lang="en-US" sz="1800" dirty="0">
              <a:latin typeface="Arial Narrow" panose="020B0606020202030204" pitchFamily="34" charset="0"/>
            </a:endParaRPr>
          </a:p>
        </p:txBody>
      </p:sp>
      <p:sp>
        <p:nvSpPr>
          <p:cNvPr id="50" name="TextBox 49"/>
          <p:cNvSpPr txBox="1"/>
          <p:nvPr/>
        </p:nvSpPr>
        <p:spPr>
          <a:xfrm>
            <a:off x="224118" y="6477000"/>
            <a:ext cx="5490882" cy="246221"/>
          </a:xfrm>
          <a:prstGeom prst="rect">
            <a:avLst/>
          </a:prstGeom>
          <a:noFill/>
        </p:spPr>
        <p:txBody>
          <a:bodyPr wrap="square" rtlCol="0">
            <a:spAutoFit/>
          </a:bodyPr>
          <a:lstStyle/>
          <a:p>
            <a:r>
              <a:rPr lang="en-US" sz="1000" dirty="0" smtClean="0"/>
              <a:t>Source: Tableau - Piedmont Mountainside Hospital. Encounter Level data based on Fiscal Year.</a:t>
            </a:r>
            <a:endParaRPr lang="en-US" sz="1000" dirty="0"/>
          </a:p>
        </p:txBody>
      </p:sp>
      <p:sp>
        <p:nvSpPr>
          <p:cNvPr id="17" name="Content Placeholder 6"/>
          <p:cNvSpPr txBox="1">
            <a:spLocks/>
          </p:cNvSpPr>
          <p:nvPr/>
        </p:nvSpPr>
        <p:spPr bwMode="auto">
          <a:xfrm>
            <a:off x="284938" y="533400"/>
            <a:ext cx="7441191" cy="434739"/>
          </a:xfrm>
          <a:prstGeom prst="rect">
            <a:avLst/>
          </a:prstGeom>
          <a:noFill/>
          <a:ln w="9525">
            <a:noFill/>
            <a:miter lim="800000"/>
            <a:headEnd/>
            <a:tailEnd/>
          </a:ln>
        </p:spPr>
        <p:txBody>
          <a:bodyPr vert="horz" wrap="square" lIns="91440" tIns="45720" rIns="91440" bIns="45720" numCol="1" anchor="t" anchorCtr="0" compatLnSpc="1">
            <a:prstTxWarp prst="textNoShape">
              <a:avLst/>
            </a:prstTxWarp>
            <a:noAutofit/>
          </a:bodyPr>
          <a:lstStyle>
            <a:lvl1pPr marL="365125" indent="-255588" algn="l" rtl="0" eaLnBrk="1" fontAlgn="base" hangingPunct="1">
              <a:spcBef>
                <a:spcPts val="300"/>
              </a:spcBef>
              <a:spcAft>
                <a:spcPct val="0"/>
              </a:spcAft>
              <a:buClr>
                <a:srgbClr val="C2A874"/>
              </a:buClr>
              <a:buFont typeface="Georgia" pitchFamily="18" charset="0"/>
              <a:buChar char="•"/>
              <a:defRPr sz="2800" kern="1200">
                <a:solidFill>
                  <a:schemeClr val="tx1"/>
                </a:solidFill>
                <a:latin typeface="+mn-lt"/>
                <a:ea typeface="+mn-ea"/>
                <a:cs typeface="+mn-cs"/>
              </a:defRPr>
            </a:lvl1pPr>
            <a:lvl2pPr marL="657225" indent="-246063" algn="l" rtl="0" eaLnBrk="1" fontAlgn="base" hangingPunct="1">
              <a:spcBef>
                <a:spcPts val="300"/>
              </a:spcBef>
              <a:spcAft>
                <a:spcPct val="0"/>
              </a:spcAft>
              <a:buClr>
                <a:srgbClr val="C4652D"/>
              </a:buClr>
              <a:buFont typeface="Calibri" pitchFamily="34" charset="0"/>
              <a:buChar char="−"/>
              <a:defRPr sz="2600" kern="1200">
                <a:solidFill>
                  <a:schemeClr val="tx1"/>
                </a:solidFill>
                <a:latin typeface="+mn-lt"/>
                <a:ea typeface="+mn-ea"/>
                <a:cs typeface="+mn-cs"/>
              </a:defRPr>
            </a:lvl2pPr>
            <a:lvl3pPr marL="922338" indent="-219075" algn="l" rtl="0" eaLnBrk="1" fontAlgn="base" hangingPunct="1">
              <a:spcBef>
                <a:spcPts val="300"/>
              </a:spcBef>
              <a:spcAft>
                <a:spcPct val="0"/>
              </a:spcAft>
              <a:buClr>
                <a:srgbClr val="8B5D3D"/>
              </a:buClr>
              <a:buSzPct val="90000"/>
              <a:buFont typeface="Wingdings" pitchFamily="2" charset="2"/>
              <a:buChar char="§"/>
              <a:defRPr sz="2400" kern="1200">
                <a:solidFill>
                  <a:schemeClr val="tx1"/>
                </a:solidFill>
                <a:latin typeface="+mn-lt"/>
                <a:ea typeface="+mn-ea"/>
                <a:cs typeface="+mn-cs"/>
              </a:defRPr>
            </a:lvl3pPr>
            <a:lvl4pPr marL="1179513" indent="-200025" algn="l" rtl="0" eaLnBrk="1" fontAlgn="base" hangingPunct="1">
              <a:spcBef>
                <a:spcPts val="300"/>
              </a:spcBef>
              <a:spcAft>
                <a:spcPct val="0"/>
              </a:spcAft>
              <a:buClr>
                <a:srgbClr val="5C92B5"/>
              </a:buClr>
              <a:buSzPct val="80000"/>
              <a:buFont typeface="Wingdings 2" pitchFamily="18" charset="2"/>
              <a:buChar char="®"/>
              <a:defRPr sz="2200" kern="1200">
                <a:solidFill>
                  <a:schemeClr val="tx1"/>
                </a:solidFill>
                <a:latin typeface="+mn-lt"/>
                <a:ea typeface="+mn-ea"/>
                <a:cs typeface="+mn-cs"/>
              </a:defRPr>
            </a:lvl4pPr>
            <a:lvl5pPr marL="1389063" indent="-182563" algn="l" rtl="0" eaLnBrk="1" fontAlgn="base" hangingPunct="1">
              <a:spcBef>
                <a:spcPts val="300"/>
              </a:spcBef>
              <a:spcAft>
                <a:spcPct val="0"/>
              </a:spcAft>
              <a:buClr>
                <a:schemeClr val="tx2"/>
              </a:buClr>
              <a:buFont typeface="Arial" charset="0"/>
              <a:buChar char="•"/>
              <a:defRPr sz="2000" kern="1200">
                <a:solidFill>
                  <a:schemeClr val="tx1"/>
                </a:solidFill>
                <a:latin typeface="+mn-lt"/>
                <a:ea typeface="+mn-ea"/>
                <a:cs typeface="+mn-cs"/>
              </a:defRPr>
            </a:lvl5pPr>
            <a:lvl6pPr marL="1609344" indent="-182880" algn="l" rtl="0" eaLnBrk="1" latinLnBrk="0" hangingPunct="1">
              <a:spcBef>
                <a:spcPts val="300"/>
              </a:spcBef>
              <a:buClr>
                <a:schemeClr val="accent3"/>
              </a:buClr>
              <a:buFont typeface="Georgia"/>
              <a:buChar char="▫"/>
              <a:defRPr kumimoji="0" sz="1800" kern="1200">
                <a:solidFill>
                  <a:schemeClr val="accent3"/>
                </a:solidFill>
                <a:latin typeface="+mn-lt"/>
                <a:ea typeface="+mn-ea"/>
                <a:cs typeface="+mn-cs"/>
              </a:defRPr>
            </a:lvl6pPr>
            <a:lvl7pPr marL="1828800" indent="-182880" algn="l" rtl="0" eaLnBrk="1" latinLnBrk="0" hangingPunct="1">
              <a:spcBef>
                <a:spcPts val="300"/>
              </a:spcBef>
              <a:buClr>
                <a:schemeClr val="accent3"/>
              </a:buClr>
              <a:buFont typeface="Georgia"/>
              <a:buChar char="▫"/>
              <a:defRPr kumimoji="0" sz="1600" kern="1200">
                <a:solidFill>
                  <a:schemeClr val="accent3"/>
                </a:solidFill>
                <a:latin typeface="+mn-lt"/>
                <a:ea typeface="+mn-ea"/>
                <a:cs typeface="+mn-cs"/>
              </a:defRPr>
            </a:lvl7pPr>
            <a:lvl8pPr marL="2029968" indent="-182880" algn="l" rtl="0" eaLnBrk="1" latinLnBrk="0" hangingPunct="1">
              <a:spcBef>
                <a:spcPts val="300"/>
              </a:spcBef>
              <a:buClr>
                <a:schemeClr val="accent3"/>
              </a:buClr>
              <a:buFont typeface="Georgia"/>
              <a:buChar char="◦"/>
              <a:defRPr kumimoji="0" sz="1500" kern="1200">
                <a:solidFill>
                  <a:schemeClr val="accent3"/>
                </a:solidFill>
                <a:latin typeface="+mn-lt"/>
                <a:ea typeface="+mn-ea"/>
                <a:cs typeface="+mn-cs"/>
              </a:defRPr>
            </a:lvl8pPr>
            <a:lvl9pPr marL="2240280" indent="-182880" algn="l" rtl="0" eaLnBrk="1" latinLnBrk="0" hangingPunct="1">
              <a:spcBef>
                <a:spcPts val="300"/>
              </a:spcBef>
              <a:buClr>
                <a:schemeClr val="accent3"/>
              </a:buClr>
              <a:buFont typeface="Georgia"/>
              <a:buChar char="◦"/>
              <a:defRPr kumimoji="0" sz="1400" kern="1200" baseline="0">
                <a:solidFill>
                  <a:schemeClr val="accent3"/>
                </a:solidFill>
                <a:latin typeface="+mn-lt"/>
                <a:ea typeface="+mn-ea"/>
                <a:cs typeface="+mn-cs"/>
              </a:defRPr>
            </a:lvl9pPr>
          </a:lstStyle>
          <a:p>
            <a:pPr marL="109537" indent="0">
              <a:buClr>
                <a:srgbClr val="C00000"/>
              </a:buClr>
              <a:buNone/>
            </a:pPr>
            <a:r>
              <a:rPr lang="en-US" sz="2400" b="1" i="1" dirty="0" smtClean="0">
                <a:solidFill>
                  <a:srgbClr val="C00000"/>
                </a:solidFill>
                <a:latin typeface="Arial Narrow" panose="020B0606020202030204" pitchFamily="34" charset="0"/>
              </a:rPr>
              <a:t>Reimbursement Decline</a:t>
            </a:r>
            <a:endParaRPr lang="en-US" sz="1900" dirty="0">
              <a:latin typeface="Arial Narrow" panose="020B0606020202030204" pitchFamily="34" charset="0"/>
            </a:endParaRPr>
          </a:p>
        </p:txBody>
      </p:sp>
      <p:pic>
        <p:nvPicPr>
          <p:cNvPr id="13" name="Picture 12"/>
          <p:cNvPicPr>
            <a:picLocks noChangeAspect="1"/>
          </p:cNvPicPr>
          <p:nvPr/>
        </p:nvPicPr>
        <p:blipFill>
          <a:blip r:embed="rId3"/>
          <a:stretch>
            <a:fillRect/>
          </a:stretch>
        </p:blipFill>
        <p:spPr>
          <a:xfrm>
            <a:off x="1143000" y="2748158"/>
            <a:ext cx="6475685" cy="3505634"/>
          </a:xfrm>
          <a:prstGeom prst="rect">
            <a:avLst/>
          </a:prstGeom>
        </p:spPr>
      </p:pic>
    </p:spTree>
    <p:extLst>
      <p:ext uri="{BB962C8B-B14F-4D97-AF65-F5344CB8AC3E}">
        <p14:creationId xmlns:p14="http://schemas.microsoft.com/office/powerpoint/2010/main" val="1221771564"/>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4"/>
          </p:nvPr>
        </p:nvSpPr>
        <p:spPr/>
        <p:txBody>
          <a:bodyPr/>
          <a:lstStyle/>
          <a:p>
            <a:fld id="{29ADC2D9-D2B1-428F-9FD0-6BB9814F8759}" type="slidenum">
              <a:rPr lang="en-US" smtClean="0"/>
              <a:pPr/>
              <a:t>9</a:t>
            </a:fld>
            <a:endParaRPr lang="en-US" dirty="0"/>
          </a:p>
        </p:txBody>
      </p:sp>
      <p:sp>
        <p:nvSpPr>
          <p:cNvPr id="49" name="Title 4"/>
          <p:cNvSpPr>
            <a:spLocks noGrp="1"/>
          </p:cNvSpPr>
          <p:nvPr>
            <p:ph type="title"/>
          </p:nvPr>
        </p:nvSpPr>
        <p:spPr>
          <a:xfrm>
            <a:off x="228600" y="76200"/>
            <a:ext cx="8915400" cy="304800"/>
          </a:xfrm>
        </p:spPr>
        <p:txBody>
          <a:bodyPr/>
          <a:lstStyle/>
          <a:p>
            <a:r>
              <a:rPr lang="en-US" i="1" dirty="0" smtClean="0"/>
              <a:t>Piedmont Mountainside Hospital</a:t>
            </a:r>
            <a:endParaRPr lang="en-US" b="1" i="1" dirty="0"/>
          </a:p>
        </p:txBody>
      </p:sp>
      <p:sp>
        <p:nvSpPr>
          <p:cNvPr id="28" name="Content Placeholder 6"/>
          <p:cNvSpPr txBox="1">
            <a:spLocks/>
          </p:cNvSpPr>
          <p:nvPr/>
        </p:nvSpPr>
        <p:spPr bwMode="auto">
          <a:xfrm>
            <a:off x="393263" y="973752"/>
            <a:ext cx="8774800" cy="1447012"/>
          </a:xfrm>
          <a:prstGeom prst="rect">
            <a:avLst/>
          </a:prstGeom>
          <a:noFill/>
          <a:ln w="9525">
            <a:noFill/>
            <a:miter lim="800000"/>
            <a:headEnd/>
            <a:tailEnd/>
          </a:ln>
        </p:spPr>
        <p:txBody>
          <a:bodyPr vert="horz" wrap="square" lIns="91440" tIns="45720" rIns="91440" bIns="45720" numCol="1" anchor="t" anchorCtr="0" compatLnSpc="1">
            <a:prstTxWarp prst="textNoShape">
              <a:avLst/>
            </a:prstTxWarp>
            <a:noAutofit/>
          </a:bodyPr>
          <a:lstStyle>
            <a:lvl1pPr marL="365125" indent="-255588" algn="l" rtl="0" eaLnBrk="1" fontAlgn="base" hangingPunct="1">
              <a:spcBef>
                <a:spcPts val="300"/>
              </a:spcBef>
              <a:spcAft>
                <a:spcPct val="0"/>
              </a:spcAft>
              <a:buClr>
                <a:srgbClr val="C2A874"/>
              </a:buClr>
              <a:buFont typeface="Georgia" pitchFamily="18" charset="0"/>
              <a:buChar char="•"/>
              <a:defRPr sz="2800" kern="1200">
                <a:solidFill>
                  <a:schemeClr val="tx1"/>
                </a:solidFill>
                <a:latin typeface="+mn-lt"/>
                <a:ea typeface="+mn-ea"/>
                <a:cs typeface="+mn-cs"/>
              </a:defRPr>
            </a:lvl1pPr>
            <a:lvl2pPr marL="657225" indent="-246063" algn="l" rtl="0" eaLnBrk="1" fontAlgn="base" hangingPunct="1">
              <a:spcBef>
                <a:spcPts val="300"/>
              </a:spcBef>
              <a:spcAft>
                <a:spcPct val="0"/>
              </a:spcAft>
              <a:buClr>
                <a:srgbClr val="C4652D"/>
              </a:buClr>
              <a:buFont typeface="Calibri" pitchFamily="34" charset="0"/>
              <a:buChar char="−"/>
              <a:defRPr sz="2600" kern="1200">
                <a:solidFill>
                  <a:schemeClr val="tx1"/>
                </a:solidFill>
                <a:latin typeface="+mn-lt"/>
                <a:ea typeface="+mn-ea"/>
                <a:cs typeface="+mn-cs"/>
              </a:defRPr>
            </a:lvl2pPr>
            <a:lvl3pPr marL="922338" indent="-219075" algn="l" rtl="0" eaLnBrk="1" fontAlgn="base" hangingPunct="1">
              <a:spcBef>
                <a:spcPts val="300"/>
              </a:spcBef>
              <a:spcAft>
                <a:spcPct val="0"/>
              </a:spcAft>
              <a:buClr>
                <a:srgbClr val="8B5D3D"/>
              </a:buClr>
              <a:buSzPct val="90000"/>
              <a:buFont typeface="Wingdings" pitchFamily="2" charset="2"/>
              <a:buChar char="§"/>
              <a:defRPr sz="2400" kern="1200">
                <a:solidFill>
                  <a:schemeClr val="tx1"/>
                </a:solidFill>
                <a:latin typeface="+mn-lt"/>
                <a:ea typeface="+mn-ea"/>
                <a:cs typeface="+mn-cs"/>
              </a:defRPr>
            </a:lvl3pPr>
            <a:lvl4pPr marL="1179513" indent="-200025" algn="l" rtl="0" eaLnBrk="1" fontAlgn="base" hangingPunct="1">
              <a:spcBef>
                <a:spcPts val="300"/>
              </a:spcBef>
              <a:spcAft>
                <a:spcPct val="0"/>
              </a:spcAft>
              <a:buClr>
                <a:srgbClr val="5C92B5"/>
              </a:buClr>
              <a:buSzPct val="80000"/>
              <a:buFont typeface="Wingdings 2" pitchFamily="18" charset="2"/>
              <a:buChar char="®"/>
              <a:defRPr sz="2200" kern="1200">
                <a:solidFill>
                  <a:schemeClr val="tx1"/>
                </a:solidFill>
                <a:latin typeface="+mn-lt"/>
                <a:ea typeface="+mn-ea"/>
                <a:cs typeface="+mn-cs"/>
              </a:defRPr>
            </a:lvl4pPr>
            <a:lvl5pPr marL="1389063" indent="-182563" algn="l" rtl="0" eaLnBrk="1" fontAlgn="base" hangingPunct="1">
              <a:spcBef>
                <a:spcPts val="300"/>
              </a:spcBef>
              <a:spcAft>
                <a:spcPct val="0"/>
              </a:spcAft>
              <a:buClr>
                <a:schemeClr val="tx2"/>
              </a:buClr>
              <a:buFont typeface="Arial" charset="0"/>
              <a:buChar char="•"/>
              <a:defRPr sz="2000" kern="1200">
                <a:solidFill>
                  <a:schemeClr val="tx1"/>
                </a:solidFill>
                <a:latin typeface="+mn-lt"/>
                <a:ea typeface="+mn-ea"/>
                <a:cs typeface="+mn-cs"/>
              </a:defRPr>
            </a:lvl5pPr>
            <a:lvl6pPr marL="1609344" indent="-182880" algn="l" rtl="0" eaLnBrk="1" latinLnBrk="0" hangingPunct="1">
              <a:spcBef>
                <a:spcPts val="300"/>
              </a:spcBef>
              <a:buClr>
                <a:schemeClr val="accent3"/>
              </a:buClr>
              <a:buFont typeface="Georgia"/>
              <a:buChar char="▫"/>
              <a:defRPr kumimoji="0" sz="1800" kern="1200">
                <a:solidFill>
                  <a:schemeClr val="accent3"/>
                </a:solidFill>
                <a:latin typeface="+mn-lt"/>
                <a:ea typeface="+mn-ea"/>
                <a:cs typeface="+mn-cs"/>
              </a:defRPr>
            </a:lvl6pPr>
            <a:lvl7pPr marL="1828800" indent="-182880" algn="l" rtl="0" eaLnBrk="1" latinLnBrk="0" hangingPunct="1">
              <a:spcBef>
                <a:spcPts val="300"/>
              </a:spcBef>
              <a:buClr>
                <a:schemeClr val="accent3"/>
              </a:buClr>
              <a:buFont typeface="Georgia"/>
              <a:buChar char="▫"/>
              <a:defRPr kumimoji="0" sz="1600" kern="1200">
                <a:solidFill>
                  <a:schemeClr val="accent3"/>
                </a:solidFill>
                <a:latin typeface="+mn-lt"/>
                <a:ea typeface="+mn-ea"/>
                <a:cs typeface="+mn-cs"/>
              </a:defRPr>
            </a:lvl7pPr>
            <a:lvl8pPr marL="2029968" indent="-182880" algn="l" rtl="0" eaLnBrk="1" latinLnBrk="0" hangingPunct="1">
              <a:spcBef>
                <a:spcPts val="300"/>
              </a:spcBef>
              <a:buClr>
                <a:schemeClr val="accent3"/>
              </a:buClr>
              <a:buFont typeface="Georgia"/>
              <a:buChar char="◦"/>
              <a:defRPr kumimoji="0" sz="1500" kern="1200">
                <a:solidFill>
                  <a:schemeClr val="accent3"/>
                </a:solidFill>
                <a:latin typeface="+mn-lt"/>
                <a:ea typeface="+mn-ea"/>
                <a:cs typeface="+mn-cs"/>
              </a:defRPr>
            </a:lvl8pPr>
            <a:lvl9pPr marL="2240280" indent="-182880" algn="l" rtl="0" eaLnBrk="1" latinLnBrk="0" hangingPunct="1">
              <a:spcBef>
                <a:spcPts val="300"/>
              </a:spcBef>
              <a:buClr>
                <a:schemeClr val="accent3"/>
              </a:buClr>
              <a:buFont typeface="Georgia"/>
              <a:buChar char="◦"/>
              <a:defRPr kumimoji="0" sz="1400" kern="1200" baseline="0">
                <a:solidFill>
                  <a:schemeClr val="accent3"/>
                </a:solidFill>
                <a:latin typeface="+mn-lt"/>
                <a:ea typeface="+mn-ea"/>
                <a:cs typeface="+mn-cs"/>
              </a:defRPr>
            </a:lvl9pPr>
          </a:lstStyle>
          <a:p>
            <a:pPr marL="282575" indent="-173038">
              <a:spcBef>
                <a:spcPts val="600"/>
              </a:spcBef>
              <a:buClr>
                <a:srgbClr val="C00000"/>
              </a:buClr>
              <a:buFont typeface="Arial" panose="020B0604020202020204" pitchFamily="34" charset="0"/>
              <a:buChar char="•"/>
            </a:pPr>
            <a:r>
              <a:rPr lang="en-US" sz="2000" dirty="0" smtClean="0">
                <a:latin typeface="Arial Narrow" panose="020B0606020202030204" pitchFamily="34" charset="0"/>
              </a:rPr>
              <a:t>Review of average reimbursement based on </a:t>
            </a:r>
            <a:r>
              <a:rPr lang="en-US" sz="2000" b="1" dirty="0" smtClean="0">
                <a:latin typeface="Arial Narrow" panose="020B0606020202030204" pitchFamily="34" charset="0"/>
              </a:rPr>
              <a:t>MSDRG 481 </a:t>
            </a:r>
            <a:r>
              <a:rPr lang="en-US" sz="2000" dirty="0" smtClean="0">
                <a:latin typeface="Arial Narrow" panose="020B0606020202030204" pitchFamily="34" charset="0"/>
              </a:rPr>
              <a:t>(Hip &amp; Femur Procedure except Major Joint w/ CC)</a:t>
            </a:r>
          </a:p>
        </p:txBody>
      </p:sp>
      <p:sp>
        <p:nvSpPr>
          <p:cNvPr id="50" name="TextBox 49"/>
          <p:cNvSpPr txBox="1"/>
          <p:nvPr/>
        </p:nvSpPr>
        <p:spPr>
          <a:xfrm>
            <a:off x="224118" y="6477000"/>
            <a:ext cx="5490882" cy="246221"/>
          </a:xfrm>
          <a:prstGeom prst="rect">
            <a:avLst/>
          </a:prstGeom>
          <a:noFill/>
        </p:spPr>
        <p:txBody>
          <a:bodyPr wrap="square" rtlCol="0">
            <a:spAutoFit/>
          </a:bodyPr>
          <a:lstStyle/>
          <a:p>
            <a:r>
              <a:rPr lang="en-US" sz="1000" dirty="0" smtClean="0"/>
              <a:t>Source: Tableau - Piedmont Mountainside Hospital. Encounter Level data based on Fiscal Year.</a:t>
            </a:r>
            <a:endParaRPr lang="en-US" sz="1000" dirty="0"/>
          </a:p>
        </p:txBody>
      </p:sp>
      <p:sp>
        <p:nvSpPr>
          <p:cNvPr id="17" name="Content Placeholder 6"/>
          <p:cNvSpPr txBox="1">
            <a:spLocks/>
          </p:cNvSpPr>
          <p:nvPr/>
        </p:nvSpPr>
        <p:spPr bwMode="auto">
          <a:xfrm>
            <a:off x="284938" y="533400"/>
            <a:ext cx="7441191" cy="434739"/>
          </a:xfrm>
          <a:prstGeom prst="rect">
            <a:avLst/>
          </a:prstGeom>
          <a:noFill/>
          <a:ln w="9525">
            <a:noFill/>
            <a:miter lim="800000"/>
            <a:headEnd/>
            <a:tailEnd/>
          </a:ln>
        </p:spPr>
        <p:txBody>
          <a:bodyPr vert="horz" wrap="square" lIns="91440" tIns="45720" rIns="91440" bIns="45720" numCol="1" anchor="t" anchorCtr="0" compatLnSpc="1">
            <a:prstTxWarp prst="textNoShape">
              <a:avLst/>
            </a:prstTxWarp>
            <a:noAutofit/>
          </a:bodyPr>
          <a:lstStyle>
            <a:lvl1pPr marL="365125" indent="-255588" algn="l" rtl="0" eaLnBrk="1" fontAlgn="base" hangingPunct="1">
              <a:spcBef>
                <a:spcPts val="300"/>
              </a:spcBef>
              <a:spcAft>
                <a:spcPct val="0"/>
              </a:spcAft>
              <a:buClr>
                <a:srgbClr val="C2A874"/>
              </a:buClr>
              <a:buFont typeface="Georgia" pitchFamily="18" charset="0"/>
              <a:buChar char="•"/>
              <a:defRPr sz="2800" kern="1200">
                <a:solidFill>
                  <a:schemeClr val="tx1"/>
                </a:solidFill>
                <a:latin typeface="+mn-lt"/>
                <a:ea typeface="+mn-ea"/>
                <a:cs typeface="+mn-cs"/>
              </a:defRPr>
            </a:lvl1pPr>
            <a:lvl2pPr marL="657225" indent="-246063" algn="l" rtl="0" eaLnBrk="1" fontAlgn="base" hangingPunct="1">
              <a:spcBef>
                <a:spcPts val="300"/>
              </a:spcBef>
              <a:spcAft>
                <a:spcPct val="0"/>
              </a:spcAft>
              <a:buClr>
                <a:srgbClr val="C4652D"/>
              </a:buClr>
              <a:buFont typeface="Calibri" pitchFamily="34" charset="0"/>
              <a:buChar char="−"/>
              <a:defRPr sz="2600" kern="1200">
                <a:solidFill>
                  <a:schemeClr val="tx1"/>
                </a:solidFill>
                <a:latin typeface="+mn-lt"/>
                <a:ea typeface="+mn-ea"/>
                <a:cs typeface="+mn-cs"/>
              </a:defRPr>
            </a:lvl2pPr>
            <a:lvl3pPr marL="922338" indent="-219075" algn="l" rtl="0" eaLnBrk="1" fontAlgn="base" hangingPunct="1">
              <a:spcBef>
                <a:spcPts val="300"/>
              </a:spcBef>
              <a:spcAft>
                <a:spcPct val="0"/>
              </a:spcAft>
              <a:buClr>
                <a:srgbClr val="8B5D3D"/>
              </a:buClr>
              <a:buSzPct val="90000"/>
              <a:buFont typeface="Wingdings" pitchFamily="2" charset="2"/>
              <a:buChar char="§"/>
              <a:defRPr sz="2400" kern="1200">
                <a:solidFill>
                  <a:schemeClr val="tx1"/>
                </a:solidFill>
                <a:latin typeface="+mn-lt"/>
                <a:ea typeface="+mn-ea"/>
                <a:cs typeface="+mn-cs"/>
              </a:defRPr>
            </a:lvl3pPr>
            <a:lvl4pPr marL="1179513" indent="-200025" algn="l" rtl="0" eaLnBrk="1" fontAlgn="base" hangingPunct="1">
              <a:spcBef>
                <a:spcPts val="300"/>
              </a:spcBef>
              <a:spcAft>
                <a:spcPct val="0"/>
              </a:spcAft>
              <a:buClr>
                <a:srgbClr val="5C92B5"/>
              </a:buClr>
              <a:buSzPct val="80000"/>
              <a:buFont typeface="Wingdings 2" pitchFamily="18" charset="2"/>
              <a:buChar char="®"/>
              <a:defRPr sz="2200" kern="1200">
                <a:solidFill>
                  <a:schemeClr val="tx1"/>
                </a:solidFill>
                <a:latin typeface="+mn-lt"/>
                <a:ea typeface="+mn-ea"/>
                <a:cs typeface="+mn-cs"/>
              </a:defRPr>
            </a:lvl4pPr>
            <a:lvl5pPr marL="1389063" indent="-182563" algn="l" rtl="0" eaLnBrk="1" fontAlgn="base" hangingPunct="1">
              <a:spcBef>
                <a:spcPts val="300"/>
              </a:spcBef>
              <a:spcAft>
                <a:spcPct val="0"/>
              </a:spcAft>
              <a:buClr>
                <a:schemeClr val="tx2"/>
              </a:buClr>
              <a:buFont typeface="Arial" charset="0"/>
              <a:buChar char="•"/>
              <a:defRPr sz="2000" kern="1200">
                <a:solidFill>
                  <a:schemeClr val="tx1"/>
                </a:solidFill>
                <a:latin typeface="+mn-lt"/>
                <a:ea typeface="+mn-ea"/>
                <a:cs typeface="+mn-cs"/>
              </a:defRPr>
            </a:lvl5pPr>
            <a:lvl6pPr marL="1609344" indent="-182880" algn="l" rtl="0" eaLnBrk="1" latinLnBrk="0" hangingPunct="1">
              <a:spcBef>
                <a:spcPts val="300"/>
              </a:spcBef>
              <a:buClr>
                <a:schemeClr val="accent3"/>
              </a:buClr>
              <a:buFont typeface="Georgia"/>
              <a:buChar char="▫"/>
              <a:defRPr kumimoji="0" sz="1800" kern="1200">
                <a:solidFill>
                  <a:schemeClr val="accent3"/>
                </a:solidFill>
                <a:latin typeface="+mn-lt"/>
                <a:ea typeface="+mn-ea"/>
                <a:cs typeface="+mn-cs"/>
              </a:defRPr>
            </a:lvl6pPr>
            <a:lvl7pPr marL="1828800" indent="-182880" algn="l" rtl="0" eaLnBrk="1" latinLnBrk="0" hangingPunct="1">
              <a:spcBef>
                <a:spcPts val="300"/>
              </a:spcBef>
              <a:buClr>
                <a:schemeClr val="accent3"/>
              </a:buClr>
              <a:buFont typeface="Georgia"/>
              <a:buChar char="▫"/>
              <a:defRPr kumimoji="0" sz="1600" kern="1200">
                <a:solidFill>
                  <a:schemeClr val="accent3"/>
                </a:solidFill>
                <a:latin typeface="+mn-lt"/>
                <a:ea typeface="+mn-ea"/>
                <a:cs typeface="+mn-cs"/>
              </a:defRPr>
            </a:lvl7pPr>
            <a:lvl8pPr marL="2029968" indent="-182880" algn="l" rtl="0" eaLnBrk="1" latinLnBrk="0" hangingPunct="1">
              <a:spcBef>
                <a:spcPts val="300"/>
              </a:spcBef>
              <a:buClr>
                <a:schemeClr val="accent3"/>
              </a:buClr>
              <a:buFont typeface="Georgia"/>
              <a:buChar char="◦"/>
              <a:defRPr kumimoji="0" sz="1500" kern="1200">
                <a:solidFill>
                  <a:schemeClr val="accent3"/>
                </a:solidFill>
                <a:latin typeface="+mn-lt"/>
                <a:ea typeface="+mn-ea"/>
                <a:cs typeface="+mn-cs"/>
              </a:defRPr>
            </a:lvl8pPr>
            <a:lvl9pPr marL="2240280" indent="-182880" algn="l" rtl="0" eaLnBrk="1" latinLnBrk="0" hangingPunct="1">
              <a:spcBef>
                <a:spcPts val="300"/>
              </a:spcBef>
              <a:buClr>
                <a:schemeClr val="accent3"/>
              </a:buClr>
              <a:buFont typeface="Georgia"/>
              <a:buChar char="◦"/>
              <a:defRPr kumimoji="0" sz="1400" kern="1200" baseline="0">
                <a:solidFill>
                  <a:schemeClr val="accent3"/>
                </a:solidFill>
                <a:latin typeface="+mn-lt"/>
                <a:ea typeface="+mn-ea"/>
                <a:cs typeface="+mn-cs"/>
              </a:defRPr>
            </a:lvl9pPr>
          </a:lstStyle>
          <a:p>
            <a:pPr marL="109537" indent="0">
              <a:buClr>
                <a:srgbClr val="C00000"/>
              </a:buClr>
              <a:buNone/>
            </a:pPr>
            <a:r>
              <a:rPr lang="en-US" sz="2400" b="1" i="1" dirty="0" smtClean="0">
                <a:solidFill>
                  <a:srgbClr val="C00000"/>
                </a:solidFill>
                <a:latin typeface="Arial Narrow" panose="020B0606020202030204" pitchFamily="34" charset="0"/>
              </a:rPr>
              <a:t>Reimbursement Decline</a:t>
            </a:r>
            <a:endParaRPr lang="en-US" sz="1900" dirty="0">
              <a:latin typeface="Arial Narrow" panose="020B0606020202030204" pitchFamily="34" charset="0"/>
            </a:endParaRPr>
          </a:p>
        </p:txBody>
      </p:sp>
      <p:graphicFrame>
        <p:nvGraphicFramePr>
          <p:cNvPr id="2" name="Table 1"/>
          <p:cNvGraphicFramePr>
            <a:graphicFrameLocks noGrp="1"/>
          </p:cNvGraphicFramePr>
          <p:nvPr>
            <p:extLst>
              <p:ext uri="{D42A27DB-BD31-4B8C-83A1-F6EECF244321}">
                <p14:modId xmlns:p14="http://schemas.microsoft.com/office/powerpoint/2010/main" val="3973650627"/>
              </p:ext>
            </p:extLst>
          </p:nvPr>
        </p:nvGraphicFramePr>
        <p:xfrm>
          <a:off x="393263" y="2754464"/>
          <a:ext cx="8229602" cy="3365544"/>
        </p:xfrm>
        <a:graphic>
          <a:graphicData uri="http://schemas.openxmlformats.org/drawingml/2006/table">
            <a:tbl>
              <a:tblPr firstRow="1" bandRow="1">
                <a:tableStyleId>{69012ECD-51FC-41F1-AA8D-1B2483CD663E}</a:tableStyleId>
              </a:tblPr>
              <a:tblGrid>
                <a:gridCol w="1388121">
                  <a:extLst>
                    <a:ext uri="{9D8B030D-6E8A-4147-A177-3AD203B41FA5}">
                      <a16:colId xmlns:a16="http://schemas.microsoft.com/office/drawing/2014/main" xmlns="" val="4230653651"/>
                    </a:ext>
                  </a:extLst>
                </a:gridCol>
                <a:gridCol w="1487715">
                  <a:extLst>
                    <a:ext uri="{9D8B030D-6E8A-4147-A177-3AD203B41FA5}">
                      <a16:colId xmlns:a16="http://schemas.microsoft.com/office/drawing/2014/main" xmlns="" val="2001575202"/>
                    </a:ext>
                  </a:extLst>
                </a:gridCol>
                <a:gridCol w="1678952">
                  <a:extLst>
                    <a:ext uri="{9D8B030D-6E8A-4147-A177-3AD203B41FA5}">
                      <a16:colId xmlns:a16="http://schemas.microsoft.com/office/drawing/2014/main" xmlns="" val="945396581"/>
                    </a:ext>
                  </a:extLst>
                </a:gridCol>
                <a:gridCol w="1057330">
                  <a:extLst>
                    <a:ext uri="{9D8B030D-6E8A-4147-A177-3AD203B41FA5}">
                      <a16:colId xmlns:a16="http://schemas.microsoft.com/office/drawing/2014/main" xmlns="" val="3162861382"/>
                    </a:ext>
                  </a:extLst>
                </a:gridCol>
                <a:gridCol w="1229363">
                  <a:extLst>
                    <a:ext uri="{9D8B030D-6E8A-4147-A177-3AD203B41FA5}">
                      <a16:colId xmlns:a16="http://schemas.microsoft.com/office/drawing/2014/main" xmlns="" val="2935180187"/>
                    </a:ext>
                  </a:extLst>
                </a:gridCol>
                <a:gridCol w="1388121">
                  <a:extLst>
                    <a:ext uri="{9D8B030D-6E8A-4147-A177-3AD203B41FA5}">
                      <a16:colId xmlns:a16="http://schemas.microsoft.com/office/drawing/2014/main" xmlns="" val="1905582267"/>
                    </a:ext>
                  </a:extLst>
                </a:gridCol>
              </a:tblGrid>
              <a:tr h="711508">
                <a:tc>
                  <a:txBody>
                    <a:bodyPr/>
                    <a:lstStyle/>
                    <a:p>
                      <a:endParaRPr lang="en-US" dirty="0"/>
                    </a:p>
                  </a:txBody>
                  <a:tcPr/>
                </a:tc>
                <a:tc>
                  <a:txBody>
                    <a:bodyPr/>
                    <a:lstStyle/>
                    <a:p>
                      <a:pPr algn="ctr"/>
                      <a:r>
                        <a:rPr lang="en-US" dirty="0" smtClean="0"/>
                        <a:t>Average</a:t>
                      </a:r>
                    </a:p>
                    <a:p>
                      <a:pPr algn="ctr"/>
                      <a:r>
                        <a:rPr lang="en-US" dirty="0" smtClean="0"/>
                        <a:t>Total Charge</a:t>
                      </a:r>
                      <a:endParaRPr lang="en-US" dirty="0"/>
                    </a:p>
                  </a:txBody>
                  <a:tcPr/>
                </a:tc>
                <a:tc>
                  <a:txBody>
                    <a:bodyPr/>
                    <a:lstStyle/>
                    <a:p>
                      <a:pPr algn="ctr"/>
                      <a:r>
                        <a:rPr lang="en-US" dirty="0" smtClean="0"/>
                        <a:t>Average</a:t>
                      </a:r>
                    </a:p>
                    <a:p>
                      <a:pPr algn="ctr"/>
                      <a:r>
                        <a:rPr lang="en-US" dirty="0" smtClean="0"/>
                        <a:t>Total</a:t>
                      </a:r>
                      <a:r>
                        <a:rPr lang="en-US" baseline="0" dirty="0" smtClean="0"/>
                        <a:t> Payment</a:t>
                      </a:r>
                      <a:endParaRPr lang="en-US" dirty="0"/>
                    </a:p>
                  </a:txBody>
                  <a:tcPr/>
                </a:tc>
                <a:tc>
                  <a:txBody>
                    <a:bodyPr/>
                    <a:lstStyle/>
                    <a:p>
                      <a:pPr algn="ctr"/>
                      <a:r>
                        <a:rPr lang="en-US" dirty="0" smtClean="0"/>
                        <a:t>Average</a:t>
                      </a:r>
                    </a:p>
                    <a:p>
                      <a:pPr algn="ctr"/>
                      <a:r>
                        <a:rPr lang="en-US" dirty="0" smtClean="0"/>
                        <a:t>PCR</a:t>
                      </a:r>
                      <a:endParaRPr lang="en-US" dirty="0"/>
                    </a:p>
                  </a:txBody>
                  <a:tcPr/>
                </a:tc>
                <a:tc>
                  <a:txBody>
                    <a:bodyPr/>
                    <a:lstStyle/>
                    <a:p>
                      <a:pPr algn="ctr"/>
                      <a:r>
                        <a:rPr lang="en-US" dirty="0" smtClean="0"/>
                        <a:t>Average</a:t>
                      </a:r>
                    </a:p>
                    <a:p>
                      <a:pPr algn="ctr"/>
                      <a:r>
                        <a:rPr lang="en-US" dirty="0" smtClean="0"/>
                        <a:t>Total Cost</a:t>
                      </a:r>
                      <a:endParaRPr lang="en-US" dirty="0"/>
                    </a:p>
                  </a:txBody>
                  <a:tcPr/>
                </a:tc>
                <a:tc>
                  <a:txBody>
                    <a:bodyPr/>
                    <a:lstStyle/>
                    <a:p>
                      <a:pPr algn="ctr"/>
                      <a:r>
                        <a:rPr lang="en-US" dirty="0" smtClean="0"/>
                        <a:t>Average</a:t>
                      </a:r>
                    </a:p>
                    <a:p>
                      <a:pPr algn="ctr"/>
                      <a:r>
                        <a:rPr lang="en-US" dirty="0" smtClean="0"/>
                        <a:t>Op. Margin</a:t>
                      </a:r>
                      <a:endParaRPr lang="en-US" dirty="0"/>
                    </a:p>
                  </a:txBody>
                  <a:tcPr/>
                </a:tc>
                <a:extLst>
                  <a:ext uri="{0D108BD9-81ED-4DB2-BD59-A6C34878D82A}">
                    <a16:rowId xmlns:a16="http://schemas.microsoft.com/office/drawing/2014/main" xmlns="" val="667031511"/>
                  </a:ext>
                </a:extLst>
              </a:tr>
              <a:tr h="663509">
                <a:tc>
                  <a:txBody>
                    <a:bodyPr/>
                    <a:lstStyle/>
                    <a:p>
                      <a:r>
                        <a:rPr lang="en-US" dirty="0" smtClean="0"/>
                        <a:t>Commercial</a:t>
                      </a:r>
                      <a:endParaRPr lang="en-US" dirty="0"/>
                    </a:p>
                  </a:txBody>
                  <a:tcPr anchor="ctr"/>
                </a:tc>
                <a:tc>
                  <a:txBody>
                    <a:bodyPr/>
                    <a:lstStyle/>
                    <a:p>
                      <a:pPr algn="ctr"/>
                      <a:r>
                        <a:rPr lang="en-US" dirty="0" smtClean="0"/>
                        <a:t>$43,342</a:t>
                      </a:r>
                      <a:endParaRPr lang="en-US" dirty="0"/>
                    </a:p>
                  </a:txBody>
                  <a:tcPr anchor="ctr"/>
                </a:tc>
                <a:tc>
                  <a:txBody>
                    <a:bodyPr/>
                    <a:lstStyle/>
                    <a:p>
                      <a:pPr algn="ctr"/>
                      <a:r>
                        <a:rPr lang="en-US" dirty="0" smtClean="0"/>
                        <a:t>$15,733</a:t>
                      </a:r>
                      <a:endParaRPr lang="en-US" dirty="0"/>
                    </a:p>
                  </a:txBody>
                  <a:tcPr anchor="ctr"/>
                </a:tc>
                <a:tc>
                  <a:txBody>
                    <a:bodyPr/>
                    <a:lstStyle/>
                    <a:p>
                      <a:pPr algn="ctr"/>
                      <a:r>
                        <a:rPr lang="en-US" dirty="0" smtClean="0"/>
                        <a:t>36.3%</a:t>
                      </a:r>
                      <a:endParaRPr lang="en-US" dirty="0"/>
                    </a:p>
                  </a:txBody>
                  <a:tcPr anchor="ctr"/>
                </a:tc>
                <a:tc>
                  <a:txBody>
                    <a:bodyPr/>
                    <a:lstStyle/>
                    <a:p>
                      <a:pPr algn="ctr"/>
                      <a:r>
                        <a:rPr lang="en-US" dirty="0" smtClean="0"/>
                        <a:t>$13,742</a:t>
                      </a:r>
                      <a:endParaRPr lang="en-US" dirty="0"/>
                    </a:p>
                  </a:txBody>
                  <a:tcPr anchor="ctr"/>
                </a:tc>
                <a:tc>
                  <a:txBody>
                    <a:bodyPr/>
                    <a:lstStyle/>
                    <a:p>
                      <a:pPr algn="ctr"/>
                      <a:r>
                        <a:rPr lang="en-US" dirty="0" smtClean="0"/>
                        <a:t>$1,991</a:t>
                      </a:r>
                      <a:endParaRPr lang="en-US" dirty="0"/>
                    </a:p>
                  </a:txBody>
                  <a:tcPr anchor="ctr"/>
                </a:tc>
                <a:extLst>
                  <a:ext uri="{0D108BD9-81ED-4DB2-BD59-A6C34878D82A}">
                    <a16:rowId xmlns:a16="http://schemas.microsoft.com/office/drawing/2014/main" xmlns="" val="2464224809"/>
                  </a:ext>
                </a:extLst>
              </a:tr>
              <a:tr h="663509">
                <a:tc>
                  <a:txBody>
                    <a:bodyPr/>
                    <a:lstStyle/>
                    <a:p>
                      <a:r>
                        <a:rPr lang="en-US" dirty="0" smtClean="0"/>
                        <a:t>Medicare</a:t>
                      </a:r>
                      <a:endParaRPr lang="en-US" dirty="0"/>
                    </a:p>
                  </a:txBody>
                  <a:tcPr anchor="ctr">
                    <a:solidFill>
                      <a:schemeClr val="accent2">
                        <a:lumMod val="20000"/>
                        <a:lumOff val="80000"/>
                      </a:schemeClr>
                    </a:solidFill>
                  </a:tcPr>
                </a:tc>
                <a:tc>
                  <a:txBody>
                    <a:bodyPr/>
                    <a:lstStyle/>
                    <a:p>
                      <a:pPr algn="ctr"/>
                      <a:r>
                        <a:rPr lang="en-US" dirty="0" smtClean="0"/>
                        <a:t>$60,055</a:t>
                      </a:r>
                      <a:endParaRPr lang="en-US" dirty="0"/>
                    </a:p>
                  </a:txBody>
                  <a:tcPr anchor="ctr">
                    <a:solidFill>
                      <a:schemeClr val="accent2">
                        <a:lumMod val="20000"/>
                        <a:lumOff val="80000"/>
                      </a:schemeClr>
                    </a:solidFill>
                  </a:tcPr>
                </a:tc>
                <a:tc>
                  <a:txBody>
                    <a:bodyPr/>
                    <a:lstStyle/>
                    <a:p>
                      <a:pPr algn="ctr"/>
                      <a:r>
                        <a:rPr lang="en-US" dirty="0" smtClean="0"/>
                        <a:t>$11,272</a:t>
                      </a:r>
                      <a:endParaRPr lang="en-US" dirty="0"/>
                    </a:p>
                  </a:txBody>
                  <a:tcPr anchor="ctr">
                    <a:solidFill>
                      <a:schemeClr val="accent2">
                        <a:lumMod val="20000"/>
                        <a:lumOff val="80000"/>
                      </a:schemeClr>
                    </a:solidFill>
                  </a:tcPr>
                </a:tc>
                <a:tc>
                  <a:txBody>
                    <a:bodyPr/>
                    <a:lstStyle/>
                    <a:p>
                      <a:pPr algn="ctr"/>
                      <a:r>
                        <a:rPr lang="en-US" dirty="0" smtClean="0"/>
                        <a:t>18.77%</a:t>
                      </a:r>
                      <a:endParaRPr lang="en-US" dirty="0"/>
                    </a:p>
                  </a:txBody>
                  <a:tcPr anchor="ctr">
                    <a:solidFill>
                      <a:schemeClr val="accent2">
                        <a:lumMod val="20000"/>
                        <a:lumOff val="80000"/>
                      </a:schemeClr>
                    </a:solidFill>
                  </a:tcPr>
                </a:tc>
                <a:tc>
                  <a:txBody>
                    <a:bodyPr/>
                    <a:lstStyle/>
                    <a:p>
                      <a:pPr algn="ctr"/>
                      <a:r>
                        <a:rPr lang="en-US" dirty="0" smtClean="0"/>
                        <a:t>$13,742</a:t>
                      </a:r>
                      <a:endParaRPr lang="en-US" dirty="0"/>
                    </a:p>
                  </a:txBody>
                  <a:tcPr anchor="ctr">
                    <a:solidFill>
                      <a:schemeClr val="accent2">
                        <a:lumMod val="20000"/>
                        <a:lumOff val="80000"/>
                      </a:schemeClr>
                    </a:solidFill>
                  </a:tcPr>
                </a:tc>
                <a:tc>
                  <a:txBody>
                    <a:bodyPr/>
                    <a:lstStyle/>
                    <a:p>
                      <a:pPr algn="ctr"/>
                      <a:r>
                        <a:rPr lang="en-US" dirty="0" smtClean="0"/>
                        <a:t>(-$2,470)</a:t>
                      </a:r>
                      <a:endParaRPr lang="en-US" dirty="0"/>
                    </a:p>
                  </a:txBody>
                  <a:tcPr anchor="ctr">
                    <a:solidFill>
                      <a:schemeClr val="accent2">
                        <a:lumMod val="20000"/>
                        <a:lumOff val="80000"/>
                      </a:schemeClr>
                    </a:solidFill>
                  </a:tcPr>
                </a:tc>
                <a:extLst>
                  <a:ext uri="{0D108BD9-81ED-4DB2-BD59-A6C34878D82A}">
                    <a16:rowId xmlns:a16="http://schemas.microsoft.com/office/drawing/2014/main" xmlns="" val="1455215412"/>
                  </a:ext>
                </a:extLst>
              </a:tr>
              <a:tr h="663509">
                <a:tc>
                  <a:txBody>
                    <a:bodyPr/>
                    <a:lstStyle/>
                    <a:p>
                      <a:r>
                        <a:rPr lang="en-US" dirty="0" smtClean="0"/>
                        <a:t>Medicaid</a:t>
                      </a:r>
                      <a:endParaRPr lang="en-US" dirty="0"/>
                    </a:p>
                  </a:txBody>
                  <a:tcPr anchor="ctr"/>
                </a:tc>
                <a:tc>
                  <a:txBody>
                    <a:bodyPr/>
                    <a:lstStyle/>
                    <a:p>
                      <a:pPr algn="ctr"/>
                      <a:r>
                        <a:rPr lang="en-US" dirty="0" smtClean="0"/>
                        <a:t>$50,420</a:t>
                      </a:r>
                      <a:endParaRPr lang="en-US" dirty="0"/>
                    </a:p>
                  </a:txBody>
                  <a:tcPr anchor="ctr"/>
                </a:tc>
                <a:tc>
                  <a:txBody>
                    <a:bodyPr/>
                    <a:lstStyle/>
                    <a:p>
                      <a:pPr algn="ctr"/>
                      <a:r>
                        <a:rPr lang="en-US" dirty="0" smtClean="0"/>
                        <a:t>$5,546</a:t>
                      </a:r>
                      <a:endParaRPr lang="en-US" dirty="0"/>
                    </a:p>
                  </a:txBody>
                  <a:tcPr anchor="ctr"/>
                </a:tc>
                <a:tc>
                  <a:txBody>
                    <a:bodyPr/>
                    <a:lstStyle/>
                    <a:p>
                      <a:pPr algn="ctr"/>
                      <a:r>
                        <a:rPr lang="en-US" dirty="0" smtClean="0"/>
                        <a:t>11.0%</a:t>
                      </a:r>
                      <a:endParaRPr lang="en-US" dirty="0"/>
                    </a:p>
                  </a:txBody>
                  <a:tcPr anchor="ctr"/>
                </a:tc>
                <a:tc>
                  <a:txBody>
                    <a:bodyPr/>
                    <a:lstStyle/>
                    <a:p>
                      <a:pPr algn="ctr"/>
                      <a:r>
                        <a:rPr lang="en-US" dirty="0" smtClean="0"/>
                        <a:t>$13,742</a:t>
                      </a:r>
                      <a:endParaRPr lang="en-US" dirty="0"/>
                    </a:p>
                  </a:txBody>
                  <a:tcPr anchor="ctr"/>
                </a:tc>
                <a:tc>
                  <a:txBody>
                    <a:bodyPr/>
                    <a:lstStyle/>
                    <a:p>
                      <a:pPr algn="ctr"/>
                      <a:r>
                        <a:rPr lang="en-US" dirty="0" smtClean="0"/>
                        <a:t>(-$8,196)</a:t>
                      </a:r>
                      <a:endParaRPr lang="en-US" dirty="0"/>
                    </a:p>
                  </a:txBody>
                  <a:tcPr anchor="ctr"/>
                </a:tc>
                <a:extLst>
                  <a:ext uri="{0D108BD9-81ED-4DB2-BD59-A6C34878D82A}">
                    <a16:rowId xmlns:a16="http://schemas.microsoft.com/office/drawing/2014/main" xmlns="" val="3495965981"/>
                  </a:ext>
                </a:extLst>
              </a:tr>
              <a:tr h="663509">
                <a:tc>
                  <a:txBody>
                    <a:bodyPr/>
                    <a:lstStyle/>
                    <a:p>
                      <a:r>
                        <a:rPr lang="en-US" dirty="0" smtClean="0"/>
                        <a:t>Self-Pay</a:t>
                      </a:r>
                      <a:endParaRPr lang="en-US" dirty="0"/>
                    </a:p>
                  </a:txBody>
                  <a:tcPr anchor="ctr">
                    <a:solidFill>
                      <a:schemeClr val="accent2">
                        <a:lumMod val="20000"/>
                        <a:lumOff val="80000"/>
                      </a:schemeClr>
                    </a:solidFill>
                  </a:tcPr>
                </a:tc>
                <a:tc>
                  <a:txBody>
                    <a:bodyPr/>
                    <a:lstStyle/>
                    <a:p>
                      <a:pPr algn="ctr"/>
                      <a:r>
                        <a:rPr lang="en-US" dirty="0" smtClean="0"/>
                        <a:t>$58,627</a:t>
                      </a:r>
                      <a:endParaRPr lang="en-US" dirty="0"/>
                    </a:p>
                  </a:txBody>
                  <a:tcPr anchor="ctr">
                    <a:solidFill>
                      <a:schemeClr val="accent2">
                        <a:lumMod val="20000"/>
                        <a:lumOff val="80000"/>
                      </a:schemeClr>
                    </a:solidFill>
                  </a:tcPr>
                </a:tc>
                <a:tc>
                  <a:txBody>
                    <a:bodyPr/>
                    <a:lstStyle/>
                    <a:p>
                      <a:pPr algn="ctr"/>
                      <a:r>
                        <a:rPr lang="en-US" dirty="0" smtClean="0"/>
                        <a:t>$0</a:t>
                      </a:r>
                      <a:endParaRPr lang="en-US" dirty="0"/>
                    </a:p>
                  </a:txBody>
                  <a:tcPr anchor="ctr">
                    <a:solidFill>
                      <a:schemeClr val="accent2">
                        <a:lumMod val="20000"/>
                        <a:lumOff val="80000"/>
                      </a:schemeClr>
                    </a:solidFill>
                  </a:tcPr>
                </a:tc>
                <a:tc>
                  <a:txBody>
                    <a:bodyPr/>
                    <a:lstStyle/>
                    <a:p>
                      <a:pPr algn="ctr"/>
                      <a:r>
                        <a:rPr lang="en-US" dirty="0" smtClean="0"/>
                        <a:t>0%</a:t>
                      </a:r>
                      <a:endParaRPr lang="en-US" dirty="0"/>
                    </a:p>
                  </a:txBody>
                  <a:tcPr anchor="ctr">
                    <a:solidFill>
                      <a:schemeClr val="accent2">
                        <a:lumMod val="20000"/>
                        <a:lumOff val="80000"/>
                      </a:schemeClr>
                    </a:solidFill>
                  </a:tcPr>
                </a:tc>
                <a:tc>
                  <a:txBody>
                    <a:bodyPr/>
                    <a:lstStyle/>
                    <a:p>
                      <a:pPr algn="ctr"/>
                      <a:r>
                        <a:rPr lang="en-US" dirty="0" smtClean="0"/>
                        <a:t>$13,742</a:t>
                      </a:r>
                      <a:endParaRPr lang="en-US" dirty="0"/>
                    </a:p>
                  </a:txBody>
                  <a:tcPr anchor="ctr">
                    <a:solidFill>
                      <a:schemeClr val="accent2">
                        <a:lumMod val="20000"/>
                        <a:lumOff val="80000"/>
                      </a:schemeClr>
                    </a:solidFill>
                  </a:tcPr>
                </a:tc>
                <a:tc>
                  <a:txBody>
                    <a:bodyPr/>
                    <a:lstStyle/>
                    <a:p>
                      <a:pPr algn="ctr"/>
                      <a:r>
                        <a:rPr lang="en-US" dirty="0" smtClean="0"/>
                        <a:t>(-$13,742)</a:t>
                      </a:r>
                      <a:endParaRPr lang="en-US" dirty="0"/>
                    </a:p>
                  </a:txBody>
                  <a:tcPr anchor="ctr">
                    <a:solidFill>
                      <a:schemeClr val="accent2">
                        <a:lumMod val="20000"/>
                        <a:lumOff val="80000"/>
                      </a:schemeClr>
                    </a:solidFill>
                  </a:tcPr>
                </a:tc>
                <a:extLst>
                  <a:ext uri="{0D108BD9-81ED-4DB2-BD59-A6C34878D82A}">
                    <a16:rowId xmlns:a16="http://schemas.microsoft.com/office/drawing/2014/main" xmlns="" val="2628894453"/>
                  </a:ext>
                </a:extLst>
              </a:tr>
            </a:tbl>
          </a:graphicData>
        </a:graphic>
      </p:graphicFrame>
      <p:sp>
        <p:nvSpPr>
          <p:cNvPr id="3" name="Oval 2"/>
          <p:cNvSpPr/>
          <p:nvPr/>
        </p:nvSpPr>
        <p:spPr>
          <a:xfrm>
            <a:off x="7156507" y="4020442"/>
            <a:ext cx="1676401" cy="2286000"/>
          </a:xfrm>
          <a:prstGeom prst="ellipse">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Line Callout 1 (No Border) 4"/>
          <p:cNvSpPr/>
          <p:nvPr/>
        </p:nvSpPr>
        <p:spPr>
          <a:xfrm>
            <a:off x="4005533" y="1458924"/>
            <a:ext cx="4800600" cy="1066800"/>
          </a:xfrm>
          <a:prstGeom prst="callout1">
            <a:avLst>
              <a:gd name="adj1" fmla="val 31669"/>
              <a:gd name="adj2" fmla="val 100713"/>
              <a:gd name="adj3" fmla="val 278598"/>
              <a:gd name="adj4" fmla="val 9681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t>In many cases, Medicare, Medicaid and Self Pay payors do not provide enough reimbursement to even cover the cost of a necessary surgery</a:t>
            </a:r>
            <a:r>
              <a:rPr lang="en-US" dirty="0" smtClean="0"/>
              <a:t>. </a:t>
            </a:r>
            <a:endParaRPr lang="en-US" dirty="0"/>
          </a:p>
        </p:txBody>
      </p:sp>
    </p:spTree>
    <p:extLst>
      <p:ext uri="{BB962C8B-B14F-4D97-AF65-F5344CB8AC3E}">
        <p14:creationId xmlns:p14="http://schemas.microsoft.com/office/powerpoint/2010/main" val="3456224689"/>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PHC_New Logo Theme_v3">
  <a:themeElements>
    <a:clrScheme name="New Logo Theme">
      <a:dk1>
        <a:sysClr val="windowText" lastClr="000000"/>
      </a:dk1>
      <a:lt1>
        <a:sysClr val="window" lastClr="FFFFFF"/>
      </a:lt1>
      <a:dk2>
        <a:srgbClr val="424242"/>
      </a:dk2>
      <a:lt2>
        <a:srgbClr val="756951"/>
      </a:lt2>
      <a:accent1>
        <a:srgbClr val="BD3420"/>
      </a:accent1>
      <a:accent2>
        <a:srgbClr val="E76D20"/>
      </a:accent2>
      <a:accent3>
        <a:srgbClr val="F99810"/>
      </a:accent3>
      <a:accent4>
        <a:srgbClr val="FDBA20"/>
      </a:accent4>
      <a:accent5>
        <a:srgbClr val="6D9E4F"/>
      </a:accent5>
      <a:accent6>
        <a:srgbClr val="438CB0"/>
      </a:accent6>
      <a:hlink>
        <a:srgbClr val="AD1F1F"/>
      </a:hlink>
      <a:folHlink>
        <a:srgbClr val="FFC42F"/>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Urban">
      <a:fillStyleLst>
        <a:solidFill>
          <a:schemeClr val="phClr"/>
        </a:solidFill>
        <a:gradFill rotWithShape="1">
          <a:gsLst>
            <a:gs pos="0">
              <a:schemeClr val="phClr">
                <a:tint val="1000"/>
                <a:satMod val="255000"/>
              </a:schemeClr>
            </a:gs>
            <a:gs pos="55000">
              <a:schemeClr val="phClr">
                <a:tint val="12000"/>
                <a:satMod val="255000"/>
              </a:schemeClr>
            </a:gs>
            <a:gs pos="100000">
              <a:schemeClr val="phClr">
                <a:tint val="45000"/>
                <a:satMod val="250000"/>
              </a:schemeClr>
            </a:gs>
          </a:gsLst>
          <a:path path="circle">
            <a:fillToRect l="-40000" t="-90000" r="140000" b="190000"/>
          </a:path>
        </a:gradFill>
        <a:gradFill rotWithShape="1">
          <a:gsLst>
            <a:gs pos="0">
              <a:schemeClr val="phClr">
                <a:tint val="43000"/>
                <a:satMod val="165000"/>
              </a:schemeClr>
            </a:gs>
            <a:gs pos="55000">
              <a:schemeClr val="phClr">
                <a:tint val="83000"/>
                <a:satMod val="155000"/>
              </a:schemeClr>
            </a:gs>
            <a:gs pos="100000">
              <a:schemeClr val="phClr">
                <a:shade val="85000"/>
              </a:schemeClr>
            </a:gs>
          </a:gsLst>
          <a:path path="circle">
            <a:fillToRect l="-40000" t="-90000" r="140000" b="190000"/>
          </a:path>
        </a:gradFill>
      </a:fillStyleLst>
      <a:lnStyleLst>
        <a:ln w="9525" cap="flat" cmpd="sng" algn="ctr">
          <a:solidFill>
            <a:schemeClr val="phClr"/>
          </a:solidFill>
          <a:prstDash val="solid"/>
        </a:ln>
        <a:ln w="19050" cap="flat" cmpd="sng" algn="ctr">
          <a:solidFill>
            <a:schemeClr val="phClr"/>
          </a:solidFill>
          <a:prstDash val="solid"/>
        </a:ln>
        <a:ln w="31750" cap="flat" cmpd="sng" algn="ctr">
          <a:solidFill>
            <a:schemeClr val="phClr"/>
          </a:solidFill>
          <a:prstDash val="solid"/>
        </a:ln>
      </a:lnStyleLst>
      <a:effectStyleLst>
        <a:effectStyle>
          <a:effectLst>
            <a:outerShdw blurRad="51500" dist="25400" dir="5400000" rotWithShape="0">
              <a:srgbClr val="000000">
                <a:alpha val="40000"/>
              </a:srgbClr>
            </a:outerShdw>
          </a:effectLst>
        </a:effectStyle>
        <a:effectStyle>
          <a:effectLst>
            <a:outerShdw blurRad="50800" dist="25400" dir="5400000" rotWithShape="0">
              <a:srgbClr val="000000">
                <a:alpha val="45000"/>
              </a:srgbClr>
            </a:outerShdw>
          </a:effectLst>
        </a:effectStyle>
        <a:effectStyle>
          <a:effectLst>
            <a:outerShdw blurRad="50800" dist="25400" dir="5400000" rotWithShape="0">
              <a:srgbClr val="000000">
                <a:alpha val="45000"/>
              </a:srgbClr>
            </a:outerShdw>
          </a:effectLst>
          <a:scene3d>
            <a:camera prst="orthographicFront" fov="0">
              <a:rot lat="0" lon="0" rev="0"/>
            </a:camera>
            <a:lightRig rig="flat" dir="t">
              <a:rot lat="0" lon="0" rev="20040000"/>
            </a:lightRig>
          </a:scene3d>
          <a:sp3d contourW="12700" prstMaterial="dkEdge">
            <a:bevelT w="25400" h="38100" prst="convex"/>
            <a:contourClr>
              <a:schemeClr val="phClr">
                <a:satMod val="115000"/>
              </a:schemeClr>
            </a:contourClr>
          </a:sp3d>
        </a:effectStyle>
      </a:effectStyleLst>
      <a:bgFillStyleLst>
        <a:solidFill>
          <a:schemeClr val="phClr"/>
        </a:solidFill>
        <a:gradFill rotWithShape="1">
          <a:gsLst>
            <a:gs pos="100000">
              <a:schemeClr val="phClr">
                <a:tint val="80000"/>
                <a:satMod val="250000"/>
              </a:schemeClr>
            </a:gs>
            <a:gs pos="60000">
              <a:schemeClr val="phClr">
                <a:shade val="38000"/>
                <a:satMod val="175000"/>
              </a:schemeClr>
            </a:gs>
            <a:gs pos="0">
              <a:schemeClr val="phClr">
                <a:shade val="30000"/>
                <a:satMod val="175000"/>
              </a:schemeClr>
            </a:gs>
          </a:gsLst>
          <a:lin ang="5400000" scaled="0"/>
        </a:gradFill>
        <a:blipFill>
          <a:blip xmlns:r="http://schemas.openxmlformats.org/officeDocument/2006/relationships" r:embed="rId1">
            <a:duotone>
              <a:schemeClr val="phClr">
                <a:shade val="48000"/>
              </a:schemeClr>
              <a:schemeClr val="phClr">
                <a:tint val="96000"/>
                <a:satMod val="150000"/>
              </a:schemeClr>
            </a:duotone>
          </a:blip>
          <a:tile tx="0" ty="0" sx="80000" sy="80000" flip="none" algn="tl"/>
        </a:blipFill>
      </a:bgFillStyleLst>
    </a:fmtScheme>
  </a:themeElements>
  <a:objectDefaults/>
  <a:extraClrSchemeLst/>
</a:theme>
</file>

<file path=ppt/theme/theme2.xml><?xml version="1.0" encoding="utf-8"?>
<a:theme xmlns:a="http://schemas.openxmlformats.org/drawingml/2006/main" name="PRESENTATIONLOAD">
  <a:themeElements>
    <a:clrScheme name="PL Styleguide">
      <a:dk1>
        <a:sysClr val="windowText" lastClr="000000"/>
      </a:dk1>
      <a:lt1>
        <a:sysClr val="window" lastClr="FFFFFF"/>
      </a:lt1>
      <a:dk2>
        <a:srgbClr val="2C3E50"/>
      </a:dk2>
      <a:lt2>
        <a:srgbClr val="FFFFFF"/>
      </a:lt2>
      <a:accent1>
        <a:srgbClr val="3498DB"/>
      </a:accent1>
      <a:accent2>
        <a:srgbClr val="C8303F"/>
      </a:accent2>
      <a:accent3>
        <a:srgbClr val="9BBB59"/>
      </a:accent3>
      <a:accent4>
        <a:srgbClr val="FFC000"/>
      </a:accent4>
      <a:accent5>
        <a:srgbClr val="814993"/>
      </a:accent5>
      <a:accent6>
        <a:srgbClr val="45B1CB"/>
      </a:accent6>
      <a:hlink>
        <a:srgbClr val="7F7F7F"/>
      </a:hlink>
      <a:folHlink>
        <a:srgbClr val="7F7F7F"/>
      </a:folHlink>
    </a:clrScheme>
    <a:fontScheme name="PL Styleguide">
      <a:majorFont>
        <a:latin typeface="Calibri"/>
        <a:ea typeface=""/>
        <a:cs typeface=""/>
      </a:majorFont>
      <a:minorFont>
        <a:latin typeface="Calibri Light"/>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ln>
          <a:noFill/>
        </a:ln>
      </a:spPr>
      <a:bodyPr lIns="36000" tIns="36000" rIns="36000" bIns="36000" rtlCol="0" anchor="ctr"/>
      <a:lstStyle>
        <a:defPPr algn="ctr">
          <a:lnSpc>
            <a:spcPct val="90000"/>
          </a:lnSpc>
          <a:spcAft>
            <a:spcPts val="1000"/>
          </a:spcAft>
          <a:defRPr dirty="0" err="1" smtClean="0"/>
        </a:defPPr>
      </a:lstStyle>
      <a:style>
        <a:lnRef idx="2">
          <a:schemeClr val="accent1">
            <a:shade val="50000"/>
          </a:schemeClr>
        </a:lnRef>
        <a:fillRef idx="1">
          <a:schemeClr val="accent1"/>
        </a:fillRef>
        <a:effectRef idx="0">
          <a:schemeClr val="accent1"/>
        </a:effectRef>
        <a:fontRef idx="minor">
          <a:schemeClr val="lt1"/>
        </a:fontRef>
      </a:style>
    </a:spDef>
    <a:lnDef>
      <a:spPr>
        <a:ln w="19050">
          <a:solidFill>
            <a:schemeClr val="bg1">
              <a:lumMod val="65000"/>
            </a:schemeClr>
          </a:solidFill>
        </a:ln>
      </a:spPr>
      <a:bodyPr/>
      <a:lstStyle/>
      <a:style>
        <a:lnRef idx="1">
          <a:schemeClr val="accent1"/>
        </a:lnRef>
        <a:fillRef idx="0">
          <a:schemeClr val="accent1"/>
        </a:fillRef>
        <a:effectRef idx="0">
          <a:schemeClr val="accent1"/>
        </a:effectRef>
        <a:fontRef idx="minor">
          <a:schemeClr val="tx1"/>
        </a:fontRef>
      </a:style>
    </a:lnDef>
    <a:txDef>
      <a:spPr>
        <a:solidFill>
          <a:schemeClr val="bg1"/>
        </a:solidFill>
      </a:spPr>
      <a:bodyPr wrap="square" lIns="0" tIns="0" rIns="0" bIns="0" rtlCol="0">
        <a:noAutofit/>
      </a:bodyPr>
      <a:lstStyle>
        <a:defPPr>
          <a:lnSpc>
            <a:spcPct val="90000"/>
          </a:lnSpc>
          <a:spcAft>
            <a:spcPts val="1000"/>
          </a:spcAft>
          <a:defRPr dirty="0" err="1" smtClean="0"/>
        </a:defPPr>
      </a:lstStyle>
    </a:txDef>
  </a:objectDefaults>
  <a:extraClrSchemeLst/>
</a:theme>
</file>

<file path=ppt/theme/theme3.xml><?xml version="1.0" encoding="utf-8"?>
<a:theme xmlns:a="http://schemas.openxmlformats.org/drawingml/2006/main" name="2_Office Theme">
  <a:themeElements>
    <a:clrScheme name="Custom 1">
      <a:dk1>
        <a:srgbClr val="808080"/>
      </a:dk1>
      <a:lt1>
        <a:sysClr val="window" lastClr="FFFFFF"/>
      </a:lt1>
      <a:dk2>
        <a:srgbClr val="404040"/>
      </a:dk2>
      <a:lt2>
        <a:srgbClr val="D9D9D9"/>
      </a:lt2>
      <a:accent1>
        <a:srgbClr val="F4851A"/>
      </a:accent1>
      <a:accent2>
        <a:srgbClr val="AE221E"/>
      </a:accent2>
      <a:accent3>
        <a:srgbClr val="DF581C"/>
      </a:accent3>
      <a:accent4>
        <a:srgbClr val="FAAE25"/>
      </a:accent4>
      <a:accent5>
        <a:srgbClr val="BFBFBF"/>
      </a:accent5>
      <a:accent6>
        <a:srgbClr val="808080"/>
      </a:accent6>
      <a:hlink>
        <a:srgbClr val="F4851A"/>
      </a:hlink>
      <a:folHlink>
        <a:srgbClr val="BFBFBF"/>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26DA7A23DCE104398FEFE44A53512D4" ma:contentTypeVersion="1" ma:contentTypeDescription="Create a new document." ma:contentTypeScope="" ma:versionID="b0c41963cfb3bb731c58be1c75038d01">
  <xsd:schema xmlns:xsd="http://www.w3.org/2001/XMLSchema" xmlns:p="http://schemas.microsoft.com/office/2006/metadata/properties" xmlns:ns1="http://schemas.microsoft.com/sharepoint/v3" targetNamespace="http://schemas.microsoft.com/office/2006/metadata/properties" ma:root="true" ma:fieldsID="949202dcc3c1780e91e58fb2af340b1d" ns1:_="">
    <xsd:import namespace="http://schemas.microsoft.com/sharepoint/v3"/>
    <xsd:element name="properties">
      <xsd:complexType>
        <xsd:sequence>
          <xsd:element name="documentManagement">
            <xsd:complexType>
              <xsd:all>
                <xsd:element ref="ns1:PublishingStartDate" minOccurs="0"/>
                <xsd:element ref="ns1:PublishingExpirationDate" minOccurs="0"/>
              </xsd:all>
            </xsd:complexType>
          </xsd:element>
        </xsd:sequence>
      </xsd:complexType>
    </xsd:element>
  </xsd:schema>
  <xsd:schema xmlns:xsd="http://www.w3.org/2001/XMLSchema" xmlns:dms="http://schemas.microsoft.com/office/2006/documentManagement/types" targetNamespace="http://schemas.microsoft.com/sharepoint/v3" elementFormDefault="qualified">
    <xsd:import namespace="http://schemas.microsoft.com/office/2006/documentManagement/types"/>
    <xsd:element name="PublishingStartDate" ma:index="8" nillable="true" ma:displayName="Scheduling Start Date" ma:internalName="PublishingStartDate">
      <xsd:simpleType>
        <xsd:restriction base="dms:Unknown"/>
      </xsd:simpleType>
    </xsd:element>
    <xsd:element name="PublishingExpirationDate" ma:index="9" nillable="true" ma:displayName="Scheduling End Date" ma:internalName="PublishingExpirationDate">
      <xsd:simpleType>
        <xsd:restriction base="dms:Unknow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office/internal/2005/internalDocumentation"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ma:readOnly="tru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lastPrinted" minOccurs="0" maxOccurs="1" type="xsd:dateTime"/>
        <xsd:element name="contentStatus" minOccurs="0" maxOccurs="1" type="xsd:string"/>
      </xsd:all>
    </xsd:complexType>
  </xsd: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documentManagement>
    <PublishingExpirationDate xmlns="http://schemas.microsoft.com/sharepoint/v3" xsi:nil="true"/>
    <PublishingStartDate xmlns="http://schemas.microsoft.com/sharepoint/v3" xsi:nil="true"/>
  </documentManagement>
</p:properties>
</file>

<file path=customXml/itemProps1.xml><?xml version="1.0" encoding="utf-8"?>
<ds:datastoreItem xmlns:ds="http://schemas.openxmlformats.org/officeDocument/2006/customXml" ds:itemID="{4A9960C7-EB39-463A-B721-AE4D4EE2E64C}"/>
</file>

<file path=customXml/itemProps2.xml><?xml version="1.0" encoding="utf-8"?>
<ds:datastoreItem xmlns:ds="http://schemas.openxmlformats.org/officeDocument/2006/customXml" ds:itemID="{5020AA2D-48F1-442D-A705-B9B5EB129977}"/>
</file>

<file path=customXml/itemProps3.xml><?xml version="1.0" encoding="utf-8"?>
<ds:datastoreItem xmlns:ds="http://schemas.openxmlformats.org/officeDocument/2006/customXml" ds:itemID="{FD31C889-7BE5-40FB-B721-9C2AF26C8E28}"/>
</file>

<file path=docProps/app.xml><?xml version="1.0" encoding="utf-8"?>
<Properties xmlns="http://schemas.openxmlformats.org/officeDocument/2006/extended-properties" xmlns:vt="http://schemas.openxmlformats.org/officeDocument/2006/docPropsVTypes">
  <Template>PHC_New Logo Theme_v3</Template>
  <TotalTime>21627</TotalTime>
  <Words>3620</Words>
  <Application>Microsoft Office PowerPoint</Application>
  <PresentationFormat>On-screen Show (4:3)</PresentationFormat>
  <Paragraphs>420</Paragraphs>
  <Slides>21</Slides>
  <Notes>19</Notes>
  <HiddenSlides>0</HiddenSlides>
  <MMClips>0</MMClips>
  <ScaleCrop>false</ScaleCrop>
  <HeadingPairs>
    <vt:vector size="4" baseType="variant">
      <vt:variant>
        <vt:lpstr>Theme</vt:lpstr>
      </vt:variant>
      <vt:variant>
        <vt:i4>3</vt:i4>
      </vt:variant>
      <vt:variant>
        <vt:lpstr>Slide Titles</vt:lpstr>
      </vt:variant>
      <vt:variant>
        <vt:i4>21</vt:i4>
      </vt:variant>
    </vt:vector>
  </HeadingPairs>
  <TitlesOfParts>
    <vt:vector size="24" baseType="lpstr">
      <vt:lpstr>PHC_New Logo Theme_v3</vt:lpstr>
      <vt:lpstr>PRESENTATIONLOAD</vt:lpstr>
      <vt:lpstr>2_Office Theme</vt:lpstr>
      <vt:lpstr>Piedmont’s Case Study:  Pilot for Successful Rural Hospitals  House Rural Development Council</vt:lpstr>
      <vt:lpstr>Piedmont Mountainside Hospital</vt:lpstr>
      <vt:lpstr>Piedmont Mountainside Hospital</vt:lpstr>
      <vt:lpstr>Piedmont Mountainside Hospital</vt:lpstr>
      <vt:lpstr>Piedmont Mountainside Hospital</vt:lpstr>
      <vt:lpstr>Piedmont Mountainside Hospital</vt:lpstr>
      <vt:lpstr>Piedmont Mountainside Hospital</vt:lpstr>
      <vt:lpstr>Piedmont Mountainside Hospital</vt:lpstr>
      <vt:lpstr>Piedmont Mountainside Hospital</vt:lpstr>
      <vt:lpstr>Piedmont Mountainside Hospital</vt:lpstr>
      <vt:lpstr>Piedmont Mountainside Hospital</vt:lpstr>
      <vt:lpstr>Piedmont Mountainside Hospital</vt:lpstr>
      <vt:lpstr>Piedmont Mountainside Hospital</vt:lpstr>
      <vt:lpstr>Piedmont Mountainside Hospital</vt:lpstr>
      <vt:lpstr>Piedmont Mountainside Hospital</vt:lpstr>
      <vt:lpstr>Piedmont Mountainside Hospital</vt:lpstr>
      <vt:lpstr>Piedmont Mountainside Hospital</vt:lpstr>
      <vt:lpstr>Piedmont Mountainside Hospital</vt:lpstr>
      <vt:lpstr>Piedmont Mountainside Hospital</vt:lpstr>
      <vt:lpstr>Piedmont Mountainside Hospital</vt:lpstr>
      <vt:lpstr>Questions or Comments?</vt:lpstr>
    </vt:vector>
  </TitlesOfParts>
  <Company>Piedmont Healthcare</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Finance Update</dc:title>
  <dc:creator>65442</dc:creator>
  <cp:lastModifiedBy>Windows User</cp:lastModifiedBy>
  <cp:revision>901</cp:revision>
  <cp:lastPrinted>2017-08-07T15:51:08Z</cp:lastPrinted>
  <dcterms:created xsi:type="dcterms:W3CDTF">2012-08-13T00:53:21Z</dcterms:created>
  <dcterms:modified xsi:type="dcterms:W3CDTF">2017-08-15T19:59:49Z</dcterms:modified>
  <cp:contentType>Document</cp:contentType>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0x010100126DA7A23DCE104398FEFE44A53512D4</vt:lpwstr>
  </property>
</Properties>
</file>