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bin" ContentType="application/vnd.openxmlformats-officedocument.presentationml.printerSettings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viewProps" Target="viewProps.xml"/><Relationship Id="rId7" Type="http://schemas.openxmlformats.org/officeDocument/2006/relationships/slide" Target="slides/slide6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interSettings" Target="printerSettings/printerSettings1.bin"/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10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46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24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88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4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1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46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715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0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E23E1-74DC-8347-AA1B-24231475F7AB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5A699-9C27-194D-A0D6-1DD6C0F16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4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rookings.edu" TargetMode="External"/><Relationship Id="rId3" Type="http://schemas.openxmlformats.org/officeDocument/2006/relationships/hyperlink" Target="http://epicpolicy.org/publication/common-core-standard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219" y="2130425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Athelas Regular"/>
                <a:cs typeface="Athelas Regular"/>
              </a:rPr>
              <a:t>Origins and Implications of Common Core Standards for Student Achievement in Georgia</a:t>
            </a:r>
            <a:endParaRPr lang="en-US" sz="3600" dirty="0">
              <a:latin typeface="Athelas Regular"/>
              <a:cs typeface="Athelas Regular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6644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Dr. </a:t>
            </a:r>
            <a:r>
              <a:rPr lang="en-US" dirty="0" err="1" smtClean="0">
                <a:latin typeface="Athelas Regular"/>
                <a:cs typeface="Athelas Regular"/>
              </a:rPr>
              <a:t>Sheneka</a:t>
            </a:r>
            <a:r>
              <a:rPr lang="en-US" dirty="0" smtClean="0">
                <a:latin typeface="Athelas Regular"/>
                <a:cs typeface="Athelas Regular"/>
              </a:rPr>
              <a:t> M. Williams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University of Georgia</a:t>
            </a:r>
            <a:endParaRPr lang="en-US" dirty="0">
              <a:latin typeface="Athelas Regular"/>
              <a:cs typeface="Athela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674244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thelas Regular"/>
                <a:cs typeface="Athelas Regular"/>
              </a:rPr>
              <a:t>Origins of Common Core in Georgia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Many reforms have come and gone since the US was declared “a nation at risk” in 1983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Georgia adopted in 2010 as 40 plus other states did the same</a:t>
            </a:r>
          </a:p>
        </p:txBody>
      </p:sp>
    </p:spTree>
    <p:extLst>
      <p:ext uri="{BB962C8B-B14F-4D97-AF65-F5344CB8AC3E}">
        <p14:creationId xmlns:p14="http://schemas.microsoft.com/office/powerpoint/2010/main" val="2598419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What Common Core Is and Is Not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Is…</a:t>
            </a:r>
          </a:p>
          <a:p>
            <a:pPr lvl="1"/>
            <a:r>
              <a:rPr lang="en-US" dirty="0" smtClean="0">
                <a:latin typeface="Athelas Regular"/>
                <a:cs typeface="Athelas Regular"/>
              </a:rPr>
              <a:t>A national set of goals for student learning</a:t>
            </a:r>
          </a:p>
          <a:p>
            <a:pPr lvl="1"/>
            <a:r>
              <a:rPr lang="en-US" dirty="0" smtClean="0">
                <a:latin typeface="Athelas Regular"/>
                <a:cs typeface="Athelas Regular"/>
              </a:rPr>
              <a:t>A result of collaboration between </a:t>
            </a:r>
            <a:r>
              <a:rPr lang="en-US" dirty="0">
                <a:latin typeface="Athelas Regular"/>
                <a:cs typeface="Athelas Regular"/>
              </a:rPr>
              <a:t>National Governors Association Center for Best Practices (NGA Center) and the Council of Chief State School Officers (CCSSO)</a:t>
            </a:r>
            <a:endParaRPr lang="en-US" dirty="0" smtClean="0">
              <a:latin typeface="Athelas Regular"/>
              <a:cs typeface="Athelas Regula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87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What Common Core Is and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Is Not…</a:t>
            </a:r>
          </a:p>
          <a:p>
            <a:pPr lvl="1"/>
            <a:r>
              <a:rPr lang="en-US" dirty="0" smtClean="0">
                <a:latin typeface="Athelas Regular"/>
                <a:cs typeface="Athelas Regular"/>
              </a:rPr>
              <a:t>A national curriculum</a:t>
            </a:r>
          </a:p>
          <a:p>
            <a:pPr lvl="1"/>
            <a:r>
              <a:rPr lang="en-US" dirty="0" smtClean="0">
                <a:latin typeface="Athelas Regular"/>
                <a:cs typeface="Athelas Regular"/>
              </a:rPr>
              <a:t>A mandate proposed by the current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3640765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thelas Regular"/>
                <a:cs typeface="Athelas Regular"/>
              </a:rPr>
              <a:t>What Research Says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Students of color and students living in poverty are performing two-three grade levels higher than they were in the 1990s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However, performance for students at the middle and top performance levels have remained steady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Students of color and students living in poverty are beginning to show smaller gains</a:t>
            </a:r>
            <a:endParaRPr lang="en-US" dirty="0">
              <a:latin typeface="Athelas Regular"/>
              <a:cs typeface="Athela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85217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thelas Regular"/>
                <a:cs typeface="Athelas Regular"/>
              </a:rPr>
              <a:t>What Research Says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Standards neither make or break an educational system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However, national standards should reduce variation between high performing states and lower performing states</a:t>
            </a:r>
          </a:p>
          <a:p>
            <a:endParaRPr lang="en-US" dirty="0" smtClean="0">
              <a:latin typeface="Athelas Regular"/>
              <a:cs typeface="Athelas Regular"/>
            </a:endParaRPr>
          </a:p>
          <a:p>
            <a:endParaRPr lang="en-US" dirty="0" smtClean="0">
              <a:latin typeface="Athelas Regular"/>
              <a:cs typeface="Athelas Regular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797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Athelas Regular"/>
                <a:cs typeface="Athelas Regular"/>
              </a:rPr>
              <a:t>Implications for Georgia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Common Core should place students in Georgia on a more level playing field with students in Massachusetts</a:t>
            </a:r>
          </a:p>
          <a:p>
            <a:r>
              <a:rPr lang="en-US" dirty="0" smtClean="0">
                <a:latin typeface="Athelas Regular"/>
                <a:cs typeface="Athelas Regular"/>
              </a:rPr>
              <a:t>Increased global competitiveness</a:t>
            </a:r>
            <a:endParaRPr lang="en-US" dirty="0" smtClean="0"/>
          </a:p>
          <a:p>
            <a:r>
              <a:rPr lang="en-US" dirty="0" smtClean="0">
                <a:latin typeface="Athelas Regular"/>
                <a:cs typeface="Athelas Regular"/>
              </a:rPr>
              <a:t>Adoption vs. implementation</a:t>
            </a:r>
            <a:endParaRPr lang="en-US" dirty="0">
              <a:latin typeface="Athelas Regular"/>
              <a:cs typeface="Athela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39375476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thelas Regular"/>
                <a:cs typeface="Athelas Regular"/>
              </a:rPr>
              <a:t>References</a:t>
            </a:r>
            <a:endParaRPr lang="en-US" dirty="0">
              <a:latin typeface="Athelas Regular"/>
              <a:cs typeface="Athelas Regular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900" dirty="0" smtClean="0">
                <a:latin typeface="Athelas Regular"/>
                <a:cs typeface="Athelas Regular"/>
              </a:rPr>
              <a:t>Elmore, Richard (2004). </a:t>
            </a:r>
            <a:r>
              <a:rPr lang="en-US" sz="1900" i="1" dirty="0" smtClean="0">
                <a:latin typeface="Athelas Regular"/>
                <a:cs typeface="Athelas Regular"/>
              </a:rPr>
              <a:t>School reform from the inside out: Policy, practice, and performance. </a:t>
            </a:r>
            <a:r>
              <a:rPr lang="en-US" sz="1900" dirty="0" smtClean="0">
                <a:latin typeface="Athelas Regular"/>
                <a:cs typeface="Athelas Regular"/>
              </a:rPr>
              <a:t>Cambridge, MA: Harvard Education Publishing Group.</a:t>
            </a:r>
          </a:p>
          <a:p>
            <a:endParaRPr lang="en-US" sz="1900" dirty="0" smtClean="0">
              <a:latin typeface="Athelas Regular"/>
              <a:cs typeface="Athelas Regular"/>
            </a:endParaRPr>
          </a:p>
          <a:p>
            <a:r>
              <a:rPr lang="en-US" sz="1900" dirty="0" err="1" smtClean="0">
                <a:latin typeface="Athelas Regular"/>
                <a:cs typeface="Athelas Regular"/>
              </a:rPr>
              <a:t>Fullan</a:t>
            </a:r>
            <a:r>
              <a:rPr lang="en-US" sz="1900" dirty="0" smtClean="0">
                <a:latin typeface="Athelas Regular"/>
                <a:cs typeface="Athelas Regular"/>
              </a:rPr>
              <a:t>, Michael (2007.) </a:t>
            </a:r>
            <a:r>
              <a:rPr lang="en-US" sz="1900" i="1" dirty="0" smtClean="0">
                <a:latin typeface="Athelas Regular"/>
                <a:cs typeface="Athelas Regular"/>
              </a:rPr>
              <a:t>The new meaning of educational change, </a:t>
            </a:r>
            <a:r>
              <a:rPr lang="en-US" sz="1900" b="1" dirty="0" smtClean="0">
                <a:latin typeface="Athelas Regular"/>
                <a:cs typeface="Athelas Regular"/>
              </a:rPr>
              <a:t>4</a:t>
            </a:r>
            <a:r>
              <a:rPr lang="en-US" sz="1900" b="1" baseline="30000" dirty="0" smtClean="0">
                <a:latin typeface="Athelas Regular"/>
                <a:cs typeface="Athelas Regular"/>
              </a:rPr>
              <a:t>th</a:t>
            </a:r>
            <a:r>
              <a:rPr lang="en-US" sz="1900" b="1" dirty="0" smtClean="0">
                <a:latin typeface="Athelas Regular"/>
                <a:cs typeface="Athelas Regular"/>
              </a:rPr>
              <a:t> ed</a:t>
            </a:r>
            <a:r>
              <a:rPr lang="en-US" sz="1900" dirty="0" smtClean="0">
                <a:latin typeface="Athelas Regular"/>
                <a:cs typeface="Athelas Regular"/>
              </a:rPr>
              <a:t>. New York: Teachers College Press. </a:t>
            </a:r>
            <a:r>
              <a:rPr lang="en-US" sz="1900" dirty="0" smtClean="0"/>
              <a:t> </a:t>
            </a:r>
          </a:p>
          <a:p>
            <a:pPr marL="0" indent="0">
              <a:buNone/>
            </a:pPr>
            <a:endParaRPr lang="en-US" sz="1900" dirty="0" smtClean="0">
              <a:latin typeface="Athelas Regular"/>
              <a:cs typeface="Athelas Regular"/>
            </a:endParaRPr>
          </a:p>
          <a:p>
            <a:r>
              <a:rPr lang="en-US" sz="1900" dirty="0" smtClean="0">
                <a:latin typeface="Athelas Regular"/>
                <a:cs typeface="Athelas Regular"/>
              </a:rPr>
              <a:t>Loveless, Tom. (2014). How well are American students learning? The Brookings Institute. Retrieved October 21, 2014, from </a:t>
            </a:r>
            <a:r>
              <a:rPr lang="en-US" sz="1900" dirty="0" smtClean="0">
                <a:latin typeface="Athelas Regular"/>
                <a:cs typeface="Athelas Regular"/>
                <a:hlinkClick r:id="rId2"/>
              </a:rPr>
              <a:t>www.brookings.edu</a:t>
            </a:r>
            <a:endParaRPr lang="en-US" sz="1900" dirty="0" smtClean="0">
              <a:latin typeface="Athelas Regular"/>
              <a:cs typeface="Athelas Regular"/>
            </a:endParaRPr>
          </a:p>
          <a:p>
            <a:endParaRPr lang="en-US" sz="1900" dirty="0" smtClean="0">
              <a:latin typeface="Athelas Regular"/>
              <a:cs typeface="Athelas Regular"/>
            </a:endParaRPr>
          </a:p>
          <a:p>
            <a:r>
              <a:rPr lang="en-US" sz="1900" dirty="0" smtClean="0">
                <a:latin typeface="Athelas Regular"/>
                <a:cs typeface="Athelas Regular"/>
              </a:rPr>
              <a:t>Mathis, W. J. (2010). The “Common Core” Standards Initiative: An Effective Reform Tool? Boulder and Tempe: Education and the Public Interest Center &amp; Education Policy Research Unit. Retrieved October, 20, 2014 </a:t>
            </a:r>
            <a:r>
              <a:rPr lang="en-US" sz="1900" dirty="0" err="1" smtClean="0">
                <a:latin typeface="Athelas Regular"/>
                <a:cs typeface="Athelas Regular"/>
              </a:rPr>
              <a:t>from</a:t>
            </a:r>
            <a:r>
              <a:rPr lang="en-US" sz="1900" u="sng" dirty="0" err="1" smtClean="0">
                <a:latin typeface="Athelas Regular"/>
                <a:cs typeface="Athelas Regular"/>
                <a:hlinkClick r:id="rId3"/>
              </a:rPr>
              <a:t>http</a:t>
            </a:r>
            <a:r>
              <a:rPr lang="en-US" sz="1900" u="sng" dirty="0" smtClean="0">
                <a:latin typeface="Athelas Regular"/>
                <a:cs typeface="Athelas Regular"/>
                <a:hlinkClick r:id="rId3"/>
              </a:rPr>
              <a:t>://epicpolicy.org/publication/common-core-standards</a:t>
            </a:r>
            <a:endParaRPr lang="en-US" sz="1900" u="sng" dirty="0" smtClean="0">
              <a:latin typeface="Athelas Regular"/>
              <a:cs typeface="Athelas Regular"/>
            </a:endParaRPr>
          </a:p>
          <a:p>
            <a:endParaRPr lang="en-US" sz="1900" u="sng" dirty="0" smtClean="0">
              <a:latin typeface="Athelas Regular"/>
              <a:cs typeface="Athelas Regular"/>
            </a:endParaRPr>
          </a:p>
          <a:p>
            <a:r>
              <a:rPr lang="en-US" sz="1900" dirty="0" err="1" smtClean="0">
                <a:latin typeface="Athelas Regular"/>
                <a:cs typeface="Athelas Regular"/>
              </a:rPr>
              <a:t>Petrilli</a:t>
            </a:r>
            <a:r>
              <a:rPr lang="en-US" sz="1900" dirty="0" smtClean="0">
                <a:latin typeface="Athelas Regular"/>
                <a:cs typeface="Athelas Regular"/>
              </a:rPr>
              <a:t>, Michael &amp; Brickman, Michael (September 14, 2014). </a:t>
            </a:r>
            <a:r>
              <a:rPr lang="en-US" sz="1900" i="1" dirty="0" smtClean="0">
                <a:latin typeface="Athelas Regular"/>
                <a:cs typeface="Athelas Regular"/>
              </a:rPr>
              <a:t>Common core: Georgia should not retreat now</a:t>
            </a:r>
            <a:r>
              <a:rPr lang="en-US" sz="1900" dirty="0" smtClean="0">
                <a:latin typeface="Athelas Regular"/>
                <a:cs typeface="Athelas Regular"/>
              </a:rPr>
              <a:t>. Retrieved on October 19, 2014  from the Atlanta Journal and Constitution. </a:t>
            </a:r>
          </a:p>
          <a:p>
            <a:endParaRPr lang="en-US" sz="1800" dirty="0">
              <a:latin typeface="Athelas Regular"/>
              <a:cs typeface="Athelas Regular"/>
            </a:endParaRPr>
          </a:p>
          <a:p>
            <a:endParaRPr lang="en-US" sz="1800" dirty="0">
              <a:latin typeface="Athelas Regular"/>
              <a:cs typeface="Athela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817349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26DA7A23DCE104398FEFE44A53512D4" ma:contentTypeVersion="1" ma:contentTypeDescription="Create a new document." ma:contentTypeScope="" ma:versionID="b0c41963cfb3bb731c58be1c75038d01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E2B4F48-5763-45BD-8197-ED1D82B8BEDA}"/>
</file>

<file path=customXml/itemProps2.xml><?xml version="1.0" encoding="utf-8"?>
<ds:datastoreItem xmlns:ds="http://schemas.openxmlformats.org/officeDocument/2006/customXml" ds:itemID="{DC6CB56F-4996-4FF9-8E6E-1C9D9BEE4545}"/>
</file>

<file path=customXml/itemProps3.xml><?xml version="1.0" encoding="utf-8"?>
<ds:datastoreItem xmlns:ds="http://schemas.openxmlformats.org/officeDocument/2006/customXml" ds:itemID="{996413B2-4401-49E4-B6F9-484DA127CF25}"/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284</Words>
  <Application>Microsoft Macintosh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Origins and Implications of Common Core Standards for Student Achievement in Georgia</vt:lpstr>
      <vt:lpstr>Origins of Common Core in Georgia</vt:lpstr>
      <vt:lpstr>What Common Core Is and Is Not</vt:lpstr>
      <vt:lpstr>What Common Core Is and Is Not</vt:lpstr>
      <vt:lpstr>What Research Says</vt:lpstr>
      <vt:lpstr>What Research Says</vt:lpstr>
      <vt:lpstr>Implications for Georgia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Implications of Common Core Standards for Student Achievement in Georgia</dc:title>
  <dc:creator>College of Education The University of Georgia</dc:creator>
  <cp:lastModifiedBy>College of Education The University of Georgia</cp:lastModifiedBy>
  <cp:revision>11</cp:revision>
  <dcterms:created xsi:type="dcterms:W3CDTF">2014-10-21T14:18:54Z</dcterms:created>
  <dcterms:modified xsi:type="dcterms:W3CDTF">2014-10-21T16:31:51Z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0x010100126DA7A23DCE104398FEFE44A53512D4</vt:lpwstr>
  </property>
</Properties>
</file>