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customXml/itemProps1.xml" ContentType="application/vnd.openxmlformats-officedocument.customXmlProperties+xml"/>
  <Default Extension="rels" ContentType="application/vnd.openxmlformats-package.relationship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Default Extension="bin" ContentType="application/vnd.openxmlformats-officedocument.presentationml.printerSettings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Default Extension="jpeg" ContentType="image/jpeg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1" r:id="rId6"/>
    <p:sldId id="263" r:id="rId7"/>
    <p:sldId id="267" r:id="rId8"/>
    <p:sldId id="269" r:id="rId9"/>
    <p:sldId id="270" r:id="rId10"/>
    <p:sldId id="271" r:id="rId11"/>
    <p:sldId id="273" r:id="rId12"/>
    <p:sldId id="272" r:id="rId13"/>
    <p:sldId id="266" r:id="rId14"/>
    <p:sldId id="262" r:id="rId15"/>
    <p:sldId id="264" r:id="rId16"/>
    <p:sldId id="265" r:id="rId17"/>
    <p:sldId id="26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LP" initials="TLP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749" autoAdjust="0"/>
  </p:normalViewPr>
  <p:slideViewPr>
    <p:cSldViewPr snapToGrid="0" snapToObjects="1">
      <p:cViewPr>
        <p:scale>
          <a:sx n="100" d="100"/>
          <a:sy n="100" d="100"/>
        </p:scale>
        <p:origin x="-1784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8" Type="http://schemas.openxmlformats.org/officeDocument/2006/relationships/slide" Target="slides/slide7.xml"/><Relationship Id="rId26" Type="http://schemas.openxmlformats.org/officeDocument/2006/relationships/customXml" Target="../customXml/item1.xml"/><Relationship Id="rId21" Type="http://schemas.openxmlformats.org/officeDocument/2006/relationships/commentAuthors" Target="commentAuthors.xml"/><Relationship Id="rId3" Type="http://schemas.openxmlformats.org/officeDocument/2006/relationships/slide" Target="slides/slide2.xml"/><Relationship Id="rId25" Type="http://schemas.openxmlformats.org/officeDocument/2006/relationships/tableStyles" Target="tableStyle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7" Type="http://schemas.openxmlformats.org/officeDocument/2006/relationships/slide" Target="slides/slide6.xml"/><Relationship Id="rId20" Type="http://schemas.openxmlformats.org/officeDocument/2006/relationships/printerSettings" Target="printerSettings/printerSettings1.bin"/><Relationship Id="rId16" Type="http://schemas.openxmlformats.org/officeDocument/2006/relationships/slide" Target="slides/slide15.xml"/><Relationship Id="rId2" Type="http://schemas.openxmlformats.org/officeDocument/2006/relationships/slide" Target="slides/slide1.xml"/><Relationship Id="rId24" Type="http://schemas.openxmlformats.org/officeDocument/2006/relationships/theme" Target="theme/theme1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viewProps" Target="viewProps.xml"/><Relationship Id="rId15" Type="http://schemas.openxmlformats.org/officeDocument/2006/relationships/slide" Target="slides/slide14.xml"/><Relationship Id="rId5" Type="http://schemas.openxmlformats.org/officeDocument/2006/relationships/slide" Target="slides/slide4.xml"/><Relationship Id="rId28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22" Type="http://schemas.openxmlformats.org/officeDocument/2006/relationships/presProps" Target="presProps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7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35AAF4-F46C-6049-A508-AD0AEA2ADFBE}" type="datetimeFigureOut">
              <a:rPr lang="en-US" smtClean="0"/>
              <a:t>10/13/14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48D83-BA25-F442-A9E3-D1C3CFC92B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05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Standards are like house plans. You cannot move a load-bearing</a:t>
            </a:r>
            <a:r>
              <a:rPr lang="en-US" baseline="0" dirty="0" smtClean="0"/>
              <a:t> wall, but you can choose paint colors and flooring and light fixtures.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48D83-BA25-F442-A9E3-D1C3CFC92BB0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8717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348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5FBFA7E-B482-ED4B-A1E6-57E7BD23558B}" type="slidenum">
              <a:rPr lang="en-US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/>
          </a:p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17D48CB-2A94-F640-8875-87C5CB01D48A}" type="slidenum">
              <a:rPr lang="en-US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39003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0" y="4208929"/>
            <a:ext cx="5458968" cy="10486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5257800"/>
            <a:ext cx="5458968" cy="62179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00000"/>
              <a:buFont typeface="Wingdings 2" pitchFamily="18" charset="2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90525"/>
            <a:ext cx="5504688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2200" b="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B1A24CD3-204F-4468-8EE4-28A6668D006A}" type="datetimeFigureOut">
              <a:rPr lang="en-US" smtClean="0"/>
              <a:t>10/13/14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8688" y="6356350"/>
            <a:ext cx="4736592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6494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57AF16DE-A0D5-4438-950F-5B1E159C2C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10/13/14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10/13/14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5720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10/13/14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10/13/14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052" y="990600"/>
            <a:ext cx="3566160" cy="51355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10/13/14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746811" y="268288"/>
            <a:ext cx="4114800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1365" y="6124014"/>
            <a:ext cx="1752600" cy="365125"/>
          </a:xfrm>
        </p:spPr>
        <p:txBody>
          <a:bodyPr/>
          <a:lstStyle>
            <a:lvl1pPr algn="l">
              <a:defRPr/>
            </a:lvl1pPr>
          </a:lstStyle>
          <a:p>
            <a:fld id="{B1A24CD3-204F-4468-8EE4-28A6668D006A}" type="datetimeFigureOut">
              <a:rPr lang="en-US" smtClean="0"/>
              <a:t>10/13/14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386378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760258" y="990600"/>
            <a:ext cx="4096512" cy="561181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16775" y="268288"/>
            <a:ext cx="1639457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6858000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10/13/14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35471" y="268288"/>
            <a:ext cx="720761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3006726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10/13/14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352800" y="268288"/>
            <a:ext cx="47019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33528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/>
          </p:nvPr>
        </p:nvSpPr>
        <p:spPr>
          <a:xfrm>
            <a:off x="57505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10/13/14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43799" y="1035424"/>
            <a:ext cx="1322295" cy="5090739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35424"/>
            <a:ext cx="6019800" cy="510978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10/13/14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fld id="{B1A24CD3-204F-4468-8EE4-28A6668D006A}" type="datetimeFigureOut">
              <a:rPr lang="en-US" smtClean="0"/>
              <a:t>10/13/14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25603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399" y="4171950"/>
            <a:ext cx="5457919" cy="1085850"/>
          </a:xfrm>
        </p:spPr>
        <p:txBody>
          <a:bodyPr>
            <a:normAutofit/>
          </a:bodyPr>
          <a:lstStyle>
            <a:lvl1pPr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1" y="5257799"/>
            <a:ext cx="5457918" cy="618565"/>
          </a:xfrm>
        </p:spPr>
        <p:txBody>
          <a:bodyPr>
            <a:normAutofit/>
          </a:bodyPr>
          <a:lstStyle>
            <a:lvl1pPr marL="0" indent="0" algn="l">
              <a:spcBef>
                <a:spcPct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spcBef>
                <a:spcPct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89965"/>
            <a:ext cx="5499847" cy="365125"/>
          </a:xfrm>
        </p:spPr>
        <p:txBody>
          <a:bodyPr/>
          <a:lstStyle>
            <a:lvl1pPr>
              <a:defRPr sz="2200" b="0" baseline="0">
                <a:solidFill>
                  <a:schemeClr val="bg1"/>
                </a:solidFill>
              </a:defRPr>
            </a:lvl1pPr>
          </a:lstStyle>
          <a:p>
            <a:fld id="{B1A24CD3-204F-4468-8EE4-28A6668D006A}" type="datetimeFigureOut">
              <a:rPr lang="en-US" smtClean="0"/>
              <a:t>10/13/14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3847" y="6356350"/>
            <a:ext cx="473411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5459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57AF16DE-A0D5-4438-950F-5B1E159C2C2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200400" y="2877671"/>
            <a:ext cx="5646867" cy="12801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10" name="Rectangle 9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,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8423" y="914400"/>
            <a:ext cx="650837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8423" y="2209800"/>
            <a:ext cx="6508377" cy="3916363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fld id="{B1A24CD3-204F-4468-8EE4-28A6668D006A}" type="datetimeFigureOut">
              <a:rPr lang="en-US" smtClean="0"/>
              <a:t>10/13/14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78423" y="6356350"/>
            <a:ext cx="492685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1694" y="361016"/>
            <a:ext cx="506506" cy="365125"/>
          </a:xfrm>
        </p:spPr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5" y="1976718"/>
            <a:ext cx="1645920" cy="46257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58952" y="268288"/>
            <a:ext cx="1099073" cy="635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1" y="3429000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9801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600" y="6356350"/>
            <a:ext cx="1622612" cy="365125"/>
          </a:xfrm>
        </p:spPr>
        <p:txBody>
          <a:bodyPr/>
          <a:lstStyle/>
          <a:p>
            <a:fld id="{B1A24CD3-204F-4468-8EE4-28A6668D006A}" type="datetimeFigureOut">
              <a:rPr lang="en-US" smtClean="0"/>
              <a:t>10/13/14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531158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4773706"/>
            <a:ext cx="2971800" cy="18445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354" y="3429001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0354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1212" y="6104965"/>
            <a:ext cx="506506" cy="365125"/>
          </a:xfrm>
        </p:spPr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4" y="268288"/>
            <a:ext cx="2971800" cy="443865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244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10/13/14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8835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79391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79391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10/13/14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2214562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10/13/14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57199" y="4224973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6508377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2209800"/>
            <a:ext cx="6508377" cy="3916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98659" y="6356350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B1A24CD3-204F-4468-8EE4-28A6668D006A}" type="datetimeFigureOut">
              <a:rPr lang="en-US" smtClean="0"/>
              <a:t>10/13/14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812" y="6356350"/>
            <a:ext cx="6007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56494" y="361016"/>
            <a:ext cx="5065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00" b="1">
                <a:solidFill>
                  <a:schemeClr val="bg1"/>
                </a:solidFill>
              </a:defRPr>
            </a:lvl1pPr>
          </a:lstStyle>
          <a:p>
            <a:fld id="{57AF16DE-A0D5-4438-950F-5B1E159C2C28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00000"/>
        <a:buFont typeface="Wingdings 2" pitchFamily="18" charset="2"/>
        <a:buChar char="¡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blogs.berkeley.edu/2014/09/21/common-sense-about-the-common-core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533" y="4208929"/>
            <a:ext cx="8664955" cy="10486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Common Direction for Georgia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Denise A. </a:t>
            </a:r>
            <a:r>
              <a:rPr lang="en-US" dirty="0" smtClean="0"/>
              <a:t>Spangler</a:t>
            </a:r>
          </a:p>
          <a:p>
            <a:r>
              <a:rPr lang="en-US" dirty="0" smtClean="0"/>
              <a:t>University of Georgia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19054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Operations &amp; Algebraic Thinking </a:t>
            </a:r>
            <a:endParaRPr lang="en-US" dirty="0" smtClean="0"/>
          </a:p>
          <a:p>
            <a:pPr lvl="1"/>
            <a:r>
              <a:rPr lang="en-US" dirty="0"/>
              <a:t>Work with addition and subtraction equations.</a:t>
            </a:r>
            <a:r>
              <a:rPr lang="en-US" b="1" dirty="0"/>
              <a:t> </a:t>
            </a:r>
            <a:endParaRPr lang="en-US" dirty="0"/>
          </a:p>
          <a:p>
            <a:pPr lvl="2"/>
            <a:r>
              <a:rPr lang="en-US" dirty="0" smtClean="0"/>
              <a:t>Understand </a:t>
            </a:r>
            <a:r>
              <a:rPr lang="en-US" dirty="0"/>
              <a:t>the meaning of the equal sign, and determine if equations involving addition and subtraction are true or false. </a:t>
            </a:r>
            <a:endParaRPr lang="en-US" dirty="0" smtClean="0"/>
          </a:p>
          <a:p>
            <a:pPr lvl="3"/>
            <a:r>
              <a:rPr lang="en-US" i="1" dirty="0" smtClean="0"/>
              <a:t>7 = 8 – 1</a:t>
            </a:r>
          </a:p>
          <a:p>
            <a:pPr lvl="3"/>
            <a:r>
              <a:rPr lang="en-US" i="1" dirty="0" smtClean="0"/>
              <a:t>5 + 2 = 2 + 5</a:t>
            </a:r>
          </a:p>
          <a:p>
            <a:pPr lvl="3"/>
            <a:r>
              <a:rPr lang="en-US" i="1" dirty="0" smtClean="0"/>
              <a:t>4 + 1 ≠ 5 + 2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783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Grade 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Expressions and Equations</a:t>
            </a:r>
            <a:endParaRPr lang="en-US" dirty="0"/>
          </a:p>
          <a:p>
            <a:pPr lvl="1"/>
            <a:r>
              <a:rPr lang="en-US" dirty="0"/>
              <a:t>Apply and extend previous understandings of arithmetic to algebraic expressions</a:t>
            </a:r>
            <a:r>
              <a:rPr lang="en-US" dirty="0" smtClean="0"/>
              <a:t>.</a:t>
            </a:r>
          </a:p>
          <a:p>
            <a:pPr lvl="2"/>
            <a:r>
              <a:rPr lang="en-US" dirty="0"/>
              <a:t>Apply the properties of operations to generate equivalent expressions. </a:t>
            </a:r>
            <a:endParaRPr lang="en-US" dirty="0" smtClean="0"/>
          </a:p>
          <a:p>
            <a:pPr lvl="3"/>
            <a:r>
              <a:rPr lang="en-US" i="1" dirty="0" smtClean="0"/>
              <a:t>distributive </a:t>
            </a:r>
            <a:r>
              <a:rPr lang="en-US" i="1" dirty="0"/>
              <a:t>property </a:t>
            </a:r>
            <a:endParaRPr lang="en-US" i="1" dirty="0" smtClean="0"/>
          </a:p>
          <a:p>
            <a:pPr lvl="4"/>
            <a:r>
              <a:rPr lang="en-US" i="1" dirty="0" smtClean="0"/>
              <a:t>3 </a:t>
            </a:r>
            <a:r>
              <a:rPr lang="en-US" i="1" dirty="0"/>
              <a:t>(2 + x) </a:t>
            </a:r>
            <a:r>
              <a:rPr lang="en-US" i="1" dirty="0" smtClean="0"/>
              <a:t>= </a:t>
            </a:r>
            <a:r>
              <a:rPr lang="en-US" i="1" dirty="0"/>
              <a:t>6 + </a:t>
            </a:r>
            <a:r>
              <a:rPr lang="en-US" i="1" dirty="0" smtClean="0"/>
              <a:t>3x</a:t>
            </a:r>
            <a:endParaRPr lang="en-US" i="1" dirty="0"/>
          </a:p>
          <a:p>
            <a:pPr lvl="4"/>
            <a:r>
              <a:rPr lang="en-US" i="1" dirty="0" smtClean="0"/>
              <a:t>24x </a:t>
            </a:r>
            <a:r>
              <a:rPr lang="en-US" i="1" dirty="0"/>
              <a:t>+ 18y </a:t>
            </a:r>
            <a:r>
              <a:rPr lang="en-US" i="1" dirty="0" smtClean="0"/>
              <a:t>= 6 </a:t>
            </a:r>
            <a:r>
              <a:rPr lang="en-US" i="1" dirty="0"/>
              <a:t>(4x + 3y</a:t>
            </a:r>
            <a:r>
              <a:rPr lang="en-US" i="1" dirty="0" smtClean="0"/>
              <a:t>)</a:t>
            </a:r>
          </a:p>
          <a:p>
            <a:pPr lvl="4"/>
            <a:r>
              <a:rPr lang="en-US" i="1" dirty="0" smtClean="0"/>
              <a:t>y </a:t>
            </a:r>
            <a:r>
              <a:rPr lang="en-US" i="1" dirty="0"/>
              <a:t>+ y + y </a:t>
            </a:r>
            <a:r>
              <a:rPr lang="en-US" i="1" dirty="0" smtClean="0"/>
              <a:t>= 3y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02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School: Algebra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Seeing Structure in Expressions</a:t>
            </a:r>
          </a:p>
          <a:p>
            <a:pPr lvl="1"/>
            <a:r>
              <a:rPr lang="en-US" dirty="0"/>
              <a:t>Write expressions in equivalent forms to solve problems.</a:t>
            </a:r>
          </a:p>
          <a:p>
            <a:pPr lvl="1"/>
            <a:r>
              <a:rPr lang="en-US" dirty="0" smtClean="0"/>
              <a:t>Choose </a:t>
            </a:r>
            <a:r>
              <a:rPr lang="en-US" dirty="0"/>
              <a:t>and produce an equivalent form of an expression to reveal and explain properties of the quantity represented by the expression</a:t>
            </a:r>
            <a:r>
              <a:rPr lang="en-US" dirty="0" smtClean="0"/>
              <a:t>. </a:t>
            </a:r>
          </a:p>
          <a:p>
            <a:pPr lvl="2"/>
            <a:r>
              <a:rPr lang="en-US" i="1" dirty="0" smtClean="0"/>
              <a:t>Complete the square in a quadratic equation.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334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Core 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Rigorous</a:t>
            </a:r>
          </a:p>
          <a:p>
            <a:r>
              <a:rPr lang="en-US" dirty="0" smtClean="0"/>
              <a:t>Research-based</a:t>
            </a:r>
          </a:p>
          <a:p>
            <a:r>
              <a:rPr lang="en-US" dirty="0" smtClean="0"/>
              <a:t>Developmentally appropriate</a:t>
            </a:r>
          </a:p>
          <a:p>
            <a:r>
              <a:rPr lang="en-US" dirty="0" smtClean="0"/>
              <a:t>Consistent</a:t>
            </a:r>
          </a:p>
          <a:p>
            <a:r>
              <a:rPr lang="en-US" dirty="0" smtClean="0"/>
              <a:t>Coherent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810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of Common Core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Economies of scale</a:t>
            </a:r>
          </a:p>
          <a:p>
            <a:pPr lvl="1"/>
            <a:r>
              <a:rPr lang="en-US" dirty="0" smtClean="0"/>
              <a:t>Curriculum materials (textbooks)</a:t>
            </a:r>
          </a:p>
          <a:p>
            <a:pPr lvl="1"/>
            <a:r>
              <a:rPr lang="en-US" dirty="0" smtClean="0"/>
              <a:t>Teacher education and professional development</a:t>
            </a:r>
          </a:p>
          <a:p>
            <a:pPr lvl="1"/>
            <a:r>
              <a:rPr lang="en-US" dirty="0" smtClean="0"/>
              <a:t>Assessment</a:t>
            </a:r>
          </a:p>
          <a:p>
            <a:pPr lvl="1"/>
            <a:endParaRPr lang="en-US" dirty="0"/>
          </a:p>
          <a:p>
            <a:r>
              <a:rPr lang="en-US" dirty="0" smtClean="0"/>
              <a:t>Portable across state lines</a:t>
            </a:r>
          </a:p>
          <a:p>
            <a:pPr lvl="1"/>
            <a:r>
              <a:rPr lang="en-US" dirty="0" smtClean="0"/>
              <a:t>For students who move</a:t>
            </a:r>
          </a:p>
          <a:p>
            <a:pPr lvl="1"/>
            <a:r>
              <a:rPr lang="en-US" dirty="0" smtClean="0"/>
              <a:t>For teachers who move into our state</a:t>
            </a:r>
          </a:p>
          <a:p>
            <a:pPr lvl="1"/>
            <a:r>
              <a:rPr lang="en-US" dirty="0" smtClean="0"/>
              <a:t>For teacher educators who prepare teachers for all 50 states and beyond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985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 isn’t local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 a school board member, I support local control of a lot of things but not curriculum.</a:t>
            </a:r>
          </a:p>
          <a:p>
            <a:r>
              <a:rPr lang="en-US" dirty="0" smtClean="0"/>
              <a:t>Teachers can contextualize content with examples that are appropriate to their students’ contexts, but they need to teach the same content.</a:t>
            </a:r>
          </a:p>
          <a:p>
            <a:r>
              <a:rPr lang="en-US" dirty="0" smtClean="0"/>
              <a:t>Students in Macon, Savannah, Atlanta, Rome, Gainesville, and Athens need the same content.</a:t>
            </a:r>
          </a:p>
          <a:p>
            <a:r>
              <a:rPr lang="en-US" dirty="0" smtClean="0"/>
              <a:t>Children in Georgia and Colorado and Massachusetts need the same content.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824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Fine 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It’s a fine line between</a:t>
            </a:r>
          </a:p>
          <a:p>
            <a:pPr lvl="1"/>
            <a:r>
              <a:rPr lang="en-US" dirty="0" smtClean="0"/>
              <a:t>Local control of curriculum</a:t>
            </a:r>
          </a:p>
          <a:p>
            <a:pPr marL="457200" lvl="2" indent="0">
              <a:buNone/>
            </a:pPr>
            <a:r>
              <a:rPr lang="en-US" dirty="0"/>
              <a:t>a</a:t>
            </a:r>
            <a:r>
              <a:rPr lang="en-US" dirty="0" smtClean="0"/>
              <a:t>nd</a:t>
            </a:r>
          </a:p>
          <a:p>
            <a:pPr lvl="1"/>
            <a:r>
              <a:rPr lang="en-US" dirty="0" smtClean="0"/>
              <a:t>Discrimination.</a:t>
            </a:r>
          </a:p>
          <a:p>
            <a:pPr lvl="1"/>
            <a:endParaRPr lang="en-US" dirty="0"/>
          </a:p>
          <a:p>
            <a:r>
              <a:rPr lang="en-US" dirty="0" smtClean="0"/>
              <a:t>Why wouldn’t we want Georgia’s students to learn the same content as students in Minnesota and New York and Arizona?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427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Recommended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Alan Schoenfeld, University of California Berkeley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>
                <a:hlinkClick r:id="rId2"/>
              </a:rPr>
              <a:t>http://blogs.berkeley.edu/2014/09/21/common-sense-about-the-common-core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7766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perspectives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209800"/>
            <a:ext cx="8308903" cy="39163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Former elementary school teacher</a:t>
            </a:r>
          </a:p>
          <a:p>
            <a:r>
              <a:rPr lang="en-US" dirty="0" smtClean="0"/>
              <a:t>Mathematics teacher </a:t>
            </a:r>
            <a:r>
              <a:rPr lang="en-US" dirty="0" smtClean="0"/>
              <a:t>educator for 20 years</a:t>
            </a:r>
            <a:endParaRPr lang="en-US" dirty="0" smtClean="0"/>
          </a:p>
          <a:p>
            <a:r>
              <a:rPr lang="en-US" dirty="0" smtClean="0"/>
              <a:t>School board member for 12 years</a:t>
            </a:r>
          </a:p>
          <a:p>
            <a:r>
              <a:rPr lang="en-US" dirty="0" smtClean="0"/>
              <a:t>Writer and reviewer of Progressions </a:t>
            </a:r>
            <a:r>
              <a:rPr lang="en-US" dirty="0" smtClean="0"/>
              <a:t>documents (explanations of how mathematical ideas develop over time with suggestions for representations)</a:t>
            </a:r>
            <a:endParaRPr lang="en-US" dirty="0" smtClean="0"/>
          </a:p>
          <a:p>
            <a:r>
              <a:rPr lang="en-US" dirty="0" smtClean="0"/>
              <a:t>Participant in College Board Affinity Network, which brought faculty from Gwinnett County, Georgia Perimeter College, and UGA together to look at college readiness and transitions from Common Core to college.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097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Georgia’s role in CCSS-M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Georgia was at the table in the very beginning (Governor Purdue and Superintendent Cox).</a:t>
            </a:r>
          </a:p>
          <a:p>
            <a:r>
              <a:rPr lang="en-US" dirty="0" smtClean="0"/>
              <a:t>Jeremy Kilpatrick, Regents Professor of Mathematics Education at UGA, was on the Validation Committee.</a:t>
            </a:r>
          </a:p>
          <a:p>
            <a:r>
              <a:rPr lang="en-US" dirty="0" smtClean="0"/>
              <a:t>Sybilla Beckmann, Meigs Professor of Mathematics at UGA, was on the Mathematics Work Team.</a:t>
            </a:r>
          </a:p>
          <a:p>
            <a:r>
              <a:rPr lang="en-US" dirty="0" smtClean="0"/>
              <a:t>The committees are a veritable Who’s Who of mathematicians and mathematics educators.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848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Is/Is Not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Common Core </a:t>
            </a:r>
            <a:r>
              <a:rPr lang="en-US" b="1" dirty="0" smtClean="0"/>
              <a:t>IS</a:t>
            </a:r>
            <a:r>
              <a:rPr lang="en-US" dirty="0" smtClean="0"/>
              <a:t> a set of standards.</a:t>
            </a:r>
          </a:p>
          <a:p>
            <a:r>
              <a:rPr lang="en-US" dirty="0" smtClean="0"/>
              <a:t>It </a:t>
            </a:r>
            <a:r>
              <a:rPr lang="en-US" b="1" dirty="0" smtClean="0"/>
              <a:t>IS NOT </a:t>
            </a:r>
            <a:r>
              <a:rPr lang="en-US" dirty="0" smtClean="0"/>
              <a:t>a curriculum.</a:t>
            </a:r>
          </a:p>
          <a:p>
            <a:r>
              <a:rPr lang="en-US" dirty="0" smtClean="0"/>
              <a:t>It </a:t>
            </a:r>
            <a:r>
              <a:rPr lang="en-US" b="1" dirty="0" smtClean="0"/>
              <a:t>does not </a:t>
            </a:r>
            <a:r>
              <a:rPr lang="en-US" dirty="0" smtClean="0"/>
              <a:t>prescribe teaching methods.</a:t>
            </a:r>
          </a:p>
          <a:p>
            <a:r>
              <a:rPr lang="en-US" dirty="0" smtClean="0"/>
              <a:t>It </a:t>
            </a:r>
            <a:r>
              <a:rPr lang="en-US" b="1" dirty="0" smtClean="0"/>
              <a:t>does not </a:t>
            </a:r>
            <a:r>
              <a:rPr lang="en-US" dirty="0" smtClean="0"/>
              <a:t>prescribe assessment methods.</a:t>
            </a:r>
          </a:p>
          <a:p>
            <a:r>
              <a:rPr lang="en-US" dirty="0" smtClean="0"/>
              <a:t>As with all standards, the ultimate quality of teaching and learning rests with teachers and those who support them.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1492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Speaking of teachers…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Georgia’s teachers, particularly high school mathematics teachers, have been through the wringer in recent years with all of our curriculum and now assessment changes.</a:t>
            </a:r>
          </a:p>
          <a:p>
            <a:r>
              <a:rPr lang="en-US" dirty="0" smtClean="0"/>
              <a:t>It takes time to see the results of educational reform–usually longer than the 4-year political cycle.</a:t>
            </a:r>
          </a:p>
          <a:p>
            <a:r>
              <a:rPr lang="en-US" dirty="0" smtClean="0"/>
              <a:t>Georgia is making strides in student learning. We need to stay the course.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4846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Common Core perfect?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No. There are things I would change. There are things any mathematics educator would change. But we wouldn’t all agree on what they are.</a:t>
            </a:r>
          </a:p>
          <a:p>
            <a:r>
              <a:rPr lang="en-US" dirty="0" smtClean="0"/>
              <a:t>What does a “perfect” curriculum mean?</a:t>
            </a:r>
          </a:p>
          <a:p>
            <a:r>
              <a:rPr lang="en-US" dirty="0" smtClean="0"/>
              <a:t>We need incremental and well-vetted changes to Common Core to</a:t>
            </a:r>
          </a:p>
          <a:p>
            <a:pPr lvl="1"/>
            <a:r>
              <a:rPr lang="en-US" dirty="0" smtClean="0"/>
              <a:t>Fill gaps</a:t>
            </a:r>
          </a:p>
          <a:p>
            <a:pPr lvl="1"/>
            <a:r>
              <a:rPr lang="en-US" dirty="0" smtClean="0"/>
              <a:t>Smooth transitions from grade to grade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8829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6746739" cy="1143000"/>
          </a:xfrm>
        </p:spPr>
        <p:txBody>
          <a:bodyPr/>
          <a:lstStyle/>
          <a:p>
            <a:r>
              <a:rPr lang="en-US" dirty="0" smtClean="0"/>
              <a:t>Major </a:t>
            </a:r>
            <a:r>
              <a:rPr lang="en-US" dirty="0" smtClean="0"/>
              <a:t>Shifts in Common Core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Focus–narrower and deeper</a:t>
            </a:r>
          </a:p>
          <a:p>
            <a:r>
              <a:rPr lang="en-US" dirty="0" smtClean="0"/>
              <a:t>Coherence–across grade levels; link topics within a grade</a:t>
            </a:r>
          </a:p>
          <a:p>
            <a:r>
              <a:rPr lang="en-US" dirty="0" smtClean="0"/>
              <a:t>Rigor–balance among conceptual understanding, procedural fluency, application</a:t>
            </a:r>
          </a:p>
          <a:p>
            <a:r>
              <a:rPr lang="en-US" dirty="0" smtClean="0"/>
              <a:t>Standards for Mathematical Practice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36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3204932"/>
              </p:ext>
            </p:extLst>
          </p:nvPr>
        </p:nvGraphicFramePr>
        <p:xfrm>
          <a:off x="457200" y="1671187"/>
          <a:ext cx="7772400" cy="5072066"/>
        </p:xfrm>
        <a:graphic>
          <a:graphicData uri="http://schemas.openxmlformats.org/drawingml/2006/table">
            <a:tbl>
              <a:tblPr/>
              <a:tblGrid>
                <a:gridCol w="1593850"/>
                <a:gridCol w="617855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51371" marR="51371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-84" charset="0"/>
                          <a:ea typeface="Calibri" pitchFamily="-84" charset="0"/>
                        </a:rPr>
                        <a:t>K                                                                                     </a:t>
                      </a: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-84" charset="0"/>
                          <a:ea typeface="Calibri" pitchFamily="-84" charset="0"/>
                        </a:rPr>
                        <a:t>12        </a:t>
                      </a:r>
                      <a:endParaRPr kumimoji="0" 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51371" marR="51371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8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-84" charset="0"/>
                          <a:ea typeface="Calibri" pitchFamily="-84" charset="0"/>
                        </a:rPr>
                        <a:t>Number and Operations</a:t>
                      </a:r>
                    </a:p>
                  </a:txBody>
                  <a:tcPr marL="51371" marR="51371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51371" marR="5137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51371" marR="51371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51371" marR="51371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8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-84" charset="0"/>
                          <a:ea typeface="Calibri" pitchFamily="-84" charset="0"/>
                        </a:rPr>
                        <a:t>Measurement and Geometry</a:t>
                      </a:r>
                    </a:p>
                  </a:txBody>
                  <a:tcPr marL="51371" marR="51371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51371" marR="5137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51371" marR="51371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51371" marR="51371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8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-84" charset="0"/>
                          <a:ea typeface="Calibri" pitchFamily="-84" charset="0"/>
                        </a:rPr>
                        <a:t>Algebra and Functions</a:t>
                      </a:r>
                    </a:p>
                  </a:txBody>
                  <a:tcPr marL="51371" marR="51371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51371" marR="5137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51371" marR="51371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51371" marR="51371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8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-84" charset="0"/>
                          <a:ea typeface="Calibri" pitchFamily="-84" charset="0"/>
                        </a:rPr>
                        <a:t>Statistics and Probability</a:t>
                      </a:r>
                    </a:p>
                  </a:txBody>
                  <a:tcPr marL="51371" marR="51371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51371" marR="5137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18466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/>
              <a:t>Traditional U.S. Approach</a:t>
            </a:r>
          </a:p>
        </p:txBody>
      </p:sp>
    </p:spTree>
    <p:extLst>
      <p:ext uri="{BB962C8B-B14F-4D97-AF65-F5344CB8AC3E}">
        <p14:creationId xmlns:p14="http://schemas.microsoft.com/office/powerpoint/2010/main" val="2875611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173680" y="228600"/>
            <a:ext cx="8770859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CCSSM approach–Number </a:t>
            </a:r>
            <a:r>
              <a:rPr lang="en-US" dirty="0" smtClean="0"/>
              <a:t>&amp;</a:t>
            </a:r>
            <a:br>
              <a:rPr lang="en-US" dirty="0" smtClean="0"/>
            </a:br>
            <a:r>
              <a:rPr lang="en-US" dirty="0" smtClean="0"/>
              <a:t>Operations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4992460"/>
              </p:ext>
            </p:extLst>
          </p:nvPr>
        </p:nvGraphicFramePr>
        <p:xfrm>
          <a:off x="664681" y="2018473"/>
          <a:ext cx="6858000" cy="4398967"/>
        </p:xfrm>
        <a:graphic>
          <a:graphicData uri="http://schemas.openxmlformats.org/drawingml/2006/table">
            <a:tbl>
              <a:tblPr/>
              <a:tblGrid>
                <a:gridCol w="382588"/>
                <a:gridCol w="382587"/>
                <a:gridCol w="381000"/>
                <a:gridCol w="382588"/>
                <a:gridCol w="528637"/>
                <a:gridCol w="528638"/>
                <a:gridCol w="527050"/>
                <a:gridCol w="406400"/>
                <a:gridCol w="468312"/>
                <a:gridCol w="468313"/>
                <a:gridCol w="466725"/>
                <a:gridCol w="406400"/>
                <a:gridCol w="1528762"/>
              </a:tblGrid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-84" charset="0"/>
                          <a:ea typeface="Calibri" pitchFamily="-84" charset="0"/>
                        </a:rPr>
                        <a:t>Operations and Algebraic Thinking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-84" charset="0"/>
                          <a:ea typeface="Calibri" pitchFamily="-84" charset="0"/>
                        </a:rPr>
                        <a:t>Expressions and Equations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-84" charset="0"/>
                          <a:ea typeface="Calibri" pitchFamily="-84" charset="0"/>
                        </a:rPr>
                        <a:t>Algebra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-84" charset="0"/>
                          <a:ea typeface="Calibri" pitchFamily="-84" charset="0"/>
                          <a:sym typeface="Symbol" pitchFamily="-84" charset="2"/>
                        </a:rPr>
                        <a:t>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-84" charset="0"/>
                          <a:ea typeface="Calibri" pitchFamily="-84" charset="0"/>
                          <a:sym typeface="Symbol" pitchFamily="-84" charset="2"/>
                        </a:rPr>
                        <a:t>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77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-84" charset="0"/>
                          <a:ea typeface="Calibri" pitchFamily="-84" charset="0"/>
                        </a:rPr>
                        <a:t>Number and Operations—Base Ten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-84" charset="0"/>
                          <a:ea typeface="Calibri" pitchFamily="-84" charset="0"/>
                          <a:sym typeface="Symbol" pitchFamily="-84" charset="2"/>
                        </a:rPr>
                        <a:t>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-84" charset="0"/>
                          <a:ea typeface="Calibri" pitchFamily="-84" charset="0"/>
                        </a:rPr>
                        <a:t>The Number System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-84" charset="0"/>
                          <a:ea typeface="Calibri" pitchFamily="-84" charset="0"/>
                          <a:sym typeface="Symbol" pitchFamily="-84" charset="2"/>
                        </a:rPr>
                        <a:t>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1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-84" charset="0"/>
                          <a:ea typeface="Calibri" pitchFamily="-84" charset="0"/>
                        </a:rPr>
                        <a:t>Number and Operations—Fractions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-84" charset="0"/>
                          <a:ea typeface="Calibri" pitchFamily="-84" charset="0"/>
                          <a:sym typeface="Symbol" pitchFamily="-84" charset="2"/>
                        </a:rPr>
                        <a:t>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-84" charset="0"/>
                          <a:ea typeface="Calibri" pitchFamily="-84" charset="0"/>
                        </a:rPr>
                        <a:t>K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-84" charset="0"/>
                          <a:ea typeface="Calibri" pitchFamily="-84" charset="0"/>
                        </a:rPr>
                        <a:t>1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-84" charset="0"/>
                          <a:ea typeface="Calibri" pitchFamily="-84" charset="0"/>
                        </a:rPr>
                        <a:t>2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-84" charset="0"/>
                          <a:ea typeface="Calibri" pitchFamily="-84" charset="0"/>
                        </a:rPr>
                        <a:t>3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-84" charset="0"/>
                          <a:ea typeface="Calibri" pitchFamily="-84" charset="0"/>
                        </a:rPr>
                        <a:t>4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-84" charset="0"/>
                          <a:ea typeface="Calibri" pitchFamily="-84" charset="0"/>
                        </a:rPr>
                        <a:t>5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-84" charset="0"/>
                          <a:ea typeface="Calibri" pitchFamily="-84" charset="0"/>
                        </a:rPr>
                        <a:t>6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-84" charset="0"/>
                          <a:ea typeface="Calibri" pitchFamily="-84" charset="0"/>
                        </a:rPr>
                        <a:t>7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-84" charset="0"/>
                          <a:ea typeface="Calibri" pitchFamily="-84" charset="0"/>
                        </a:rPr>
                        <a:t>8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-84" charset="0"/>
                          <a:ea typeface="Calibri" pitchFamily="-84" charset="0"/>
                        </a:rPr>
                        <a:t>High School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84" charset="0"/>
                        <a:ea typeface="Calibri" pitchFamily="-84" charset="0"/>
                      </a:endParaRPr>
                    </a:p>
                  </a:txBody>
                  <a:tcPr marL="61164" marR="61164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9516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laza">
  <a:themeElements>
    <a:clrScheme name="Plaza">
      <a:dk1>
        <a:sysClr val="windowText" lastClr="000000"/>
      </a:dk1>
      <a:lt1>
        <a:sysClr val="window" lastClr="FFFFFF"/>
      </a:lt1>
      <a:dk2>
        <a:srgbClr val="333333"/>
      </a:dk2>
      <a:lt2>
        <a:srgbClr val="CCCCCC"/>
      </a:lt2>
      <a:accent1>
        <a:srgbClr val="990000"/>
      </a:accent1>
      <a:accent2>
        <a:srgbClr val="580101"/>
      </a:accent2>
      <a:accent3>
        <a:srgbClr val="E94A00"/>
      </a:accent3>
      <a:accent4>
        <a:srgbClr val="EB8F00"/>
      </a:accent4>
      <a:accent5>
        <a:srgbClr val="A4A4A4"/>
      </a:accent5>
      <a:accent6>
        <a:srgbClr val="666666"/>
      </a:accent6>
      <a:hlink>
        <a:srgbClr val="D01010"/>
      </a:hlink>
      <a:folHlink>
        <a:srgbClr val="E6682E"/>
      </a:folHlink>
    </a:clrScheme>
    <a:fontScheme name="Plaza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26DA7A23DCE104398FEFE44A53512D4" ma:contentTypeVersion="1" ma:contentTypeDescription="Create a new document." ma:contentTypeScope="" ma:versionID="b0c41963cfb3bb731c58be1c75038d01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949202dcc3c1780e91e58fb2af340b1d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internalName="PublishingStartDate">
      <xsd:simpleType>
        <xsd:restriction base="dms:Unknown"/>
      </xsd:simpleType>
    </xsd:element>
    <xsd:element name="PublishingExpirationDate" ma:index="9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6E3C88AF-AC8A-4C69-A99D-2772060783E6}"/>
</file>

<file path=customXml/itemProps2.xml><?xml version="1.0" encoding="utf-8"?>
<ds:datastoreItem xmlns:ds="http://schemas.openxmlformats.org/officeDocument/2006/customXml" ds:itemID="{32BB85CE-ED77-43FE-8CD8-C896606F73F0}"/>
</file>

<file path=customXml/itemProps3.xml><?xml version="1.0" encoding="utf-8"?>
<ds:datastoreItem xmlns:ds="http://schemas.openxmlformats.org/officeDocument/2006/customXml" ds:itemID="{BE55B7CF-4E3E-4884-A04B-ECCF1AED39B4}"/>
</file>

<file path=docProps/app.xml><?xml version="1.0" encoding="utf-8"?>
<Properties xmlns="http://schemas.openxmlformats.org/officeDocument/2006/extended-properties" xmlns:vt="http://schemas.openxmlformats.org/officeDocument/2006/docPropsVTypes">
  <Template>Plaza.thmx</Template>
  <TotalTime>868</TotalTime>
  <Words>820</Words>
  <Application>Microsoft Macintosh PowerPoint</Application>
  <PresentationFormat>On-screen Show (4:3)</PresentationFormat>
  <Paragraphs>120</Paragraphs>
  <Slides>17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Plaza</vt:lpstr>
      <vt:lpstr>A Common Direction for Georgia</vt:lpstr>
      <vt:lpstr>My perspectives</vt:lpstr>
      <vt:lpstr>Georgia’s role in CCSS-M</vt:lpstr>
      <vt:lpstr>Is/Is Not</vt:lpstr>
      <vt:lpstr>Speaking of teachers…</vt:lpstr>
      <vt:lpstr>Is Common Core perfect?</vt:lpstr>
      <vt:lpstr>Major Shifts in Common Core</vt:lpstr>
      <vt:lpstr>Traditional U.S. Approach</vt:lpstr>
      <vt:lpstr>CCSSM approach–Number &amp; Operations</vt:lpstr>
      <vt:lpstr>Grade 1</vt:lpstr>
      <vt:lpstr>Grade 6</vt:lpstr>
      <vt:lpstr>High School: Algebra</vt:lpstr>
      <vt:lpstr>Common Core is</vt:lpstr>
      <vt:lpstr>Advantages of Common Core</vt:lpstr>
      <vt:lpstr>Math isn’t local</vt:lpstr>
      <vt:lpstr>Fine line</vt:lpstr>
      <vt:lpstr>Recommended reading</vt:lpstr>
    </vt:vector>
  </TitlesOfParts>
  <Company>Mathematics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Core</dc:title>
  <dc:creator>Denise Spangler</dc:creator>
  <cp:lastModifiedBy>Denise Spangler</cp:lastModifiedBy>
  <cp:revision>26</cp:revision>
  <dcterms:created xsi:type="dcterms:W3CDTF">2014-10-12T23:43:40Z</dcterms:created>
  <dcterms:modified xsi:type="dcterms:W3CDTF">2014-10-14T01:34:01Z</dcterms:modified>
  <cp:contentType>Document</cp:contentTyp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0x010100126DA7A23DCE104398FEFE44A53512D4</vt:lpwstr>
  </property>
</Properties>
</file>