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Default Extension="png" ContentType="image/png"/>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3.xml" ContentType="application/vnd.openxmlformats-officedocument.presentationml.notesSlide+xml"/>
  <Override PartName="/customXml/itemProps2.xml" ContentType="application/vnd.openxmlformats-officedocument.customXmlProperties+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Default Extension="jpeg" ContentType="image/jpeg"/>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29.xml" ContentType="application/vnd.openxmlformats-officedocument.presentationml.slide+xml"/>
  <Override PartName="/ppt/slideLayouts/slideLayout39.xml" ContentType="application/vnd.openxmlformats-officedocument.presentationml.slideLayout+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702" r:id="rId3"/>
    <p:sldMasterId id="2147483674" r:id="rId4"/>
    <p:sldMasterId id="2147483689" r:id="rId5"/>
    <p:sldMasterId id="2147483714" r:id="rId6"/>
  </p:sldMasterIdLst>
  <p:notesMasterIdLst>
    <p:notesMasterId r:id="rId43"/>
  </p:notesMasterIdLst>
  <p:handoutMasterIdLst>
    <p:handoutMasterId r:id="rId44"/>
  </p:handoutMasterIdLst>
  <p:sldIdLst>
    <p:sldId id="301" r:id="rId7"/>
    <p:sldId id="306" r:id="rId8"/>
    <p:sldId id="307" r:id="rId9"/>
    <p:sldId id="329" r:id="rId10"/>
    <p:sldId id="330" r:id="rId11"/>
    <p:sldId id="309" r:id="rId12"/>
    <p:sldId id="308" r:id="rId13"/>
    <p:sldId id="337" r:id="rId14"/>
    <p:sldId id="310" r:id="rId15"/>
    <p:sldId id="302" r:id="rId16"/>
    <p:sldId id="323" r:id="rId17"/>
    <p:sldId id="341" r:id="rId18"/>
    <p:sldId id="340" r:id="rId19"/>
    <p:sldId id="324" r:id="rId20"/>
    <p:sldId id="325" r:id="rId21"/>
    <p:sldId id="326" r:id="rId22"/>
    <p:sldId id="320" r:id="rId23"/>
    <p:sldId id="338" r:id="rId24"/>
    <p:sldId id="321" r:id="rId25"/>
    <p:sldId id="317" r:id="rId26"/>
    <p:sldId id="322" r:id="rId27"/>
    <p:sldId id="311" r:id="rId28"/>
    <p:sldId id="314" r:id="rId29"/>
    <p:sldId id="315" r:id="rId30"/>
    <p:sldId id="318" r:id="rId31"/>
    <p:sldId id="327" r:id="rId32"/>
    <p:sldId id="328" r:id="rId33"/>
    <p:sldId id="305" r:id="rId34"/>
    <p:sldId id="312" r:id="rId35"/>
    <p:sldId id="313" r:id="rId36"/>
    <p:sldId id="331" r:id="rId37"/>
    <p:sldId id="333" r:id="rId38"/>
    <p:sldId id="334" r:id="rId39"/>
    <p:sldId id="335" r:id="rId40"/>
    <p:sldId id="339" r:id="rId41"/>
    <p:sldId id="304" r:id="rId42"/>
  </p:sldIdLst>
  <p:sldSz cx="9144000" cy="6858000" type="screen4x3"/>
  <p:notesSz cx="9363075" cy="7077075"/>
  <p:custDataLst>
    <p:tags r:id="rId4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24B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87482" autoAdjust="0"/>
  </p:normalViewPr>
  <p:slideViewPr>
    <p:cSldViewPr>
      <p:cViewPr varScale="1">
        <p:scale>
          <a:sx n="41" d="100"/>
          <a:sy n="41" d="100"/>
        </p:scale>
        <p:origin x="1356"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50" Type="http://schemas.openxmlformats.org/officeDocument/2006/relationships/customXml" Target="../customXml/item2.xml"/><Relationship Id="rId7" Type="http://schemas.openxmlformats.org/officeDocument/2006/relationships/slide" Target="slides/slide1.xml"/><Relationship Id="rId2" Type="http://schemas.openxmlformats.org/officeDocument/2006/relationships/slideMaster" Target="slideMasters/slideMaster1.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ags" Target="tags/tag1.xml"/><Relationship Id="rId5" Type="http://schemas.openxmlformats.org/officeDocument/2006/relationships/slideMaster" Target="slideMasters/slideMaster4.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handoutMaster" Target="handoutMasters/handoutMaster1.xml"/><Relationship Id="rId4" Type="http://schemas.openxmlformats.org/officeDocument/2006/relationships/slideMaster" Target="slideMasters/slideMaster3.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2.xml"/><Relationship Id="rId51" Type="http://schemas.openxmlformats.org/officeDocument/2006/relationships/customXml" Target="../customXml/item3.xml"/><Relationship Id="rId3" Type="http://schemas.openxmlformats.org/officeDocument/2006/relationships/slideMaster" Target="slideMasters/slideMaster2.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7333" cy="3538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5303576" y="0"/>
            <a:ext cx="4057333" cy="353854"/>
          </a:xfrm>
          <a:prstGeom prst="rect">
            <a:avLst/>
          </a:prstGeom>
        </p:spPr>
        <p:txBody>
          <a:bodyPr vert="horz" lIns="93936" tIns="46968" rIns="93936" bIns="46968" rtlCol="0"/>
          <a:lstStyle>
            <a:lvl1pPr algn="r">
              <a:defRPr sz="1200"/>
            </a:lvl1pPr>
          </a:lstStyle>
          <a:p>
            <a:fld id="{51EC2309-F150-4184-875A-374BF9703D27}" type="datetimeFigureOut">
              <a:rPr lang="en-US" smtClean="0"/>
              <a:t>10/21/2014</a:t>
            </a:fld>
            <a:endParaRPr lang="en-US"/>
          </a:p>
        </p:txBody>
      </p:sp>
      <p:sp>
        <p:nvSpPr>
          <p:cNvPr id="4" name="Footer Placeholder 3"/>
          <p:cNvSpPr>
            <a:spLocks noGrp="1"/>
          </p:cNvSpPr>
          <p:nvPr>
            <p:ph type="ftr" sz="quarter" idx="2"/>
          </p:nvPr>
        </p:nvSpPr>
        <p:spPr>
          <a:xfrm>
            <a:off x="0" y="6721993"/>
            <a:ext cx="4057333" cy="3538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5303576" y="6721993"/>
            <a:ext cx="4057333" cy="353854"/>
          </a:xfrm>
          <a:prstGeom prst="rect">
            <a:avLst/>
          </a:prstGeom>
        </p:spPr>
        <p:txBody>
          <a:bodyPr vert="horz" lIns="93936" tIns="46968" rIns="93936" bIns="46968" rtlCol="0" anchor="b"/>
          <a:lstStyle>
            <a:lvl1pPr algn="r">
              <a:defRPr sz="1200"/>
            </a:lvl1pPr>
          </a:lstStyle>
          <a:p>
            <a:fld id="{CB512A42-AF42-477A-8586-6D68EEB2C9CD}" type="slidenum">
              <a:rPr lang="en-US" smtClean="0"/>
              <a:t>‹#›</a:t>
            </a:fld>
            <a:endParaRPr lang="en-US"/>
          </a:p>
        </p:txBody>
      </p:sp>
    </p:spTree>
    <p:extLst>
      <p:ext uri="{BB962C8B-B14F-4D97-AF65-F5344CB8AC3E}">
        <p14:creationId xmlns:p14="http://schemas.microsoft.com/office/powerpoint/2010/main" val="259264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7333" cy="3538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5303576" y="0"/>
            <a:ext cx="4057333" cy="353854"/>
          </a:xfrm>
          <a:prstGeom prst="rect">
            <a:avLst/>
          </a:prstGeom>
        </p:spPr>
        <p:txBody>
          <a:bodyPr vert="horz" lIns="93936" tIns="46968" rIns="93936" bIns="46968" rtlCol="0"/>
          <a:lstStyle>
            <a:lvl1pPr algn="r">
              <a:defRPr sz="1200"/>
            </a:lvl1pPr>
          </a:lstStyle>
          <a:p>
            <a:fld id="{D499C1BB-0018-4F91-BF83-7408753661FD}" type="datetimeFigureOut">
              <a:rPr lang="en-US" smtClean="0"/>
              <a:pPr/>
              <a:t>10/21/2014</a:t>
            </a:fld>
            <a:endParaRPr lang="en-US"/>
          </a:p>
        </p:txBody>
      </p:sp>
      <p:sp>
        <p:nvSpPr>
          <p:cNvPr id="4" name="Slide Image Placeholder 3"/>
          <p:cNvSpPr>
            <a:spLocks noGrp="1" noRot="1" noChangeAspect="1"/>
          </p:cNvSpPr>
          <p:nvPr>
            <p:ph type="sldImg" idx="2"/>
          </p:nvPr>
        </p:nvSpPr>
        <p:spPr>
          <a:xfrm>
            <a:off x="2913063" y="530225"/>
            <a:ext cx="3536950" cy="2654300"/>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936308" y="3361611"/>
            <a:ext cx="7490460" cy="3184684"/>
          </a:xfrm>
          <a:prstGeom prst="rect">
            <a:avLst/>
          </a:prstGeom>
        </p:spPr>
        <p:txBody>
          <a:bodyPr vert="horz" lIns="93936" tIns="46968" rIns="93936" bIns="4696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721993"/>
            <a:ext cx="4057333" cy="353854"/>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5303576" y="6721993"/>
            <a:ext cx="4057333" cy="353854"/>
          </a:xfrm>
          <a:prstGeom prst="rect">
            <a:avLst/>
          </a:prstGeom>
        </p:spPr>
        <p:txBody>
          <a:bodyPr vert="horz" lIns="93936" tIns="46968" rIns="93936" bIns="46968" rtlCol="0" anchor="b"/>
          <a:lstStyle>
            <a:lvl1pPr algn="r">
              <a:defRPr sz="1200"/>
            </a:lvl1pPr>
          </a:lstStyle>
          <a:p>
            <a:fld id="{F87CD2B5-3E30-4A7D-A75B-223A7BDDAE6F}" type="slidenum">
              <a:rPr lang="en-US" smtClean="0"/>
              <a:pPr/>
              <a:t>‹#›</a:t>
            </a:fld>
            <a:endParaRPr lang="en-US"/>
          </a:p>
        </p:txBody>
      </p:sp>
    </p:spTree>
    <p:extLst>
      <p:ext uri="{BB962C8B-B14F-4D97-AF65-F5344CB8AC3E}">
        <p14:creationId xmlns:p14="http://schemas.microsoft.com/office/powerpoint/2010/main" val="4277677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endParaRPr lang="en-US" baseline="0" dirty="0" smtClean="0">
              <a:effectLst/>
            </a:endParaRPr>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10/21/2014 1:41 PM</a:t>
            </a:fld>
            <a:endParaRPr lang="en-US" dirty="0"/>
          </a:p>
        </p:txBody>
      </p:sp>
      <p:sp>
        <p:nvSpPr>
          <p:cNvPr id="6" name="Footer Placeholder 5"/>
          <p:cNvSpPr>
            <a:spLocks noGrp="1"/>
          </p:cNvSpPr>
          <p:nvPr>
            <p:ph type="ftr" sz="quarter" idx="12"/>
          </p:nvPr>
        </p:nvSpPr>
        <p:spPr>
          <a:xfrm>
            <a:off x="0" y="6721993"/>
            <a:ext cx="8426768" cy="353854"/>
          </a:xfrm>
        </p:spPr>
        <p:txBody>
          <a:bodyPr/>
          <a:lstStyle/>
          <a:p>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8426766" y="6721993"/>
            <a:ext cx="934141" cy="353854"/>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434467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15</a:t>
            </a:fld>
            <a:endParaRPr lang="en-US"/>
          </a:p>
        </p:txBody>
      </p:sp>
    </p:spTree>
    <p:extLst>
      <p:ext uri="{BB962C8B-B14F-4D97-AF65-F5344CB8AC3E}">
        <p14:creationId xmlns:p14="http://schemas.microsoft.com/office/powerpoint/2010/main" val="17628267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F87CD2B5-3E30-4A7D-A75B-223A7BDDAE6F}" type="slidenum">
              <a:rPr lang="en-US" smtClean="0"/>
              <a:pPr/>
              <a:t>16</a:t>
            </a:fld>
            <a:endParaRPr lang="en-US"/>
          </a:p>
        </p:txBody>
      </p:sp>
    </p:spTree>
    <p:extLst>
      <p:ext uri="{BB962C8B-B14F-4D97-AF65-F5344CB8AC3E}">
        <p14:creationId xmlns:p14="http://schemas.microsoft.com/office/powerpoint/2010/main" val="1274896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17</a:t>
            </a:fld>
            <a:endParaRPr lang="en-US"/>
          </a:p>
        </p:txBody>
      </p:sp>
    </p:spTree>
    <p:extLst>
      <p:ext uri="{BB962C8B-B14F-4D97-AF65-F5344CB8AC3E}">
        <p14:creationId xmlns:p14="http://schemas.microsoft.com/office/powerpoint/2010/main" val="3108368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18</a:t>
            </a:fld>
            <a:endParaRPr lang="en-US"/>
          </a:p>
        </p:txBody>
      </p:sp>
    </p:spTree>
    <p:extLst>
      <p:ext uri="{BB962C8B-B14F-4D97-AF65-F5344CB8AC3E}">
        <p14:creationId xmlns:p14="http://schemas.microsoft.com/office/powerpoint/2010/main" val="697651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19</a:t>
            </a:fld>
            <a:endParaRPr lang="en-US"/>
          </a:p>
        </p:txBody>
      </p:sp>
    </p:spTree>
    <p:extLst>
      <p:ext uri="{BB962C8B-B14F-4D97-AF65-F5344CB8AC3E}">
        <p14:creationId xmlns:p14="http://schemas.microsoft.com/office/powerpoint/2010/main" val="31083680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20</a:t>
            </a:fld>
            <a:endParaRPr lang="en-US"/>
          </a:p>
        </p:txBody>
      </p:sp>
    </p:spTree>
    <p:extLst>
      <p:ext uri="{BB962C8B-B14F-4D97-AF65-F5344CB8AC3E}">
        <p14:creationId xmlns:p14="http://schemas.microsoft.com/office/powerpoint/2010/main" val="41484870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21</a:t>
            </a:fld>
            <a:endParaRPr lang="en-US"/>
          </a:p>
        </p:txBody>
      </p:sp>
    </p:spTree>
    <p:extLst>
      <p:ext uri="{BB962C8B-B14F-4D97-AF65-F5344CB8AC3E}">
        <p14:creationId xmlns:p14="http://schemas.microsoft.com/office/powerpoint/2010/main" val="41484870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23</a:t>
            </a:fld>
            <a:endParaRPr lang="en-US"/>
          </a:p>
        </p:txBody>
      </p:sp>
    </p:spTree>
    <p:extLst>
      <p:ext uri="{BB962C8B-B14F-4D97-AF65-F5344CB8AC3E}">
        <p14:creationId xmlns:p14="http://schemas.microsoft.com/office/powerpoint/2010/main" val="2429677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24</a:t>
            </a:fld>
            <a:endParaRPr lang="en-US"/>
          </a:p>
        </p:txBody>
      </p:sp>
    </p:spTree>
    <p:extLst>
      <p:ext uri="{BB962C8B-B14F-4D97-AF65-F5344CB8AC3E}">
        <p14:creationId xmlns:p14="http://schemas.microsoft.com/office/powerpoint/2010/main" val="21180900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25</a:t>
            </a:fld>
            <a:endParaRPr lang="en-US"/>
          </a:p>
        </p:txBody>
      </p:sp>
    </p:spTree>
    <p:extLst>
      <p:ext uri="{BB962C8B-B14F-4D97-AF65-F5344CB8AC3E}">
        <p14:creationId xmlns:p14="http://schemas.microsoft.com/office/powerpoint/2010/main" val="3492042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3</a:t>
            </a:fld>
            <a:endParaRPr lang="en-US"/>
          </a:p>
        </p:txBody>
      </p:sp>
    </p:spTree>
    <p:extLst>
      <p:ext uri="{BB962C8B-B14F-4D97-AF65-F5344CB8AC3E}">
        <p14:creationId xmlns:p14="http://schemas.microsoft.com/office/powerpoint/2010/main" val="23362599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defRPr/>
            </a:pPr>
            <a:endParaRPr lang="en-US" dirty="0" smtClean="0"/>
          </a:p>
        </p:txBody>
      </p:sp>
      <p:sp>
        <p:nvSpPr>
          <p:cNvPr id="4" name="Slide Number Placeholder 3"/>
          <p:cNvSpPr>
            <a:spLocks noGrp="1"/>
          </p:cNvSpPr>
          <p:nvPr>
            <p:ph type="sldNum" sz="quarter" idx="10"/>
          </p:nvPr>
        </p:nvSpPr>
        <p:spPr/>
        <p:txBody>
          <a:bodyPr/>
          <a:lstStyle/>
          <a:p>
            <a:fld id="{F87CD2B5-3E30-4A7D-A75B-223A7BDDAE6F}" type="slidenum">
              <a:rPr lang="en-US" smtClean="0"/>
              <a:pPr/>
              <a:t>28</a:t>
            </a:fld>
            <a:endParaRPr lang="en-US"/>
          </a:p>
        </p:txBody>
      </p:sp>
    </p:spTree>
    <p:extLst>
      <p:ext uri="{BB962C8B-B14F-4D97-AF65-F5344CB8AC3E}">
        <p14:creationId xmlns:p14="http://schemas.microsoft.com/office/powerpoint/2010/main" val="821497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4</a:t>
            </a:fld>
            <a:endParaRPr lang="en-US"/>
          </a:p>
        </p:txBody>
      </p:sp>
    </p:spTree>
    <p:extLst>
      <p:ext uri="{BB962C8B-B14F-4D97-AF65-F5344CB8AC3E}">
        <p14:creationId xmlns:p14="http://schemas.microsoft.com/office/powerpoint/2010/main" val="578660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6</a:t>
            </a:fld>
            <a:endParaRPr lang="en-US"/>
          </a:p>
        </p:txBody>
      </p:sp>
    </p:spTree>
    <p:extLst>
      <p:ext uri="{BB962C8B-B14F-4D97-AF65-F5344CB8AC3E}">
        <p14:creationId xmlns:p14="http://schemas.microsoft.com/office/powerpoint/2010/main" val="2147566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7</a:t>
            </a:fld>
            <a:endParaRPr lang="en-US"/>
          </a:p>
        </p:txBody>
      </p:sp>
    </p:spTree>
    <p:extLst>
      <p:ext uri="{BB962C8B-B14F-4D97-AF65-F5344CB8AC3E}">
        <p14:creationId xmlns:p14="http://schemas.microsoft.com/office/powerpoint/2010/main" val="1863296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9</a:t>
            </a:fld>
            <a:endParaRPr lang="en-US"/>
          </a:p>
        </p:txBody>
      </p:sp>
    </p:spTree>
    <p:extLst>
      <p:ext uri="{BB962C8B-B14F-4D97-AF65-F5344CB8AC3E}">
        <p14:creationId xmlns:p14="http://schemas.microsoft.com/office/powerpoint/2010/main" val="3036029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defRPr/>
            </a:pPr>
            <a:endParaRPr lang="en-US" dirty="0" smtClean="0"/>
          </a:p>
        </p:txBody>
      </p:sp>
      <p:sp>
        <p:nvSpPr>
          <p:cNvPr id="4" name="Slide Number Placeholder 3"/>
          <p:cNvSpPr>
            <a:spLocks noGrp="1"/>
          </p:cNvSpPr>
          <p:nvPr>
            <p:ph type="sldNum" sz="quarter" idx="10"/>
          </p:nvPr>
        </p:nvSpPr>
        <p:spPr/>
        <p:txBody>
          <a:bodyPr/>
          <a:lstStyle/>
          <a:p>
            <a:fld id="{F87CD2B5-3E30-4A7D-A75B-223A7BDDAE6F}" type="slidenum">
              <a:rPr lang="en-US" smtClean="0"/>
              <a:pPr/>
              <a:t>10</a:t>
            </a:fld>
            <a:endParaRPr lang="en-US"/>
          </a:p>
        </p:txBody>
      </p:sp>
    </p:spTree>
    <p:extLst>
      <p:ext uri="{BB962C8B-B14F-4D97-AF65-F5344CB8AC3E}">
        <p14:creationId xmlns:p14="http://schemas.microsoft.com/office/powerpoint/2010/main" val="821497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11</a:t>
            </a:fld>
            <a:endParaRPr lang="en-US"/>
          </a:p>
        </p:txBody>
      </p:sp>
    </p:spTree>
    <p:extLst>
      <p:ext uri="{BB962C8B-B14F-4D97-AF65-F5344CB8AC3E}">
        <p14:creationId xmlns:p14="http://schemas.microsoft.com/office/powerpoint/2010/main" val="4246857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7CD2B5-3E30-4A7D-A75B-223A7BDDAE6F}" type="slidenum">
              <a:rPr lang="en-US" smtClean="0"/>
              <a:pPr/>
              <a:t>12</a:t>
            </a:fld>
            <a:endParaRPr lang="en-US"/>
          </a:p>
        </p:txBody>
      </p:sp>
    </p:spTree>
    <p:extLst>
      <p:ext uri="{BB962C8B-B14F-4D97-AF65-F5344CB8AC3E}">
        <p14:creationId xmlns:p14="http://schemas.microsoft.com/office/powerpoint/2010/main" val="4246857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499701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11196437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2951731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1214531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27041821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16171712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790255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20320284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30865077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12399585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EEDEFD-8239-4DDE-84A1-252ED3E98E6A}" type="datetimeFigureOut">
              <a:rPr lang="en-US" smtClean="0"/>
              <a:pPr/>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53BF22-DE8A-47E9-9B19-FDD9E24A5A88}" type="slidenum">
              <a:rPr lang="en-US" smtClean="0"/>
              <a:pPr/>
              <a:t>‹#›</a:t>
            </a:fld>
            <a:endParaRPr lang="en-US"/>
          </a:p>
        </p:txBody>
      </p:sp>
    </p:spTree>
    <p:extLst>
      <p:ext uri="{BB962C8B-B14F-4D97-AF65-F5344CB8AC3E}">
        <p14:creationId xmlns:p14="http://schemas.microsoft.com/office/powerpoint/2010/main" val="3900889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722313" y="1905000"/>
            <a:ext cx="8040688" cy="22098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30249" y="4344988"/>
            <a:ext cx="7681913" cy="461665"/>
          </a:xfrm>
          <a:prstGeom prst="rect">
            <a:avLst/>
          </a:prstGeo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itle 3"/>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a:p>
        </p:txBody>
      </p:sp>
    </p:spTree>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a:prstGeom prst="rect">
            <a:avLst/>
          </a:prstGeo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a:prstGeom prst="rect">
            <a:avLst/>
          </a:prstGeo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a:prstGeom prst="rect">
            <a:avLst/>
          </a:prstGeo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a:prstGeom prst="rect">
            <a:avLst/>
          </a:prstGeo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a:prstGeom prst="rect">
            <a:avLst/>
          </a:prstGeo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a:prstGeom prst="rect">
            <a:avLst/>
          </a:prstGeo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a:prstGeom prst="rect">
            <a:avLst/>
          </a:prstGeo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a:prstGeom prst="rect">
            <a:avLst/>
          </a:prstGeo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a:prstGeom prst="rect">
            <a:avLst/>
          </a:prstGeo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1000" y="230188"/>
            <a:ext cx="8382000" cy="664797"/>
          </a:xfrm>
          <a:prstGeom prst="rect">
            <a:avLst/>
          </a:prstGeom>
        </p:spPr>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a:prstGeom prst="rect">
            <a:avLst/>
          </a:prstGeo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1000" y="230188"/>
            <a:ext cx="8382000" cy="664797"/>
          </a:xfrm>
          <a:prstGeom prst="rect">
            <a:avLst/>
          </a:prstGeom>
        </p:spPr>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a:prstGeom prst="rect">
            <a:avLst/>
          </a:prstGeo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a:prstGeom prst="rect">
            <a:avLst/>
          </a:prstGeo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a:prstGeom prst="rect">
            <a:avLst/>
          </a:prstGeo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a:prstGeom prst="rect">
            <a:avLst/>
          </a:prstGeo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30249" y="4344988"/>
            <a:ext cx="7681913" cy="461665"/>
          </a:xfrm>
          <a:prstGeom prst="rect">
            <a:avLst/>
          </a:prstGeo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itle 3"/>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a:p>
        </p:txBody>
      </p:sp>
    </p:spTree>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a:prstGeom prst="rect">
            <a:avLst/>
          </a:prstGeo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a:prstGeom prst="rect">
            <a:avLst/>
          </a:prstGeo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a:prstGeom prst="rect">
            <a:avLst/>
          </a:prstGeo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a:prstGeom prst="rect">
            <a:avLst/>
          </a:prstGeo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a:prstGeom prst="rect">
            <a:avLst/>
          </a:prstGeo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a:prstGeom prst="rect">
            <a:avLst/>
          </a:prstGeo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a:prstGeom prst="rect">
            <a:avLst/>
          </a:prstGeo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a:prstGeom prst="rect">
            <a:avLst/>
          </a:prstGeo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a:prstGeom prst="rect">
            <a:avLst/>
          </a:prstGeo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a:prstGeom prst="rect">
            <a:avLst/>
          </a:prstGeo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a:prstGeom prst="rect">
            <a:avLst/>
          </a:prstGeom>
        </p:spPr>
        <p:txBody>
          <a:body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1000" y="230188"/>
            <a:ext cx="8382000" cy="664797"/>
          </a:xfrm>
          <a:prstGeom prst="rect">
            <a:avLst/>
          </a:prstGeom>
        </p:spPr>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a:prstGeom prst="rect">
            <a:avLst/>
          </a:prstGeo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1000" y="230188"/>
            <a:ext cx="8382000" cy="664797"/>
          </a:xfrm>
          <a:prstGeom prst="rect">
            <a:avLst/>
          </a:prstGeom>
        </p:spPr>
        <p:txBody>
          <a:bodyPr/>
          <a:lstStyle>
            <a:lvl1pPr>
              <a:defRPr>
                <a:solidFill>
                  <a:srgbClr val="FFFFFF"/>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a:prstGeom prst="rect">
            <a:avLst/>
          </a:prstGeo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a:prstGeom prst="rect">
            <a:avLst/>
          </a:prstGeo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a:prstGeom prst="rect">
            <a:avLst/>
          </a:prstGeo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a:prstGeom prst="rect">
            <a:avLst/>
          </a:prstGeo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24.xml"/><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4.xml"/><Relationship Id="rId18" Type="http://schemas.openxmlformats.org/officeDocument/2006/relationships/image" Target="../media/image5.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image" Target="../media/image4.png"/><Relationship Id="rId2" Type="http://schemas.openxmlformats.org/officeDocument/2006/relationships/slideLayout" Target="../slideLayouts/slideLayout26.xml"/><Relationship Id="rId16" Type="http://schemas.openxmlformats.org/officeDocument/2006/relationships/image" Target="../media/image3.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5.xml"/><Relationship Id="rId18" Type="http://schemas.openxmlformats.org/officeDocument/2006/relationships/image" Target="../media/image5.pn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4.png"/><Relationship Id="rId2" Type="http://schemas.openxmlformats.org/officeDocument/2006/relationships/slideLayout" Target="../slideLayouts/slideLayout38.xml"/><Relationship Id="rId16" Type="http://schemas.openxmlformats.org/officeDocument/2006/relationships/image" Target="../media/image3.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jpe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pic>
        <p:nvPicPr>
          <p:cNvPr id="7" name="Picture 25" descr="7-00029_BAK_v03TOP"/>
          <p:cNvPicPr>
            <a:picLocks noChangeAspect="1" noChangeArrowheads="1"/>
          </p:cNvPicPr>
          <p:nvPr/>
        </p:nvPicPr>
        <p:blipFill>
          <a:blip r:embed="rId15" cstate="print"/>
          <a:srcRect/>
          <a:stretch>
            <a:fillRect/>
          </a:stretch>
        </p:blipFill>
        <p:spPr bwMode="auto">
          <a:xfrm>
            <a:off x="-15875" y="6007100"/>
            <a:ext cx="9159875" cy="849313"/>
          </a:xfrm>
          <a:prstGeom prst="rect">
            <a:avLst/>
          </a:prstGeom>
          <a:noFill/>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descr="cwalogotrans 220x180.png"/>
          <p:cNvPicPr>
            <a:picLocks noChangeAspect="1"/>
          </p:cNvPicPr>
          <p:nvPr userDrawn="1"/>
        </p:nvPicPr>
        <p:blipFill>
          <a:blip r:embed="rId16" cstate="print"/>
          <a:stretch>
            <a:fillRect/>
          </a:stretch>
        </p:blipFill>
        <p:spPr>
          <a:xfrm>
            <a:off x="8301518" y="6248400"/>
            <a:ext cx="625143" cy="559816"/>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8"/>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EEDEFD-8239-4DDE-84A1-252ED3E98E6A}" type="datetimeFigureOut">
              <a:rPr lang="en-US" smtClean="0"/>
              <a:pPr/>
              <a:t>10/21/2014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53BF22-DE8A-47E9-9B19-FDD9E24A5A88}" type="slidenum">
              <a:rPr lang="en-US" smtClean="0"/>
              <a:pPr/>
              <a:t>‹#›</a:t>
            </a:fld>
            <a:endParaRPr lang="en-US"/>
          </a:p>
        </p:txBody>
      </p:sp>
    </p:spTree>
    <p:extLst>
      <p:ext uri="{BB962C8B-B14F-4D97-AF65-F5344CB8AC3E}">
        <p14:creationId xmlns:p14="http://schemas.microsoft.com/office/powerpoint/2010/main" val="324711278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pic>
        <p:nvPicPr>
          <p:cNvPr id="7" name="Picture 25" descr="7-00029_BAK_v03TOP"/>
          <p:cNvPicPr>
            <a:picLocks noChangeAspect="1" noChangeArrowheads="1"/>
          </p:cNvPicPr>
          <p:nvPr/>
        </p:nvPicPr>
        <p:blipFill>
          <a:blip r:embed="rId15" cstate="print"/>
          <a:srcRect/>
          <a:stretch>
            <a:fillRect/>
          </a:stretch>
        </p:blipFill>
        <p:spPr bwMode="auto">
          <a:xfrm>
            <a:off x="-15875" y="6007100"/>
            <a:ext cx="9159875" cy="849313"/>
          </a:xfrm>
          <a:prstGeom prst="rect">
            <a:avLst/>
          </a:prstGeom>
          <a:noFill/>
        </p:spPr>
      </p:pic>
      <p:pic>
        <p:nvPicPr>
          <p:cNvPr id="5" name="Picture 4" descr="cwalogotrans 220x180.png"/>
          <p:cNvPicPr>
            <a:picLocks noChangeAspect="1"/>
          </p:cNvPicPr>
          <p:nvPr userDrawn="1"/>
        </p:nvPicPr>
        <p:blipFill>
          <a:blip r:embed="rId16" cstate="print"/>
          <a:stretch>
            <a:fillRect/>
          </a:stretch>
        </p:blipFill>
        <p:spPr>
          <a:xfrm>
            <a:off x="116796" y="6230743"/>
            <a:ext cx="701343" cy="628053"/>
          </a:xfrm>
          <a:prstGeom prst="rect">
            <a:avLst/>
          </a:prstGeom>
        </p:spPr>
      </p:pic>
      <p:sp>
        <p:nvSpPr>
          <p:cNvPr id="4" name="GraphShape" hidden="1"/>
          <p:cNvSpPr/>
          <p:nvPr userDrawn="1"/>
        </p:nvSpPr>
        <p:spPr bwMode="auto">
          <a:xfrm>
            <a:off x="127000" y="254000"/>
            <a:ext cx="1270000" cy="12700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smtClean="0">
                <a:solidFill>
                  <a:schemeClr val="tx1"/>
                </a:solidFill>
                <a:latin typeface="Segoe" pitchFamily="34" charset="0"/>
              </a:rPr>
              <a:t>iRespond Graph</a:t>
            </a:r>
            <a:endParaRPr lang="en-US" sz="2300" dirty="0" smtClean="0">
              <a:solidFill>
                <a:schemeClr val="tx1"/>
              </a:solidFill>
              <a:latin typeface="Segoe" pitchFamily="34" charset="0"/>
            </a:endParaRPr>
          </a:p>
        </p:txBody>
      </p:sp>
      <p:grpSp>
        <p:nvGrpSpPr>
          <p:cNvPr id="36" name="CorrectBarGroup"/>
          <p:cNvGrpSpPr/>
          <p:nvPr userDrawn="1"/>
        </p:nvGrpSpPr>
        <p:grpSpPr>
          <a:xfrm>
            <a:off x="1270000" y="3175000"/>
            <a:ext cx="2667000" cy="2540000"/>
            <a:chOff x="1270000" y="3175000"/>
            <a:chExt cx="2667000" cy="2540000"/>
          </a:xfrm>
        </p:grpSpPr>
        <p:sp>
          <p:nvSpPr>
            <p:cNvPr id="8" name="CorrectBar0"/>
            <p:cNvSpPr/>
            <p:nvPr userDrawn="1"/>
          </p:nvSpPr>
          <p:spPr bwMode="auto">
            <a:xfrm>
              <a:off x="1270000" y="3175000"/>
              <a:ext cx="1079500" cy="2540000"/>
            </a:xfrm>
            <a:prstGeom prst="rect">
              <a:avLst/>
            </a:prstGeom>
            <a:gradFill flip="none" rotWithShape="1">
              <a:gsLst>
                <a:gs pos="0">
                  <a:srgbClr val="22FF22"/>
                </a:gs>
                <a:gs pos="80000">
                  <a:schemeClr val="accent2">
                    <a:shade val="93000"/>
                    <a:satMod val="130000"/>
                  </a:schemeClr>
                </a:gs>
                <a:gs pos="100000">
                  <a:schemeClr val="accent2">
                    <a:shade val="94000"/>
                    <a:satMod val="13500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11" name="CorrectBar1"/>
            <p:cNvSpPr/>
            <p:nvPr userDrawn="1"/>
          </p:nvSpPr>
          <p:spPr bwMode="auto">
            <a:xfrm>
              <a:off x="2857500" y="4445000"/>
              <a:ext cx="1079500" cy="1270000"/>
            </a:xfrm>
            <a:prstGeom prst="rect">
              <a:avLst/>
            </a:prstGeom>
            <a:gradFill flip="none" rotWithShape="1">
              <a:gsLst>
                <a:gs pos="0">
                  <a:srgbClr val="22FF22"/>
                </a:gs>
                <a:gs pos="80000">
                  <a:schemeClr val="accent2">
                    <a:shade val="93000"/>
                    <a:satMod val="130000"/>
                  </a:schemeClr>
                </a:gs>
                <a:gs pos="100000">
                  <a:schemeClr val="accent2">
                    <a:shade val="94000"/>
                    <a:satMod val="13500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grpSp>
      <p:grpSp>
        <p:nvGrpSpPr>
          <p:cNvPr id="34" name="PercentLabelGroup"/>
          <p:cNvGrpSpPr/>
          <p:nvPr userDrawn="1"/>
        </p:nvGrpSpPr>
        <p:grpSpPr>
          <a:xfrm>
            <a:off x="1270000" y="1270000"/>
            <a:ext cx="7429500" cy="317500"/>
            <a:chOff x="1270000" y="1270000"/>
            <a:chExt cx="7429500" cy="317500"/>
          </a:xfrm>
        </p:grpSpPr>
        <p:sp>
          <p:nvSpPr>
            <p:cNvPr id="6" name="PercentLabel0"/>
            <p:cNvSpPr/>
            <p:nvPr userDrawn="1"/>
          </p:nvSpPr>
          <p:spPr bwMode="auto">
            <a:xfrm>
              <a:off x="1270000" y="1270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67%</a:t>
              </a:r>
              <a:endParaRPr lang="en-US" sz="2800" dirty="0" smtClean="0">
                <a:solidFill>
                  <a:srgbClr val="000000"/>
                </a:solidFill>
                <a:latin typeface="Segoe" pitchFamily="34" charset="0"/>
              </a:endParaRPr>
            </a:p>
          </p:txBody>
        </p:sp>
        <p:sp>
          <p:nvSpPr>
            <p:cNvPr id="10" name="PercentLabel1"/>
            <p:cNvSpPr/>
            <p:nvPr userDrawn="1"/>
          </p:nvSpPr>
          <p:spPr bwMode="auto">
            <a:xfrm>
              <a:off x="2857500" y="1270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33%</a:t>
              </a:r>
              <a:endParaRPr lang="en-US" sz="2800" dirty="0" smtClean="0">
                <a:solidFill>
                  <a:srgbClr val="000000"/>
                </a:solidFill>
                <a:latin typeface="Segoe" pitchFamily="34" charset="0"/>
              </a:endParaRPr>
            </a:p>
          </p:txBody>
        </p:sp>
        <p:sp>
          <p:nvSpPr>
            <p:cNvPr id="13" name="PercentLabel2"/>
            <p:cNvSpPr/>
            <p:nvPr userDrawn="1"/>
          </p:nvSpPr>
          <p:spPr bwMode="auto">
            <a:xfrm>
              <a:off x="4445000" y="1270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100%</a:t>
              </a:r>
              <a:endParaRPr lang="en-US" sz="2800" dirty="0" smtClean="0">
                <a:solidFill>
                  <a:srgbClr val="000000"/>
                </a:solidFill>
                <a:latin typeface="Segoe" pitchFamily="34" charset="0"/>
              </a:endParaRPr>
            </a:p>
          </p:txBody>
        </p:sp>
        <p:sp>
          <p:nvSpPr>
            <p:cNvPr id="16" name="PercentLabel3"/>
            <p:cNvSpPr/>
            <p:nvPr userDrawn="1"/>
          </p:nvSpPr>
          <p:spPr bwMode="auto">
            <a:xfrm>
              <a:off x="6032500" y="1270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100%</a:t>
              </a:r>
              <a:endParaRPr lang="en-US" sz="2800" dirty="0" smtClean="0">
                <a:solidFill>
                  <a:srgbClr val="000000"/>
                </a:solidFill>
                <a:latin typeface="Segoe" pitchFamily="34" charset="0"/>
              </a:endParaRPr>
            </a:p>
          </p:txBody>
        </p:sp>
        <p:sp>
          <p:nvSpPr>
            <p:cNvPr id="19" name="PercentLabel4"/>
            <p:cNvSpPr/>
            <p:nvPr userDrawn="1"/>
          </p:nvSpPr>
          <p:spPr bwMode="auto">
            <a:xfrm>
              <a:off x="7620000" y="1270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67%</a:t>
              </a:r>
              <a:endParaRPr lang="en-US" sz="2800" dirty="0" smtClean="0">
                <a:solidFill>
                  <a:srgbClr val="000000"/>
                </a:solidFill>
                <a:latin typeface="Segoe" pitchFamily="34" charset="0"/>
              </a:endParaRPr>
            </a:p>
          </p:txBody>
        </p:sp>
      </p:grpSp>
      <p:grpSp>
        <p:nvGrpSpPr>
          <p:cNvPr id="37" name="IncorrectBarGroup"/>
          <p:cNvGrpSpPr/>
          <p:nvPr userDrawn="1"/>
        </p:nvGrpSpPr>
        <p:grpSpPr>
          <a:xfrm>
            <a:off x="4445000" y="1905000"/>
            <a:ext cx="4254500" cy="3810000"/>
            <a:chOff x="4445000" y="1905000"/>
            <a:chExt cx="4254500" cy="3810000"/>
          </a:xfrm>
        </p:grpSpPr>
        <p:sp>
          <p:nvSpPr>
            <p:cNvPr id="14" name="IncorrectBar2"/>
            <p:cNvSpPr/>
            <p:nvPr userDrawn="1"/>
          </p:nvSpPr>
          <p:spPr bwMode="auto">
            <a:xfrm>
              <a:off x="4445000" y="1905000"/>
              <a:ext cx="1079500" cy="3810000"/>
            </a:xfrm>
            <a:prstGeom prst="rect">
              <a:avLst/>
            </a:prstGeom>
            <a:gradFill flip="none" rotWithShape="1">
              <a:gsLst>
                <a:gs pos="0">
                  <a:srgbClr val="FF2222"/>
                </a:gs>
                <a:gs pos="80000">
                  <a:schemeClr val="accent2">
                    <a:shade val="93000"/>
                    <a:satMod val="130000"/>
                  </a:schemeClr>
                </a:gs>
                <a:gs pos="100000">
                  <a:schemeClr val="accent2">
                    <a:shade val="94000"/>
                    <a:satMod val="13500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17" name="IncorrectBar3"/>
            <p:cNvSpPr/>
            <p:nvPr userDrawn="1"/>
          </p:nvSpPr>
          <p:spPr bwMode="auto">
            <a:xfrm>
              <a:off x="6032500" y="1905000"/>
              <a:ext cx="1079500" cy="3810000"/>
            </a:xfrm>
            <a:prstGeom prst="rect">
              <a:avLst/>
            </a:prstGeom>
            <a:gradFill flip="none" rotWithShape="1">
              <a:gsLst>
                <a:gs pos="0">
                  <a:srgbClr val="FF2222"/>
                </a:gs>
                <a:gs pos="80000">
                  <a:schemeClr val="accent2">
                    <a:shade val="93000"/>
                    <a:satMod val="130000"/>
                  </a:schemeClr>
                </a:gs>
                <a:gs pos="100000">
                  <a:schemeClr val="accent2">
                    <a:shade val="94000"/>
                    <a:satMod val="13500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20" name="IncorrectBar4"/>
            <p:cNvSpPr/>
            <p:nvPr userDrawn="1"/>
          </p:nvSpPr>
          <p:spPr bwMode="auto">
            <a:xfrm>
              <a:off x="7620000" y="3175000"/>
              <a:ext cx="1079500" cy="2540000"/>
            </a:xfrm>
            <a:prstGeom prst="rect">
              <a:avLst/>
            </a:prstGeom>
            <a:gradFill flip="none" rotWithShape="1">
              <a:gsLst>
                <a:gs pos="0">
                  <a:srgbClr val="FF2222"/>
                </a:gs>
                <a:gs pos="80000">
                  <a:schemeClr val="accent2">
                    <a:shade val="93000"/>
                    <a:satMod val="130000"/>
                  </a:schemeClr>
                </a:gs>
                <a:gs pos="100000">
                  <a:schemeClr val="accent2">
                    <a:shade val="94000"/>
                    <a:satMod val="13500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grpSp>
      <p:grpSp>
        <p:nvGrpSpPr>
          <p:cNvPr id="32" name="XLabelGroup"/>
          <p:cNvGrpSpPr/>
          <p:nvPr userDrawn="1"/>
        </p:nvGrpSpPr>
        <p:grpSpPr>
          <a:xfrm>
            <a:off x="1270000" y="5842000"/>
            <a:ext cx="7429500" cy="317500"/>
            <a:chOff x="1270000" y="5842000"/>
            <a:chExt cx="7429500" cy="317500"/>
          </a:xfrm>
        </p:grpSpPr>
        <p:sp>
          <p:nvSpPr>
            <p:cNvPr id="9" name="XValueLabel0"/>
            <p:cNvSpPr/>
            <p:nvPr userDrawn="1"/>
          </p:nvSpPr>
          <p:spPr bwMode="auto">
            <a:xfrm>
              <a:off x="1270000" y="5842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A*</a:t>
              </a:r>
              <a:endParaRPr lang="en-US" sz="2800" dirty="0" smtClean="0">
                <a:solidFill>
                  <a:srgbClr val="000000"/>
                </a:solidFill>
                <a:latin typeface="Segoe" pitchFamily="34" charset="0"/>
              </a:endParaRPr>
            </a:p>
          </p:txBody>
        </p:sp>
        <p:sp>
          <p:nvSpPr>
            <p:cNvPr id="12" name="XValueLabel1"/>
            <p:cNvSpPr/>
            <p:nvPr userDrawn="1"/>
          </p:nvSpPr>
          <p:spPr bwMode="auto">
            <a:xfrm>
              <a:off x="2857500" y="5842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B*</a:t>
              </a:r>
              <a:endParaRPr lang="en-US" sz="2800" dirty="0" smtClean="0">
                <a:solidFill>
                  <a:srgbClr val="000000"/>
                </a:solidFill>
                <a:latin typeface="Segoe" pitchFamily="34" charset="0"/>
              </a:endParaRPr>
            </a:p>
          </p:txBody>
        </p:sp>
        <p:sp>
          <p:nvSpPr>
            <p:cNvPr id="15" name="XValueLabel2"/>
            <p:cNvSpPr/>
            <p:nvPr userDrawn="1"/>
          </p:nvSpPr>
          <p:spPr bwMode="auto">
            <a:xfrm>
              <a:off x="4445000" y="5842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C</a:t>
              </a:r>
              <a:endParaRPr lang="en-US" sz="2800" dirty="0" smtClean="0">
                <a:solidFill>
                  <a:srgbClr val="000000"/>
                </a:solidFill>
                <a:latin typeface="Segoe" pitchFamily="34" charset="0"/>
              </a:endParaRPr>
            </a:p>
          </p:txBody>
        </p:sp>
        <p:sp>
          <p:nvSpPr>
            <p:cNvPr id="18" name="XValueLabel3"/>
            <p:cNvSpPr/>
            <p:nvPr userDrawn="1"/>
          </p:nvSpPr>
          <p:spPr bwMode="auto">
            <a:xfrm>
              <a:off x="6032500" y="5842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D</a:t>
              </a:r>
              <a:endParaRPr lang="en-US" sz="2800" dirty="0" smtClean="0">
                <a:solidFill>
                  <a:srgbClr val="000000"/>
                </a:solidFill>
                <a:latin typeface="Segoe" pitchFamily="34" charset="0"/>
              </a:endParaRPr>
            </a:p>
          </p:txBody>
        </p:sp>
        <p:sp>
          <p:nvSpPr>
            <p:cNvPr id="21" name="XValueLabel4"/>
            <p:cNvSpPr/>
            <p:nvPr userDrawn="1"/>
          </p:nvSpPr>
          <p:spPr bwMode="auto">
            <a:xfrm>
              <a:off x="7620000" y="5842000"/>
              <a:ext cx="1079500" cy="3175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non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smtClean="0">
                  <a:solidFill>
                    <a:srgbClr val="000000"/>
                  </a:solidFill>
                  <a:latin typeface="Segoe" pitchFamily="34" charset="0"/>
                </a:rPr>
                <a:t>E</a:t>
              </a:r>
              <a:endParaRPr lang="en-US" sz="2800" dirty="0" smtClean="0">
                <a:solidFill>
                  <a:srgbClr val="000000"/>
                </a:solidFill>
                <a:latin typeface="Segoe" pitchFamily="34" charset="0"/>
              </a:endParaRPr>
            </a:p>
          </p:txBody>
        </p:sp>
      </p:grpSp>
      <p:grpSp>
        <p:nvGrpSpPr>
          <p:cNvPr id="35" name="AxisLineGroup"/>
          <p:cNvGrpSpPr/>
          <p:nvPr userDrawn="1"/>
        </p:nvGrpSpPr>
        <p:grpSpPr>
          <a:xfrm>
            <a:off x="889000" y="1587500"/>
            <a:ext cx="8001000" cy="4127500"/>
            <a:chOff x="889000" y="1587500"/>
            <a:chExt cx="8001000" cy="4127500"/>
          </a:xfrm>
        </p:grpSpPr>
        <p:cxnSp>
          <p:nvCxnSpPr>
            <p:cNvPr id="22" name="XAxisLine"/>
            <p:cNvCxnSpPr/>
            <p:nvPr userDrawn="1"/>
          </p:nvCxnSpPr>
          <p:spPr>
            <a:xfrm>
              <a:off x="889000" y="5715000"/>
              <a:ext cx="8001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 name="YAxisLine"/>
            <p:cNvCxnSpPr/>
            <p:nvPr userDrawn="1"/>
          </p:nvCxnSpPr>
          <p:spPr>
            <a:xfrm>
              <a:off x="1016000" y="1587500"/>
              <a:ext cx="0" cy="412750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YAxisTick0"/>
            <p:cNvCxnSpPr/>
            <p:nvPr userDrawn="1"/>
          </p:nvCxnSpPr>
          <p:spPr>
            <a:xfrm>
              <a:off x="889000" y="571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6" name="YAxisTick1"/>
            <p:cNvCxnSpPr/>
            <p:nvPr userDrawn="1"/>
          </p:nvCxnSpPr>
          <p:spPr>
            <a:xfrm>
              <a:off x="889000" y="444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 name="YAxisTick2"/>
            <p:cNvCxnSpPr/>
            <p:nvPr userDrawn="1"/>
          </p:nvCxnSpPr>
          <p:spPr>
            <a:xfrm>
              <a:off x="889000" y="317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 name="YAxisTick3"/>
            <p:cNvCxnSpPr/>
            <p:nvPr userDrawn="1"/>
          </p:nvCxnSpPr>
          <p:spPr>
            <a:xfrm>
              <a:off x="889000" y="1905000"/>
              <a:ext cx="254000" cy="0"/>
            </a:xfrm>
            <a:prstGeom prst="line">
              <a:avLst/>
            </a:prstGeom>
            <a:ln w="25400">
              <a:solidFill>
                <a:srgbClr val="000000"/>
              </a:solidFill>
            </a:ln>
          </p:spPr>
          <p:style>
            <a:lnRef idx="1">
              <a:schemeClr val="accent1"/>
            </a:lnRef>
            <a:fillRef idx="0">
              <a:schemeClr val="accent1"/>
            </a:fillRef>
            <a:effectRef idx="0">
              <a:schemeClr val="accent1"/>
            </a:effectRef>
            <a:fontRef idx="minor">
              <a:schemeClr val="tx1"/>
            </a:fontRef>
          </p:style>
        </p:cxnSp>
      </p:grpSp>
      <p:grpSp>
        <p:nvGrpSpPr>
          <p:cNvPr id="33" name="YLabelGroup"/>
          <p:cNvGrpSpPr/>
          <p:nvPr userDrawn="1"/>
        </p:nvGrpSpPr>
        <p:grpSpPr>
          <a:xfrm>
            <a:off x="254000" y="1841500"/>
            <a:ext cx="762000" cy="3937000"/>
            <a:chOff x="254000" y="1841500"/>
            <a:chExt cx="762000" cy="3937000"/>
          </a:xfrm>
        </p:grpSpPr>
        <p:sp>
          <p:nvSpPr>
            <p:cNvPr id="25" name="YValueLabel0"/>
            <p:cNvSpPr/>
            <p:nvPr userDrawn="1"/>
          </p:nvSpPr>
          <p:spPr bwMode="auto">
            <a:xfrm>
              <a:off x="254000" y="5651500"/>
              <a:ext cx="762000" cy="1270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smtClean="0">
                  <a:solidFill>
                    <a:srgbClr val="000000"/>
                  </a:solidFill>
                  <a:latin typeface="Segoe" pitchFamily="34" charset="0"/>
                </a:rPr>
                <a:t>0</a:t>
              </a:r>
              <a:endParaRPr lang="en-US" sz="2000" dirty="0" smtClean="0">
                <a:solidFill>
                  <a:srgbClr val="000000"/>
                </a:solidFill>
                <a:latin typeface="Segoe" pitchFamily="34" charset="0"/>
              </a:endParaRPr>
            </a:p>
          </p:txBody>
        </p:sp>
        <p:sp>
          <p:nvSpPr>
            <p:cNvPr id="27" name="YValueLabel1"/>
            <p:cNvSpPr/>
            <p:nvPr userDrawn="1"/>
          </p:nvSpPr>
          <p:spPr bwMode="auto">
            <a:xfrm>
              <a:off x="254000" y="4381500"/>
              <a:ext cx="762000" cy="1270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smtClean="0">
                  <a:solidFill>
                    <a:srgbClr val="000000"/>
                  </a:solidFill>
                  <a:latin typeface="Segoe" pitchFamily="34" charset="0"/>
                </a:rPr>
                <a:t>1</a:t>
              </a:r>
              <a:endParaRPr lang="en-US" sz="2000" dirty="0" smtClean="0">
                <a:solidFill>
                  <a:srgbClr val="000000"/>
                </a:solidFill>
                <a:latin typeface="Segoe" pitchFamily="34" charset="0"/>
              </a:endParaRPr>
            </a:p>
          </p:txBody>
        </p:sp>
        <p:sp>
          <p:nvSpPr>
            <p:cNvPr id="29" name="YValueLabel2"/>
            <p:cNvSpPr/>
            <p:nvPr userDrawn="1"/>
          </p:nvSpPr>
          <p:spPr bwMode="auto">
            <a:xfrm>
              <a:off x="254000" y="3111500"/>
              <a:ext cx="762000" cy="1270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smtClean="0">
                  <a:solidFill>
                    <a:srgbClr val="000000"/>
                  </a:solidFill>
                  <a:latin typeface="Segoe" pitchFamily="34" charset="0"/>
                </a:rPr>
                <a:t>2</a:t>
              </a:r>
              <a:endParaRPr lang="en-US" sz="2000" dirty="0" smtClean="0">
                <a:solidFill>
                  <a:srgbClr val="000000"/>
                </a:solidFill>
                <a:latin typeface="Segoe" pitchFamily="34" charset="0"/>
              </a:endParaRPr>
            </a:p>
          </p:txBody>
        </p:sp>
        <p:sp>
          <p:nvSpPr>
            <p:cNvPr id="31" name="YValueLabel3"/>
            <p:cNvSpPr/>
            <p:nvPr userDrawn="1"/>
          </p:nvSpPr>
          <p:spPr bwMode="auto">
            <a:xfrm>
              <a:off x="254000" y="1841500"/>
              <a:ext cx="762000" cy="1270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smtClean="0">
                  <a:solidFill>
                    <a:srgbClr val="000000"/>
                  </a:solidFill>
                  <a:latin typeface="Segoe" pitchFamily="34" charset="0"/>
                </a:rPr>
                <a:t>3</a:t>
              </a:r>
              <a:endParaRPr lang="en-US" sz="2000" dirty="0" smtClean="0">
                <a:solidFill>
                  <a:srgbClr val="000000"/>
                </a:solidFill>
                <a:latin typeface="Segoe" pitchFamily="34" charset="0"/>
              </a:endParaRPr>
            </a:p>
          </p:txBody>
        </p:sp>
      </p:gr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8"/>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pic>
        <p:nvPicPr>
          <p:cNvPr id="7" name="Picture 25" descr="7-00029_BAK_v03TOP"/>
          <p:cNvPicPr>
            <a:picLocks noChangeAspect="1" noChangeArrowheads="1"/>
          </p:cNvPicPr>
          <p:nvPr/>
        </p:nvPicPr>
        <p:blipFill>
          <a:blip r:embed="rId15" cstate="print"/>
          <a:srcRect/>
          <a:stretch>
            <a:fillRect/>
          </a:stretch>
        </p:blipFill>
        <p:spPr bwMode="auto">
          <a:xfrm>
            <a:off x="-15875" y="6007100"/>
            <a:ext cx="9159875" cy="849313"/>
          </a:xfrm>
          <a:prstGeom prst="rect">
            <a:avLst/>
          </a:prstGeom>
          <a:noFill/>
        </p:spPr>
      </p:pic>
      <p:pic>
        <p:nvPicPr>
          <p:cNvPr id="5" name="Picture 4" descr="cwalogotrans 220x180.png"/>
          <p:cNvPicPr>
            <a:picLocks noChangeAspect="1"/>
          </p:cNvPicPr>
          <p:nvPr userDrawn="1"/>
        </p:nvPicPr>
        <p:blipFill>
          <a:blip r:embed="rId16" cstate="print"/>
          <a:stretch>
            <a:fillRect/>
          </a:stretch>
        </p:blipFill>
        <p:spPr>
          <a:xfrm>
            <a:off x="8301518" y="6248400"/>
            <a:ext cx="625143" cy="559816"/>
          </a:xfrm>
          <a:prstGeom prst="rect">
            <a:avLst/>
          </a:prstGeom>
        </p:spPr>
      </p:pic>
      <p:sp>
        <p:nvSpPr>
          <p:cNvPr id="4" name="QuestionShape"/>
          <p:cNvSpPr/>
          <p:nvPr userDrawn="1"/>
        </p:nvSpPr>
        <p:spPr bwMode="auto">
          <a:xfrm>
            <a:off x="127000" y="127000"/>
            <a:ext cx="8890000" cy="664797"/>
          </a:xfrm>
          <a:prstGeom prst="rect">
            <a:avLst/>
          </a:prstGeom>
        </p:spPr>
        <p:txBody>
          <a:bodyPr vert="horz" wrap="square" lIns="0" tIns="0" rIns="0" bIns="0" rtlCol="0" anchor="t">
            <a:spAutoFit/>
          </a:bodyPr>
          <a:lstStyle/>
          <a:p>
            <a:pPr lvl="0" defTabSz="914363">
              <a:lnSpc>
                <a:spcPct val="90000"/>
              </a:lnSpc>
              <a:spcBef>
                <a:spcPct val="0"/>
              </a:spcBef>
              <a:buNone/>
            </a:pPr>
            <a:r>
              <a:rPr lang="en-US" sz="4800" b="0" cap="none" spc="-15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cs typeface="Arial" charset="0"/>
              </a:rPr>
              <a:t>iRespond Question Master</a:t>
            </a:r>
            <a:endParaRPr lang="en-US" sz="4800" b="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cs typeface="Arial" charset="0"/>
            </a:endParaRPr>
          </a:p>
        </p:txBody>
      </p:sp>
      <p:sp>
        <p:nvSpPr>
          <p:cNvPr id="6" name="AShape"/>
          <p:cNvSpPr/>
          <p:nvPr userDrawn="1"/>
        </p:nvSpPr>
        <p:spPr bwMode="auto">
          <a:xfrm>
            <a:off x="127000" y="3111500"/>
            <a:ext cx="8890000" cy="443198"/>
          </a:xfrm>
          <a:prstGeom prst="rect">
            <a:avLst/>
          </a:prstGeom>
        </p:spPr>
        <p:txBody>
          <a:bodyPr vert="horz" lIns="0" tIns="0" rIns="0" bIns="0" rtlCol="0">
            <a:spAutoFit/>
          </a:bodyPr>
          <a:lstStyle/>
          <a:p>
            <a:pPr marL="396875" lvl="0" indent="-396875" algn="l" defTabSz="914363" rtl="0" eaLnBrk="1" latinLnBrk="0" hangingPunct="1">
              <a:lnSpc>
                <a:spcPct val="90000"/>
              </a:lnSpc>
              <a:spcBef>
                <a:spcPct val="20000"/>
              </a:spcBef>
              <a:buFontTx/>
              <a:buNone/>
            </a:pPr>
            <a:r>
              <a:rPr lang="en-US" sz="3200" smtClean="0">
                <a:solidFill>
                  <a:schemeClr val="tx1"/>
                </a:solidFill>
              </a:rPr>
              <a:t>A.) Response A</a:t>
            </a:r>
            <a:endParaRPr lang="en-US" sz="3200" dirty="0" smtClean="0">
              <a:solidFill>
                <a:schemeClr val="tx1"/>
              </a:solidFill>
            </a:endParaRPr>
          </a:p>
        </p:txBody>
      </p:sp>
      <p:sp>
        <p:nvSpPr>
          <p:cNvPr id="8" name="BShape"/>
          <p:cNvSpPr/>
          <p:nvPr userDrawn="1"/>
        </p:nvSpPr>
        <p:spPr bwMode="auto">
          <a:xfrm>
            <a:off x="127000" y="3835400"/>
            <a:ext cx="8890000" cy="443198"/>
          </a:xfrm>
          <a:prstGeom prst="rect">
            <a:avLst/>
          </a:prstGeom>
        </p:spPr>
        <p:txBody>
          <a:bodyPr vert="horz" lIns="0" tIns="0" rIns="0" bIns="0" rtlCol="0">
            <a:spAutoFit/>
          </a:bodyPr>
          <a:lstStyle/>
          <a:p>
            <a:pPr marL="396875" lvl="0" indent="-396875" algn="l" defTabSz="914363" rtl="0" eaLnBrk="1" latinLnBrk="0" hangingPunct="1">
              <a:lnSpc>
                <a:spcPct val="90000"/>
              </a:lnSpc>
              <a:spcBef>
                <a:spcPct val="20000"/>
              </a:spcBef>
              <a:buFontTx/>
              <a:buNone/>
            </a:pPr>
            <a:r>
              <a:rPr lang="en-US" sz="3200" smtClean="0">
                <a:solidFill>
                  <a:schemeClr val="tx1"/>
                </a:solidFill>
              </a:rPr>
              <a:t>B.) Response B</a:t>
            </a:r>
            <a:endParaRPr lang="en-US" sz="3200" dirty="0" smtClean="0">
              <a:solidFill>
                <a:schemeClr val="tx1"/>
              </a:solidFill>
            </a:endParaRPr>
          </a:p>
        </p:txBody>
      </p:sp>
      <p:sp>
        <p:nvSpPr>
          <p:cNvPr id="9" name="CShape"/>
          <p:cNvSpPr/>
          <p:nvPr userDrawn="1"/>
        </p:nvSpPr>
        <p:spPr bwMode="auto">
          <a:xfrm>
            <a:off x="127000" y="4559300"/>
            <a:ext cx="8890000" cy="443198"/>
          </a:xfrm>
          <a:prstGeom prst="rect">
            <a:avLst/>
          </a:prstGeom>
        </p:spPr>
        <p:txBody>
          <a:bodyPr vert="horz" lIns="0" tIns="0" rIns="0" bIns="0" rtlCol="0">
            <a:spAutoFit/>
          </a:bodyPr>
          <a:lstStyle/>
          <a:p>
            <a:pPr marL="396875" lvl="0" indent="-396875" algn="l" defTabSz="914363" rtl="0" eaLnBrk="1" latinLnBrk="0" hangingPunct="1">
              <a:lnSpc>
                <a:spcPct val="90000"/>
              </a:lnSpc>
              <a:spcBef>
                <a:spcPct val="20000"/>
              </a:spcBef>
              <a:buFontTx/>
              <a:buNone/>
            </a:pPr>
            <a:r>
              <a:rPr lang="en-US" sz="3200" smtClean="0">
                <a:solidFill>
                  <a:schemeClr val="tx1"/>
                </a:solidFill>
              </a:rPr>
              <a:t>C.) Response C</a:t>
            </a:r>
            <a:endParaRPr lang="en-US" sz="3200" dirty="0" smtClean="0">
              <a:solidFill>
                <a:schemeClr val="tx1"/>
              </a:solidFill>
            </a:endParaRPr>
          </a:p>
        </p:txBody>
      </p:sp>
      <p:sp>
        <p:nvSpPr>
          <p:cNvPr id="10" name="DShape"/>
          <p:cNvSpPr/>
          <p:nvPr userDrawn="1"/>
        </p:nvSpPr>
        <p:spPr bwMode="auto">
          <a:xfrm>
            <a:off x="127000" y="5283200"/>
            <a:ext cx="8890000" cy="443198"/>
          </a:xfrm>
          <a:prstGeom prst="rect">
            <a:avLst/>
          </a:prstGeom>
        </p:spPr>
        <p:txBody>
          <a:bodyPr vert="horz" lIns="0" tIns="0" rIns="0" bIns="0" rtlCol="0">
            <a:spAutoFit/>
          </a:bodyPr>
          <a:lstStyle/>
          <a:p>
            <a:pPr marL="396875" lvl="0" indent="-396875" algn="l" defTabSz="914363" rtl="0" eaLnBrk="1" latinLnBrk="0" hangingPunct="1">
              <a:lnSpc>
                <a:spcPct val="90000"/>
              </a:lnSpc>
              <a:spcBef>
                <a:spcPct val="20000"/>
              </a:spcBef>
              <a:buFontTx/>
              <a:buNone/>
            </a:pPr>
            <a:r>
              <a:rPr lang="en-US" sz="3200" smtClean="0">
                <a:solidFill>
                  <a:schemeClr val="tx1"/>
                </a:solidFill>
              </a:rPr>
              <a:t>D.) Response D</a:t>
            </a:r>
            <a:endParaRPr lang="en-US" sz="3200" dirty="0" smtClean="0">
              <a:solidFill>
                <a:schemeClr val="tx1"/>
              </a:solidFill>
            </a:endParaRPr>
          </a:p>
        </p:txBody>
      </p:sp>
      <p:sp>
        <p:nvSpPr>
          <p:cNvPr id="11" name="EShape"/>
          <p:cNvSpPr/>
          <p:nvPr userDrawn="1"/>
        </p:nvSpPr>
        <p:spPr bwMode="auto">
          <a:xfrm>
            <a:off x="127000" y="6007100"/>
            <a:ext cx="8890000" cy="443198"/>
          </a:xfrm>
          <a:prstGeom prst="rect">
            <a:avLst/>
          </a:prstGeom>
        </p:spPr>
        <p:txBody>
          <a:bodyPr vert="horz" lIns="0" tIns="0" rIns="0" bIns="0" rtlCol="0">
            <a:spAutoFit/>
          </a:bodyPr>
          <a:lstStyle/>
          <a:p>
            <a:pPr marL="396875" lvl="0" indent="-396875" algn="l" defTabSz="914363" rtl="0" eaLnBrk="1" latinLnBrk="0" hangingPunct="1">
              <a:lnSpc>
                <a:spcPct val="90000"/>
              </a:lnSpc>
              <a:spcBef>
                <a:spcPct val="20000"/>
              </a:spcBef>
              <a:buFontTx/>
              <a:buNone/>
            </a:pPr>
            <a:r>
              <a:rPr lang="en-US" sz="3200" smtClean="0">
                <a:solidFill>
                  <a:schemeClr val="tx1"/>
                </a:solidFill>
              </a:rPr>
              <a:t>E.) Response E</a:t>
            </a:r>
            <a:endParaRPr lang="en-US" sz="3200" dirty="0" smtClean="0">
              <a:solidFill>
                <a:schemeClr val="tx1"/>
              </a:solidFill>
            </a:endParaRPr>
          </a:p>
        </p:txBody>
      </p:sp>
      <p:sp>
        <p:nvSpPr>
          <p:cNvPr id="12" name="Percent"/>
          <p:cNvSpPr/>
          <p:nvPr userDrawn="1"/>
        </p:nvSpPr>
        <p:spPr bwMode="auto">
          <a:xfrm>
            <a:off x="6350000" y="254000"/>
            <a:ext cx="2540000" cy="5080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smtClean="0">
                <a:solidFill>
                  <a:srgbClr val="000000"/>
                </a:solidFill>
                <a:latin typeface="Segoe" pitchFamily="34" charset="0"/>
              </a:rPr>
              <a:t>Percent Complete 100%</a:t>
            </a:r>
            <a:endParaRPr lang="en-US" sz="1400" dirty="0" smtClean="0">
              <a:solidFill>
                <a:srgbClr val="000000"/>
              </a:solidFill>
              <a:latin typeface="Segoe" pitchFamily="34" charset="0"/>
            </a:endParaRPr>
          </a:p>
        </p:txBody>
      </p:sp>
      <p:sp>
        <p:nvSpPr>
          <p:cNvPr id="13" name="Timer"/>
          <p:cNvSpPr/>
          <p:nvPr userDrawn="1"/>
        </p:nvSpPr>
        <p:spPr bwMode="auto">
          <a:xfrm>
            <a:off x="254000" y="254000"/>
            <a:ext cx="2540000" cy="508000"/>
          </a:xfrm>
          <a:prstGeom prst="rect">
            <a:avLst/>
          </a:prstGeom>
          <a:gradFill flip="none" rotWithShape="1">
            <a:gsLst>
              <a:gs pos="0">
                <a:schemeClr val="accent2">
                  <a:shade val="51000"/>
                  <a:satMod val="130000"/>
                  <a:alpha val="0"/>
                </a:schemeClr>
              </a:gs>
              <a:gs pos="80000">
                <a:schemeClr val="accent2">
                  <a:shade val="93000"/>
                  <a:satMod val="130000"/>
                  <a:alpha val="0"/>
                </a:schemeClr>
              </a:gs>
              <a:gs pos="100000">
                <a:schemeClr val="accent2">
                  <a:shade val="94000"/>
                  <a:satMod val="135000"/>
                  <a:alpha val="0"/>
                </a:schemeClr>
              </a:gs>
            </a:gsLst>
            <a:lin ang="16200000" scaled="0"/>
            <a:tileRec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smtClean="0">
                <a:solidFill>
                  <a:srgbClr val="000000"/>
                </a:solidFill>
                <a:latin typeface="Segoe" pitchFamily="34" charset="0"/>
              </a:rPr>
              <a:t>00:30</a:t>
            </a:r>
            <a:endParaRPr lang="en-US" sz="1400" dirty="0" smtClean="0">
              <a:solidFill>
                <a:srgbClr val="000000"/>
              </a:solidFill>
              <a:latin typeface="Segoe" pitchFamily="34" charset="0"/>
            </a:endParaRPr>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7"/>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8"/>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8"/>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14.jpe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17.jpeg"/><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85800"/>
            <a:ext cx="8153400" cy="1723549"/>
          </a:xfrm>
        </p:spPr>
        <p:txBody>
          <a:bodyPr/>
          <a:lstStyle/>
          <a:p>
            <a:pPr algn="ctr">
              <a:lnSpc>
                <a:spcPct val="100000"/>
              </a:lnSpc>
              <a:spcBef>
                <a:spcPts val="1800"/>
              </a:spcBef>
              <a:spcAft>
                <a:spcPts val="2400"/>
              </a:spcAft>
            </a:pPr>
            <a:r>
              <a:rPr lang="en-US" sz="4000" dirty="0" smtClean="0">
                <a:solidFill>
                  <a:schemeClr val="accent3">
                    <a:lumMod val="75000"/>
                  </a:schemeClr>
                </a:solidFill>
                <a:effectLst/>
                <a:latin typeface="Trebuchet MS" pitchFamily="34" charset="0"/>
              </a:rPr>
              <a:t>New APUSH Framework</a:t>
            </a:r>
            <a:r>
              <a:rPr lang="en-US" sz="4000" dirty="0">
                <a:solidFill>
                  <a:schemeClr val="tx1"/>
                </a:solidFill>
                <a:effectLst/>
                <a:latin typeface="Trebuchet MS" pitchFamily="34" charset="0"/>
              </a:rPr>
              <a:t/>
            </a:r>
            <a:br>
              <a:rPr lang="en-US" sz="4000" dirty="0">
                <a:solidFill>
                  <a:schemeClr val="tx1"/>
                </a:solidFill>
                <a:effectLst/>
                <a:latin typeface="Trebuchet MS" pitchFamily="34" charset="0"/>
              </a:rPr>
            </a:br>
            <a:r>
              <a:rPr lang="en-US" sz="3600" dirty="0" smtClean="0">
                <a:solidFill>
                  <a:schemeClr val="tx1"/>
                </a:solidFill>
                <a:effectLst/>
                <a:latin typeface="Trebuchet MS" pitchFamily="34" charset="0"/>
              </a:rPr>
              <a:t>Are the Feds (re)Writing the </a:t>
            </a:r>
            <a:br>
              <a:rPr lang="en-US" sz="3600" dirty="0" smtClean="0">
                <a:solidFill>
                  <a:schemeClr val="tx1"/>
                </a:solidFill>
                <a:effectLst/>
                <a:latin typeface="Trebuchet MS" pitchFamily="34" charset="0"/>
              </a:rPr>
            </a:br>
            <a:r>
              <a:rPr lang="en-US" sz="3600" dirty="0" smtClean="0">
                <a:solidFill>
                  <a:schemeClr val="tx1"/>
                </a:solidFill>
                <a:effectLst/>
                <a:latin typeface="Trebuchet MS" pitchFamily="34" charset="0"/>
              </a:rPr>
              <a:t>Georgia History Standards?</a:t>
            </a:r>
            <a:endParaRPr lang="en-US" sz="3600" dirty="0">
              <a:solidFill>
                <a:schemeClr val="tx1"/>
              </a:solidFill>
              <a:effectLst/>
            </a:endParaRPr>
          </a:p>
        </p:txBody>
      </p:sp>
      <p:sp>
        <p:nvSpPr>
          <p:cNvPr id="3" name="Subtitle 2"/>
          <p:cNvSpPr>
            <a:spLocks noGrp="1"/>
          </p:cNvSpPr>
          <p:nvPr>
            <p:ph type="subTitle" idx="1"/>
          </p:nvPr>
        </p:nvSpPr>
        <p:spPr>
          <a:xfrm>
            <a:off x="228600" y="5181600"/>
            <a:ext cx="7681913" cy="685800"/>
          </a:xfrm>
        </p:spPr>
        <p:txBody>
          <a:bodyPr>
            <a:normAutofit/>
          </a:bodyPr>
          <a:lstStyle/>
          <a:p>
            <a:r>
              <a:rPr lang="en-US" sz="2400" dirty="0" smtClean="0"/>
              <a:t>Tanya Ditty</a:t>
            </a:r>
          </a:p>
          <a:p>
            <a:r>
              <a:rPr lang="en-US" sz="2400" dirty="0" smtClean="0"/>
              <a:t>Concerned Women for America of Georgia</a:t>
            </a:r>
            <a:endParaRPr lang="en-US" sz="2400" dirty="0"/>
          </a:p>
        </p:txBody>
      </p:sp>
      <p:pic>
        <p:nvPicPr>
          <p:cNvPr id="4098" name="Picture 2" descr="http://www.lawyersgunsmoneyblog.com/wp-content/uploads/2012/08/american-flag-2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2743200"/>
            <a:ext cx="5334000" cy="21145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847317"/>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402003"/>
            <a:ext cx="8382000" cy="664797"/>
          </a:xfrm>
        </p:spPr>
        <p:txBody>
          <a:bodyPr/>
          <a:lstStyle/>
          <a:p>
            <a:r>
              <a:rPr lang="en-US" dirty="0" smtClean="0"/>
              <a:t>APUSH Course</a:t>
            </a:r>
            <a:endParaRPr lang="en-US" dirty="0"/>
          </a:p>
        </p:txBody>
      </p:sp>
      <p:sp>
        <p:nvSpPr>
          <p:cNvPr id="8" name="Content Placeholder 7"/>
          <p:cNvSpPr>
            <a:spLocks noGrp="1"/>
          </p:cNvSpPr>
          <p:nvPr>
            <p:ph sz="half" idx="1"/>
          </p:nvPr>
        </p:nvSpPr>
        <p:spPr>
          <a:xfrm>
            <a:off x="381000" y="1411553"/>
            <a:ext cx="4114800" cy="3447098"/>
          </a:xfrm>
        </p:spPr>
        <p:txBody>
          <a:bodyPr/>
          <a:lstStyle/>
          <a:p>
            <a:pPr marL="0" indent="0">
              <a:buNone/>
            </a:pPr>
            <a:r>
              <a:rPr lang="en-US" b="1" dirty="0" smtClean="0"/>
              <a:t>Previous</a:t>
            </a:r>
            <a:r>
              <a:rPr lang="en-US" dirty="0" smtClean="0"/>
              <a:t> APUSH Course:</a:t>
            </a:r>
          </a:p>
          <a:p>
            <a:pPr lvl="0"/>
            <a:r>
              <a:rPr lang="en-US" dirty="0"/>
              <a:t>5-page Topic </a:t>
            </a:r>
            <a:r>
              <a:rPr lang="en-US" dirty="0" smtClean="0"/>
              <a:t>Outline.</a:t>
            </a:r>
          </a:p>
          <a:p>
            <a:pPr lvl="0"/>
            <a:r>
              <a:rPr lang="en-US" dirty="0"/>
              <a:t>Traditional survey course.</a:t>
            </a:r>
          </a:p>
          <a:p>
            <a:pPr lvl="0"/>
            <a:r>
              <a:rPr lang="en-US" dirty="0"/>
              <a:t>Relied on state history standards to fill in content.</a:t>
            </a:r>
          </a:p>
          <a:p>
            <a:pPr lvl="0"/>
            <a:r>
              <a:rPr lang="en-US" dirty="0"/>
              <a:t>Wealth of resource materials for guidance</a:t>
            </a:r>
            <a:r>
              <a:rPr lang="en-US" dirty="0" smtClean="0"/>
              <a:t>.</a:t>
            </a:r>
            <a:endParaRPr lang="en-US" dirty="0"/>
          </a:p>
        </p:txBody>
      </p:sp>
      <p:sp>
        <p:nvSpPr>
          <p:cNvPr id="9" name="Content Placeholder 8"/>
          <p:cNvSpPr>
            <a:spLocks noGrp="1"/>
          </p:cNvSpPr>
          <p:nvPr>
            <p:ph sz="half" idx="2"/>
          </p:nvPr>
        </p:nvSpPr>
        <p:spPr>
          <a:xfrm>
            <a:off x="4648200" y="1411553"/>
            <a:ext cx="4114800" cy="3834896"/>
          </a:xfrm>
        </p:spPr>
        <p:txBody>
          <a:bodyPr/>
          <a:lstStyle/>
          <a:p>
            <a:pPr marL="0" indent="0">
              <a:buNone/>
            </a:pPr>
            <a:r>
              <a:rPr lang="en-US" b="1" dirty="0" smtClean="0"/>
              <a:t>New</a:t>
            </a:r>
            <a:r>
              <a:rPr lang="en-US" dirty="0" smtClean="0"/>
              <a:t> APUSH Course:</a:t>
            </a:r>
          </a:p>
          <a:p>
            <a:pPr lvl="0"/>
            <a:r>
              <a:rPr lang="en-US" dirty="0"/>
              <a:t>142-Page Curriculum </a:t>
            </a:r>
            <a:r>
              <a:rPr lang="en-US" dirty="0" smtClean="0"/>
              <a:t>Framework.</a:t>
            </a:r>
          </a:p>
          <a:p>
            <a:r>
              <a:rPr lang="en-US" b="1" dirty="0"/>
              <a:t>All </a:t>
            </a:r>
            <a:r>
              <a:rPr lang="en-US" dirty="0"/>
              <a:t>Exam questions will come from the Framework – not from state standards.</a:t>
            </a:r>
          </a:p>
          <a:p>
            <a:pPr lvl="0"/>
            <a:endParaRPr lang="en-US" dirty="0"/>
          </a:p>
          <a:p>
            <a:endParaRPr lang="en-US" dirty="0"/>
          </a:p>
        </p:txBody>
      </p:sp>
    </p:spTree>
    <p:extLst>
      <p:ext uri="{BB962C8B-B14F-4D97-AF65-F5344CB8AC3E}">
        <p14:creationId xmlns:p14="http://schemas.microsoft.com/office/powerpoint/2010/main" val="198160630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295400"/>
            <a:ext cx="8229600" cy="4343400"/>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3"/>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spcAft>
                <a:spcPts val="2400"/>
              </a:spcAft>
              <a:buNone/>
            </a:pPr>
            <a:r>
              <a:rPr lang="en-US" dirty="0"/>
              <a:t>According to the Framework, </a:t>
            </a:r>
            <a:r>
              <a:rPr lang="en-US" b="1" dirty="0"/>
              <a:t>“every AP Exam question will be rooted in these specific learning objectives</a:t>
            </a:r>
            <a:r>
              <a:rPr lang="en-US" b="1" dirty="0" smtClean="0"/>
              <a:t>.”</a:t>
            </a:r>
          </a:p>
          <a:p>
            <a:pPr marL="0" indent="0">
              <a:spcAft>
                <a:spcPts val="1200"/>
              </a:spcAft>
              <a:buNone/>
            </a:pPr>
            <a:r>
              <a:rPr lang="en-US" b="1" dirty="0" smtClean="0"/>
              <a:t>“</a:t>
            </a:r>
            <a:r>
              <a:rPr lang="en-US" b="1" dirty="0"/>
              <a:t>Beginning with the May 2015 AP U.S. History Exam, no AP U.S. History Exam questions will require students to know historical content that falls outside this concept outline</a:t>
            </a:r>
            <a:r>
              <a:rPr lang="en-US" b="1" dirty="0" smtClean="0"/>
              <a:t>.” </a:t>
            </a:r>
            <a:endParaRPr lang="en-US" b="1" dirty="0"/>
          </a:p>
        </p:txBody>
      </p:sp>
      <p:sp>
        <p:nvSpPr>
          <p:cNvPr id="4" name="Rectangle 2"/>
          <p:cNvSpPr txBox="1">
            <a:spLocks noChangeArrowheads="1"/>
          </p:cNvSpPr>
          <p:nvPr/>
        </p:nvSpPr>
        <p:spPr>
          <a:xfrm>
            <a:off x="377044" y="457200"/>
            <a:ext cx="6400800" cy="664797"/>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stStyle>
          <a:p>
            <a:r>
              <a:rPr lang="en-US" dirty="0" smtClean="0">
                <a:solidFill>
                  <a:schemeClr val="bg2">
                    <a:lumMod val="50000"/>
                  </a:schemeClr>
                </a:solidFill>
              </a:rPr>
              <a:t> </a:t>
            </a:r>
            <a:r>
              <a:rPr lang="en-US" sz="3600" b="1" dirty="0" smtClean="0">
                <a:solidFill>
                  <a:schemeClr val="bg2">
                    <a:lumMod val="50000"/>
                  </a:schemeClr>
                </a:solidFill>
                <a:latin typeface="Century Gothic" pitchFamily="34" charset="0"/>
              </a:rPr>
              <a:t>New APUSH Framework</a:t>
            </a:r>
            <a:endParaRPr lang="en-US" sz="3600" b="1" dirty="0">
              <a:solidFill>
                <a:schemeClr val="bg2">
                  <a:lumMod val="50000"/>
                </a:schemeClr>
              </a:solidFill>
              <a:latin typeface="Century Gothic" pitchFamily="34" charset="0"/>
            </a:endParaRPr>
          </a:p>
        </p:txBody>
      </p:sp>
    </p:spTree>
    <p:extLst>
      <p:ext uri="{BB962C8B-B14F-4D97-AF65-F5344CB8AC3E}">
        <p14:creationId xmlns:p14="http://schemas.microsoft.com/office/powerpoint/2010/main" val="40741097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676400"/>
            <a:ext cx="8229600" cy="2171700"/>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3"/>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buNone/>
            </a:pPr>
            <a:r>
              <a:rPr lang="en-US" sz="3600" dirty="0" smtClean="0"/>
              <a:t>The </a:t>
            </a:r>
            <a:r>
              <a:rPr lang="en-US" sz="3600" dirty="0"/>
              <a:t>Framework is the “required knowledge” that students must know for the Exam.</a:t>
            </a:r>
          </a:p>
        </p:txBody>
      </p:sp>
      <p:sp>
        <p:nvSpPr>
          <p:cNvPr id="4" name="Rectangle 2"/>
          <p:cNvSpPr txBox="1">
            <a:spLocks noChangeArrowheads="1"/>
          </p:cNvSpPr>
          <p:nvPr/>
        </p:nvSpPr>
        <p:spPr>
          <a:xfrm>
            <a:off x="377044" y="457200"/>
            <a:ext cx="6400800" cy="664797"/>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stStyle>
          <a:p>
            <a:r>
              <a:rPr lang="en-US" dirty="0" smtClean="0">
                <a:solidFill>
                  <a:schemeClr val="bg2">
                    <a:lumMod val="50000"/>
                  </a:schemeClr>
                </a:solidFill>
              </a:rPr>
              <a:t> </a:t>
            </a:r>
            <a:r>
              <a:rPr lang="en-US" sz="3600" b="1" dirty="0" smtClean="0">
                <a:solidFill>
                  <a:schemeClr val="bg2">
                    <a:lumMod val="50000"/>
                  </a:schemeClr>
                </a:solidFill>
                <a:latin typeface="Century Gothic" pitchFamily="34" charset="0"/>
              </a:rPr>
              <a:t>New APUSH Framework</a:t>
            </a:r>
            <a:endParaRPr lang="en-US" sz="3600" b="1" dirty="0">
              <a:solidFill>
                <a:schemeClr val="bg2">
                  <a:lumMod val="50000"/>
                </a:schemeClr>
              </a:solidFill>
              <a:latin typeface="Century Gothic" pitchFamily="34" charset="0"/>
            </a:endParaRPr>
          </a:p>
        </p:txBody>
      </p:sp>
    </p:spTree>
    <p:extLst>
      <p:ext uri="{BB962C8B-B14F-4D97-AF65-F5344CB8AC3E}">
        <p14:creationId xmlns:p14="http://schemas.microsoft.com/office/powerpoint/2010/main" val="418527945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295400"/>
            <a:ext cx="8229600" cy="3797963"/>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2"/>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3"/>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spcAft>
                <a:spcPts val="1200"/>
              </a:spcAft>
              <a:buFontTx/>
              <a:buNone/>
            </a:pPr>
            <a:r>
              <a:rPr lang="en-US" b="1" dirty="0" smtClean="0"/>
              <a:t>Example:</a:t>
            </a:r>
          </a:p>
          <a:p>
            <a:pPr marL="0" indent="0">
              <a:spcAft>
                <a:spcPts val="1200"/>
              </a:spcAft>
              <a:buFontTx/>
              <a:buNone/>
            </a:pPr>
            <a:r>
              <a:rPr lang="en-US" b="1" dirty="0" smtClean="0"/>
              <a:t>Old Topic Outline</a:t>
            </a:r>
            <a:r>
              <a:rPr lang="en-US" dirty="0" smtClean="0"/>
              <a:t>: “Views of the American national character and </a:t>
            </a:r>
            <a:r>
              <a:rPr lang="en-US" b="1" dirty="0" smtClean="0"/>
              <a:t>ideas about American exceptionalism.”</a:t>
            </a:r>
          </a:p>
          <a:p>
            <a:pPr marL="0" indent="0">
              <a:spcAft>
                <a:spcPts val="1200"/>
              </a:spcAft>
              <a:buFontTx/>
              <a:buNone/>
            </a:pPr>
            <a:r>
              <a:rPr lang="en-US" b="1" dirty="0" smtClean="0"/>
              <a:t>New Framework</a:t>
            </a:r>
            <a:r>
              <a:rPr lang="en-US" dirty="0" smtClean="0"/>
              <a:t>: “This theme focuses on the formation of both American national identity and group identities in U.S. history . . . . </a:t>
            </a:r>
            <a:r>
              <a:rPr lang="en-US" b="1" dirty="0" smtClean="0"/>
              <a:t>special attention given to the formation of gender, class, racial, and ethnic identities</a:t>
            </a:r>
            <a:r>
              <a:rPr lang="en-US" dirty="0" smtClean="0"/>
              <a:t>.”</a:t>
            </a:r>
            <a:endParaRPr lang="en-US" dirty="0"/>
          </a:p>
        </p:txBody>
      </p:sp>
      <p:sp>
        <p:nvSpPr>
          <p:cNvPr id="4" name="Rectangle 2"/>
          <p:cNvSpPr txBox="1">
            <a:spLocks noChangeArrowheads="1"/>
          </p:cNvSpPr>
          <p:nvPr/>
        </p:nvSpPr>
        <p:spPr>
          <a:xfrm>
            <a:off x="377044" y="457200"/>
            <a:ext cx="6400800" cy="664797"/>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stStyle>
          <a:p>
            <a:r>
              <a:rPr lang="en-US" dirty="0" smtClean="0">
                <a:solidFill>
                  <a:schemeClr val="bg2">
                    <a:lumMod val="50000"/>
                  </a:schemeClr>
                </a:solidFill>
              </a:rPr>
              <a:t> </a:t>
            </a:r>
            <a:r>
              <a:rPr lang="en-US" sz="3600" b="1" dirty="0" smtClean="0">
                <a:solidFill>
                  <a:schemeClr val="bg2">
                    <a:lumMod val="50000"/>
                  </a:schemeClr>
                </a:solidFill>
                <a:latin typeface="Century Gothic" pitchFamily="34" charset="0"/>
              </a:rPr>
              <a:t>New APUSH Framework</a:t>
            </a:r>
            <a:endParaRPr lang="en-US" sz="3600" b="1" dirty="0">
              <a:solidFill>
                <a:schemeClr val="bg2">
                  <a:lumMod val="50000"/>
                </a:schemeClr>
              </a:solidFill>
              <a:latin typeface="Century Gothic" pitchFamily="34" charset="0"/>
            </a:endParaRPr>
          </a:p>
        </p:txBody>
      </p:sp>
    </p:spTree>
    <p:extLst>
      <p:ext uri="{BB962C8B-B14F-4D97-AF65-F5344CB8AC3E}">
        <p14:creationId xmlns:p14="http://schemas.microsoft.com/office/powerpoint/2010/main" val="221585040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a:xfrm>
            <a:off x="580308" y="1445091"/>
            <a:ext cx="8229600" cy="3431709"/>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2"/>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3"/>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spcAft>
                <a:spcPts val="1200"/>
              </a:spcAft>
              <a:buFontTx/>
              <a:buNone/>
            </a:pPr>
            <a:r>
              <a:rPr lang="en-US" b="1" dirty="0" smtClean="0"/>
              <a:t>American Exceptionalism – Vanished!</a:t>
            </a:r>
          </a:p>
          <a:p>
            <a:r>
              <a:rPr lang="en-US" sz="2800" dirty="0" smtClean="0"/>
              <a:t>No Winthrop “City Upon a Hill” sermon.</a:t>
            </a:r>
          </a:p>
          <a:p>
            <a:r>
              <a:rPr lang="en-US" sz="2800" dirty="0" smtClean="0"/>
              <a:t>Almost no Founding Fathers.</a:t>
            </a:r>
          </a:p>
          <a:p>
            <a:r>
              <a:rPr lang="en-US" sz="2800" dirty="0" smtClean="0"/>
              <a:t>Little discussion of revolutionary principles and philosophies of Declaration of Independence.</a:t>
            </a:r>
          </a:p>
          <a:p>
            <a:r>
              <a:rPr lang="en-US" sz="2800" dirty="0" smtClean="0"/>
              <a:t>No heroes.</a:t>
            </a:r>
          </a:p>
          <a:p>
            <a:r>
              <a:rPr lang="en-US" sz="2800" dirty="0" smtClean="0"/>
              <a:t>No achievements.</a:t>
            </a:r>
            <a:endParaRPr lang="en-US" sz="2000" dirty="0"/>
          </a:p>
        </p:txBody>
      </p:sp>
      <p:sp>
        <p:nvSpPr>
          <p:cNvPr id="4" name="Rectangle 2"/>
          <p:cNvSpPr txBox="1">
            <a:spLocks noChangeArrowheads="1"/>
          </p:cNvSpPr>
          <p:nvPr/>
        </p:nvSpPr>
        <p:spPr>
          <a:xfrm>
            <a:off x="377044" y="304800"/>
            <a:ext cx="6400800" cy="664797"/>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stStyle>
          <a:p>
            <a:r>
              <a:rPr lang="en-US" dirty="0" smtClean="0">
                <a:solidFill>
                  <a:schemeClr val="bg2">
                    <a:lumMod val="50000"/>
                  </a:schemeClr>
                </a:solidFill>
              </a:rPr>
              <a:t> </a:t>
            </a:r>
            <a:r>
              <a:rPr lang="en-US" sz="3600" b="1" dirty="0" smtClean="0">
                <a:solidFill>
                  <a:schemeClr val="bg2">
                    <a:lumMod val="50000"/>
                  </a:schemeClr>
                </a:solidFill>
                <a:latin typeface="Century Gothic" pitchFamily="34" charset="0"/>
              </a:rPr>
              <a:t>New APUSH Framework</a:t>
            </a:r>
            <a:endParaRPr lang="en-US" sz="3600" b="1" dirty="0">
              <a:solidFill>
                <a:schemeClr val="bg2">
                  <a:lumMod val="50000"/>
                </a:schemeClr>
              </a:solidFill>
              <a:latin typeface="Century Gothic" pitchFamily="34" charset="0"/>
            </a:endParaRPr>
          </a:p>
        </p:txBody>
      </p:sp>
    </p:spTree>
    <p:extLst>
      <p:ext uri="{BB962C8B-B14F-4D97-AF65-F5344CB8AC3E}">
        <p14:creationId xmlns:p14="http://schemas.microsoft.com/office/powerpoint/2010/main" val="263608293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90847" y="533400"/>
            <a:ext cx="8229600" cy="4684359"/>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3"/>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spcAft>
                <a:spcPts val="1200"/>
              </a:spcAft>
              <a:buFontTx/>
              <a:buNone/>
            </a:pPr>
            <a:r>
              <a:rPr lang="en-US" dirty="0" smtClean="0"/>
              <a:t>American exceptionalism is “a fascinating concept. Effectively, it’s a faith position – it’s sort of like Intelligent Design – it can’t be proven or disproven by evidence. And historians are bound by evidence.”</a:t>
            </a:r>
          </a:p>
          <a:p>
            <a:pPr marL="0" indent="0">
              <a:spcAft>
                <a:spcPts val="1200"/>
              </a:spcAft>
              <a:buFontTx/>
              <a:buNone/>
            </a:pPr>
            <a:endParaRPr lang="en-US" dirty="0" smtClean="0"/>
          </a:p>
          <a:p>
            <a:pPr marL="0" indent="0">
              <a:lnSpc>
                <a:spcPct val="100000"/>
              </a:lnSpc>
              <a:spcAft>
                <a:spcPts val="1200"/>
              </a:spcAft>
              <a:buFontTx/>
              <a:buNone/>
            </a:pPr>
            <a:r>
              <a:rPr lang="en-US" sz="2800" dirty="0" smtClean="0"/>
              <a:t>Dr. Fred Anderson, University of Colorado (Boulder) Member, AP U.S. History Redesign Commission </a:t>
            </a:r>
          </a:p>
          <a:p>
            <a:pPr marL="0" indent="0">
              <a:lnSpc>
                <a:spcPct val="100000"/>
              </a:lnSpc>
              <a:spcAft>
                <a:spcPts val="1200"/>
              </a:spcAft>
              <a:buFontTx/>
              <a:buNone/>
            </a:pPr>
            <a:r>
              <a:rPr lang="en-US" sz="2800" dirty="0" smtClean="0"/>
              <a:t>October 1, 2014</a:t>
            </a:r>
            <a:endParaRPr lang="en-US" sz="2800" dirty="0"/>
          </a:p>
        </p:txBody>
      </p:sp>
    </p:spTree>
    <p:extLst>
      <p:ext uri="{BB962C8B-B14F-4D97-AF65-F5344CB8AC3E}">
        <p14:creationId xmlns:p14="http://schemas.microsoft.com/office/powerpoint/2010/main" val="154211327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33400" y="1267563"/>
            <a:ext cx="8229600" cy="1932837"/>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3"/>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spcAft>
                <a:spcPts val="1200"/>
              </a:spcAft>
              <a:buFontTx/>
              <a:buNone/>
            </a:pPr>
            <a:r>
              <a:rPr lang="en-US" b="1" dirty="0" smtClean="0"/>
              <a:t>Groups in Conflict</a:t>
            </a:r>
          </a:p>
          <a:p>
            <a:r>
              <a:rPr lang="en-US" sz="2800" dirty="0" smtClean="0"/>
              <a:t>Little focus on individuals.</a:t>
            </a:r>
          </a:p>
          <a:p>
            <a:r>
              <a:rPr lang="en-US" sz="2800" dirty="0" smtClean="0"/>
              <a:t>Long, depressing story of identity groups struggling with other identity groups.</a:t>
            </a:r>
            <a:endParaRPr lang="en-US" sz="2800" dirty="0"/>
          </a:p>
        </p:txBody>
      </p:sp>
      <p:sp>
        <p:nvSpPr>
          <p:cNvPr id="3" name="Rectangle 2"/>
          <p:cNvSpPr txBox="1">
            <a:spLocks noChangeArrowheads="1"/>
          </p:cNvSpPr>
          <p:nvPr/>
        </p:nvSpPr>
        <p:spPr>
          <a:xfrm>
            <a:off x="377044" y="457200"/>
            <a:ext cx="6400800" cy="664797"/>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stStyle>
          <a:p>
            <a:r>
              <a:rPr lang="en-US" dirty="0" smtClean="0">
                <a:solidFill>
                  <a:schemeClr val="bg2">
                    <a:lumMod val="50000"/>
                  </a:schemeClr>
                </a:solidFill>
              </a:rPr>
              <a:t> </a:t>
            </a:r>
            <a:r>
              <a:rPr lang="en-US" sz="3600" b="1" dirty="0" smtClean="0">
                <a:solidFill>
                  <a:schemeClr val="bg2">
                    <a:lumMod val="50000"/>
                  </a:schemeClr>
                </a:solidFill>
                <a:latin typeface="Century Gothic" pitchFamily="34" charset="0"/>
              </a:rPr>
              <a:t>New APUSH Framework</a:t>
            </a:r>
            <a:endParaRPr lang="en-US" sz="3600" b="1" dirty="0">
              <a:solidFill>
                <a:schemeClr val="bg2">
                  <a:lumMod val="50000"/>
                </a:schemeClr>
              </a:solidFill>
              <a:latin typeface="Century Gothic" pitchFamily="34" charset="0"/>
            </a:endParaRPr>
          </a:p>
        </p:txBody>
      </p:sp>
    </p:spTree>
    <p:extLst>
      <p:ext uri="{BB962C8B-B14F-4D97-AF65-F5344CB8AC3E}">
        <p14:creationId xmlns:p14="http://schemas.microsoft.com/office/powerpoint/2010/main" val="271876215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1412875"/>
            <a:ext cx="8382000" cy="3053144"/>
          </a:xfrm>
        </p:spPr>
        <p:txBody>
          <a:bodyPr/>
          <a:lstStyle/>
          <a:p>
            <a:pPr marL="0" indent="0" algn="ctr">
              <a:buNone/>
            </a:pPr>
            <a:r>
              <a:rPr lang="en-US" b="1" dirty="0"/>
              <a:t>Comparison of previous Topic Outline </a:t>
            </a:r>
            <a:br>
              <a:rPr lang="en-US" b="1" dirty="0"/>
            </a:br>
            <a:r>
              <a:rPr lang="en-US" b="1" dirty="0"/>
              <a:t>and new APUSH Framework</a:t>
            </a:r>
            <a:endParaRPr lang="en-US" b="1" dirty="0" smtClean="0"/>
          </a:p>
          <a:p>
            <a:pPr marL="0" indent="0">
              <a:buNone/>
            </a:pPr>
            <a:endParaRPr lang="en-US" b="1" dirty="0"/>
          </a:p>
          <a:p>
            <a:pPr marL="0" indent="0" algn="ctr">
              <a:buNone/>
            </a:pPr>
            <a:r>
              <a:rPr lang="en-US" b="1" dirty="0" smtClean="0"/>
              <a:t>Revolutionary War Era and Beyond </a:t>
            </a:r>
          </a:p>
          <a:p>
            <a:pPr marL="0" indent="0" algn="ctr">
              <a:buNone/>
            </a:pPr>
            <a:r>
              <a:rPr lang="en-US" b="1" dirty="0" smtClean="0"/>
              <a:t>1754-1800</a:t>
            </a:r>
          </a:p>
          <a:p>
            <a:endParaRPr lang="en-US" dirty="0"/>
          </a:p>
        </p:txBody>
      </p:sp>
      <p:sp>
        <p:nvSpPr>
          <p:cNvPr id="8" name="Rectangle 7"/>
          <p:cNvSpPr/>
          <p:nvPr/>
        </p:nvSpPr>
        <p:spPr>
          <a:xfrm>
            <a:off x="228600" y="5370224"/>
            <a:ext cx="6851363" cy="369332"/>
          </a:xfrm>
          <a:prstGeom prst="rect">
            <a:avLst/>
          </a:prstGeom>
        </p:spPr>
        <p:txBody>
          <a:bodyPr wrap="none">
            <a:spAutoFit/>
          </a:bodyPr>
          <a:lstStyle/>
          <a:p>
            <a:r>
              <a:rPr lang="en-US" dirty="0"/>
              <a:t>Exhibits 2, 3, 4, and </a:t>
            </a:r>
            <a:r>
              <a:rPr lang="en-US" i="1" dirty="0" smtClean="0"/>
              <a:t>Evaluation </a:t>
            </a:r>
            <a:r>
              <a:rPr lang="en-US" i="1" dirty="0"/>
              <a:t>of GA standards and AP US Framework</a:t>
            </a:r>
          </a:p>
        </p:txBody>
      </p:sp>
    </p:spTree>
    <p:extLst>
      <p:ext uri="{BB962C8B-B14F-4D97-AF65-F5344CB8AC3E}">
        <p14:creationId xmlns:p14="http://schemas.microsoft.com/office/powerpoint/2010/main" val="303592110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09398"/>
          </a:xfrm>
        </p:spPr>
        <p:txBody>
          <a:bodyPr/>
          <a:lstStyle/>
          <a:p>
            <a:r>
              <a:rPr lang="en-US" sz="4400" dirty="0" smtClean="0"/>
              <a:t>So what’s the problem?</a:t>
            </a:r>
            <a:endParaRPr lang="en-US" sz="4400" dirty="0"/>
          </a:p>
        </p:txBody>
      </p:sp>
      <p:sp>
        <p:nvSpPr>
          <p:cNvPr id="3" name="Content Placeholder 2"/>
          <p:cNvSpPr>
            <a:spLocks noGrp="1"/>
          </p:cNvSpPr>
          <p:nvPr>
            <p:ph idx="1"/>
          </p:nvPr>
        </p:nvSpPr>
        <p:spPr>
          <a:xfrm>
            <a:off x="381000" y="1143000"/>
            <a:ext cx="8382000" cy="3397853"/>
          </a:xfrm>
        </p:spPr>
        <p:txBody>
          <a:bodyPr/>
          <a:lstStyle/>
          <a:p>
            <a:r>
              <a:rPr lang="en-US" dirty="0" smtClean="0"/>
              <a:t>The College Board focuses on “required knowledge” and that comes from the Framework.</a:t>
            </a:r>
          </a:p>
          <a:p>
            <a:pPr lvl="0"/>
            <a:r>
              <a:rPr lang="en-US" b="1" dirty="0" smtClean="0">
                <a:solidFill>
                  <a:schemeClr val="accent1">
                    <a:lumMod val="50000"/>
                  </a:schemeClr>
                </a:solidFill>
              </a:rPr>
              <a:t>(“</a:t>
            </a:r>
            <a:r>
              <a:rPr lang="en-US" b="1" dirty="0">
                <a:solidFill>
                  <a:schemeClr val="accent1">
                    <a:lumMod val="50000"/>
                  </a:schemeClr>
                </a:solidFill>
              </a:rPr>
              <a:t>Mentioning” doesn’t require knowledge.)</a:t>
            </a:r>
          </a:p>
          <a:p>
            <a:pPr lvl="0"/>
            <a:r>
              <a:rPr lang="en-US" dirty="0"/>
              <a:t>The students can ignore it! They can disagree with it!</a:t>
            </a:r>
          </a:p>
          <a:p>
            <a:pPr lvl="0"/>
            <a:r>
              <a:rPr lang="en-US" b="1" dirty="0">
                <a:solidFill>
                  <a:schemeClr val="accent1">
                    <a:lumMod val="50000"/>
                  </a:schemeClr>
                </a:solidFill>
              </a:rPr>
              <a:t>(But the goal is a 5</a:t>
            </a:r>
            <a:r>
              <a:rPr lang="en-US" b="1" dirty="0" smtClean="0">
                <a:solidFill>
                  <a:schemeClr val="accent1">
                    <a:lumMod val="50000"/>
                  </a:schemeClr>
                </a:solidFill>
              </a:rPr>
              <a:t>.)</a:t>
            </a:r>
            <a:endParaRPr lang="en-US" dirty="0"/>
          </a:p>
        </p:txBody>
      </p:sp>
    </p:spTree>
    <p:extLst>
      <p:ext uri="{BB962C8B-B14F-4D97-AF65-F5344CB8AC3E}">
        <p14:creationId xmlns:p14="http://schemas.microsoft.com/office/powerpoint/2010/main" val="118934034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81000" y="1143000"/>
            <a:ext cx="8382000" cy="3625608"/>
          </a:xfrm>
        </p:spPr>
        <p:txBody>
          <a:bodyPr/>
          <a:lstStyle/>
          <a:p>
            <a:pPr marL="0" indent="0">
              <a:spcAft>
                <a:spcPts val="1200"/>
              </a:spcAft>
              <a:buNone/>
            </a:pPr>
            <a:r>
              <a:rPr lang="en-US" dirty="0" smtClean="0"/>
              <a:t>“The </a:t>
            </a:r>
            <a:r>
              <a:rPr lang="en-US" dirty="0"/>
              <a:t>College Board Framework completely ignores all Revolutionary War battles and commanders. Veterans and their families will by dismayed to discover that this is not an oversight. In fact, the College Board ignores military history from the Revolutionary War to the present day</a:t>
            </a:r>
            <a:r>
              <a:rPr lang="en-US" dirty="0" smtClean="0"/>
              <a:t>.”</a:t>
            </a:r>
          </a:p>
          <a:p>
            <a:pPr marL="0" indent="0">
              <a:buNone/>
            </a:pPr>
            <a:r>
              <a:rPr lang="en-US" sz="2800" dirty="0" smtClean="0"/>
              <a:t>-</a:t>
            </a:r>
            <a:r>
              <a:rPr lang="en-US" sz="2000" dirty="0" smtClean="0"/>
              <a:t>Larry Krieger – Author and educator </a:t>
            </a:r>
          </a:p>
          <a:p>
            <a:pPr marL="0" indent="0">
              <a:buNone/>
            </a:pPr>
            <a:r>
              <a:rPr lang="en-US" sz="2000" dirty="0" smtClean="0"/>
              <a:t>Taught AP classes for over 35 years and SAT classes for over 20 years.</a:t>
            </a:r>
            <a:endParaRPr lang="en-US" sz="2000" dirty="0"/>
          </a:p>
        </p:txBody>
      </p:sp>
    </p:spTree>
    <p:extLst>
      <p:ext uri="{BB962C8B-B14F-4D97-AF65-F5344CB8AC3E}">
        <p14:creationId xmlns:p14="http://schemas.microsoft.com/office/powerpoint/2010/main" val="133261037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761999"/>
            <a:ext cx="5943600" cy="45533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009358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828800"/>
            <a:ext cx="8382000" cy="609398"/>
          </a:xfrm>
        </p:spPr>
        <p:txBody>
          <a:bodyPr/>
          <a:lstStyle/>
          <a:p>
            <a:pPr algn="ctr"/>
            <a:r>
              <a:rPr lang="en-US" sz="4400" dirty="0"/>
              <a:t>What’s Missing </a:t>
            </a:r>
            <a:r>
              <a:rPr lang="en-US" sz="4400" dirty="0" smtClean="0"/>
              <a:t>in New </a:t>
            </a:r>
            <a:r>
              <a:rPr lang="en-US" sz="4400" dirty="0"/>
              <a:t>Framework?</a:t>
            </a:r>
          </a:p>
        </p:txBody>
      </p:sp>
    </p:spTree>
    <p:extLst>
      <p:ext uri="{BB962C8B-B14F-4D97-AF65-F5344CB8AC3E}">
        <p14:creationId xmlns:p14="http://schemas.microsoft.com/office/powerpoint/2010/main" val="2657665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457200" y="1066800"/>
            <a:ext cx="8229600" cy="4653582"/>
          </a:xfrm>
          <a:noFill/>
          <a:ln>
            <a:noFill/>
          </a:ln>
        </p:spPr>
        <p:style>
          <a:lnRef idx="2">
            <a:schemeClr val="accent4"/>
          </a:lnRef>
          <a:fillRef idx="1">
            <a:schemeClr val="lt1"/>
          </a:fillRef>
          <a:effectRef idx="0">
            <a:schemeClr val="accent4"/>
          </a:effectRef>
          <a:fontRef idx="minor">
            <a:schemeClr val="dk1"/>
          </a:fontRef>
        </p:style>
        <p:txBody>
          <a:bodyPr/>
          <a:lstStyle/>
          <a:p>
            <a:pPr marL="0" lvl="0" indent="0">
              <a:spcAft>
                <a:spcPts val="1200"/>
              </a:spcAft>
              <a:buNone/>
            </a:pPr>
            <a:r>
              <a:rPr lang="en-US" b="1" dirty="0"/>
              <a:t>America at War</a:t>
            </a:r>
          </a:p>
          <a:p>
            <a:pPr lvl="0">
              <a:spcAft>
                <a:spcPts val="1200"/>
              </a:spcAft>
            </a:pPr>
            <a:r>
              <a:rPr lang="en-US" sz="2800" dirty="0"/>
              <a:t>American troops played limited role in World </a:t>
            </a:r>
            <a:r>
              <a:rPr lang="en-US" sz="2800" dirty="0" smtClean="0"/>
              <a:t>War I. </a:t>
            </a:r>
            <a:r>
              <a:rPr lang="en-US" sz="2800" dirty="0"/>
              <a:t>(p. 58)</a:t>
            </a:r>
          </a:p>
          <a:p>
            <a:pPr lvl="0">
              <a:spcAft>
                <a:spcPts val="1200"/>
              </a:spcAft>
            </a:pPr>
            <a:r>
              <a:rPr lang="en-US" sz="2800" dirty="0"/>
              <a:t>In World War II, “[w]</a:t>
            </a:r>
            <a:r>
              <a:rPr lang="en-US" sz="2800" dirty="0" err="1"/>
              <a:t>artime</a:t>
            </a:r>
            <a:r>
              <a:rPr lang="en-US" sz="2800" dirty="0"/>
              <a:t> experiences, such as the internment of Japanese Americans, challenges to civil liberties, debates over race and segregation, and the decision to drop the atomic bomb raised questions about American values.” (p. 70)</a:t>
            </a:r>
          </a:p>
          <a:p>
            <a:pPr lvl="0">
              <a:spcAft>
                <a:spcPts val="1200"/>
              </a:spcAft>
            </a:pPr>
            <a:r>
              <a:rPr lang="en-US" sz="2800" dirty="0"/>
              <a:t>Korean and Vietnam Wars covered in one sentence. (p. 71)</a:t>
            </a:r>
          </a:p>
        </p:txBody>
      </p:sp>
      <p:sp>
        <p:nvSpPr>
          <p:cNvPr id="2" name="Title 1"/>
          <p:cNvSpPr>
            <a:spLocks noGrp="1"/>
          </p:cNvSpPr>
          <p:nvPr>
            <p:ph type="title"/>
          </p:nvPr>
        </p:nvSpPr>
        <p:spPr>
          <a:xfrm>
            <a:off x="381000" y="230188"/>
            <a:ext cx="7086600" cy="553998"/>
          </a:xfrm>
        </p:spPr>
        <p:txBody>
          <a:bodyPr/>
          <a:lstStyle/>
          <a:p>
            <a:r>
              <a:rPr lang="en-US" sz="4000" dirty="0"/>
              <a:t>What’s Missing in New Framework?</a:t>
            </a:r>
          </a:p>
        </p:txBody>
      </p:sp>
    </p:spTree>
    <p:extLst>
      <p:ext uri="{BB962C8B-B14F-4D97-AF65-F5344CB8AC3E}">
        <p14:creationId xmlns:p14="http://schemas.microsoft.com/office/powerpoint/2010/main" val="345790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0" y="685800"/>
            <a:ext cx="8382000" cy="3207032"/>
          </a:xfrm>
        </p:spPr>
        <p:txBody>
          <a:bodyPr/>
          <a:lstStyle/>
          <a:p>
            <a:pPr marL="0" lvl="0" indent="0">
              <a:spcAft>
                <a:spcPts val="1200"/>
              </a:spcAft>
              <a:buNone/>
            </a:pPr>
            <a:r>
              <a:rPr lang="en-US" b="1" dirty="0"/>
              <a:t>What’s missing from America at War?</a:t>
            </a:r>
          </a:p>
          <a:p>
            <a:pPr lvl="0"/>
            <a:r>
              <a:rPr lang="en-US" dirty="0"/>
              <a:t>Heroes, Greatest Generation, battles, sacrifice, Holocaust</a:t>
            </a:r>
            <a:r>
              <a:rPr lang="en-US" dirty="0" smtClean="0"/>
              <a:t>.</a:t>
            </a:r>
          </a:p>
          <a:p>
            <a:pPr lvl="0"/>
            <a:endParaRPr lang="en-US" dirty="0"/>
          </a:p>
          <a:p>
            <a:pPr marL="0" indent="0">
              <a:buNone/>
            </a:pPr>
            <a:r>
              <a:rPr lang="en-US" b="1" dirty="0" smtClean="0"/>
              <a:t>Who’s </a:t>
            </a:r>
            <a:r>
              <a:rPr lang="en-US" b="1" dirty="0"/>
              <a:t>missing from America at War?</a:t>
            </a:r>
          </a:p>
          <a:p>
            <a:pPr lvl="0"/>
            <a:endParaRPr lang="en-US" dirty="0"/>
          </a:p>
        </p:txBody>
      </p:sp>
    </p:spTree>
    <p:extLst>
      <p:ext uri="{BB962C8B-B14F-4D97-AF65-F5344CB8AC3E}">
        <p14:creationId xmlns:p14="http://schemas.microsoft.com/office/powerpoint/2010/main" val="35708100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media.macon.com/smedia/2013/11/09/21/55/rI183.AuSt.71.jpeg"/>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bwMode="auto">
          <a:xfrm>
            <a:off x="381000" y="935321"/>
            <a:ext cx="3198813" cy="21304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28600" y="3158647"/>
            <a:ext cx="3886200" cy="923330"/>
          </a:xfrm>
          <a:prstGeom prst="rect">
            <a:avLst/>
          </a:prstGeom>
        </p:spPr>
        <p:txBody>
          <a:bodyPr wrap="square">
            <a:spAutoFit/>
          </a:bodyPr>
          <a:lstStyle/>
          <a:p>
            <a:r>
              <a:rPr lang="en-US" b="1" dirty="0" smtClean="0"/>
              <a:t>Robert </a:t>
            </a:r>
            <a:r>
              <a:rPr lang="en-US" b="1" dirty="0" err="1" smtClean="0"/>
              <a:t>Asbell</a:t>
            </a:r>
            <a:r>
              <a:rPr lang="en-US" b="1" dirty="0" smtClean="0"/>
              <a:t>, 92, of Dublin, served in the Army in the Pacific.</a:t>
            </a:r>
            <a:br>
              <a:rPr lang="en-US" b="1" dirty="0" smtClean="0"/>
            </a:br>
            <a:endParaRPr lang="en-US" b="1" dirty="0"/>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1006" y="838200"/>
            <a:ext cx="3012567" cy="236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343400" y="3276600"/>
            <a:ext cx="3803331" cy="923330"/>
          </a:xfrm>
          <a:prstGeom prst="rect">
            <a:avLst/>
          </a:prstGeom>
        </p:spPr>
        <p:txBody>
          <a:bodyPr wrap="square">
            <a:spAutoFit/>
          </a:bodyPr>
          <a:lstStyle/>
          <a:p>
            <a:r>
              <a:rPr lang="en-US" b="1" dirty="0"/>
              <a:t>Eddie Edwards receives first WWII Air Medal to be presented by President Franklin D. Roosevelt.</a:t>
            </a:r>
          </a:p>
        </p:txBody>
      </p:sp>
      <p:sp>
        <p:nvSpPr>
          <p:cNvPr id="10" name="Rectangle 9"/>
          <p:cNvSpPr/>
          <p:nvPr/>
        </p:nvSpPr>
        <p:spPr>
          <a:xfrm>
            <a:off x="4343400" y="4611469"/>
            <a:ext cx="3886200" cy="707886"/>
          </a:xfrm>
          <a:prstGeom prst="rect">
            <a:avLst/>
          </a:prstGeom>
        </p:spPr>
        <p:txBody>
          <a:bodyPr wrap="square">
            <a:spAutoFit/>
          </a:bodyPr>
          <a:lstStyle/>
          <a:p>
            <a:r>
              <a:rPr lang="en-US" sz="2000" b="1" dirty="0" smtClean="0"/>
              <a:t>Bobbie E. Brown – Medal of Honor</a:t>
            </a:r>
          </a:p>
          <a:p>
            <a:r>
              <a:rPr lang="en-US" sz="2000" b="1" dirty="0" smtClean="0"/>
              <a:t>Captain – U.S. Army – WW II</a:t>
            </a:r>
            <a:endParaRPr lang="en-US" sz="2000" b="1" dirty="0"/>
          </a:p>
        </p:txBody>
      </p:sp>
      <p:pic>
        <p:nvPicPr>
          <p:cNvPr id="11" name="Picture 2" descr="http://image2.findagrave.com/photos250/photos/2005/345/6129902_11344289905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2073" y="3827681"/>
            <a:ext cx="1962727" cy="2590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2" name="Title 1"/>
          <p:cNvSpPr txBox="1">
            <a:spLocks/>
          </p:cNvSpPr>
          <p:nvPr/>
        </p:nvSpPr>
        <p:spPr>
          <a:xfrm>
            <a:off x="381000" y="76200"/>
            <a:ext cx="8382000" cy="664797"/>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stStyle>
          <a:p>
            <a:r>
              <a:rPr lang="en-US" sz="4000" dirty="0"/>
              <a:t>Who’s Missing in New Framework?</a:t>
            </a:r>
          </a:p>
        </p:txBody>
      </p:sp>
    </p:spTree>
    <p:extLst>
      <p:ext uri="{BB962C8B-B14F-4D97-AF65-F5344CB8AC3E}">
        <p14:creationId xmlns:p14="http://schemas.microsoft.com/office/powerpoint/2010/main" val="409432565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ronalderay.com/images/RR_head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15" y="533400"/>
            <a:ext cx="9001125" cy="194310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LIVINGSTON, JAMES E. Ph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667000"/>
            <a:ext cx="2381250" cy="287655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86733" y="5486400"/>
            <a:ext cx="2630785" cy="461665"/>
          </a:xfrm>
          <a:prstGeom prst="rect">
            <a:avLst/>
          </a:prstGeom>
        </p:spPr>
        <p:txBody>
          <a:bodyPr wrap="none">
            <a:spAutoFit/>
          </a:bodyPr>
          <a:lstStyle/>
          <a:p>
            <a:r>
              <a:rPr lang="en-US" sz="2400" b="1" dirty="0" smtClean="0"/>
              <a:t>James E. Livingston</a:t>
            </a:r>
            <a:endParaRPr lang="en-US" sz="2400" b="1" dirty="0"/>
          </a:p>
        </p:txBody>
      </p:sp>
      <p:pic>
        <p:nvPicPr>
          <p:cNvPr id="2060" name="Picture 12" descr="Phillips LH.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3807" y="2667000"/>
            <a:ext cx="2190988" cy="27387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Rectangle 7"/>
          <p:cNvSpPr/>
          <p:nvPr/>
        </p:nvSpPr>
        <p:spPr>
          <a:xfrm>
            <a:off x="4876800" y="5405735"/>
            <a:ext cx="2350452" cy="461665"/>
          </a:xfrm>
          <a:prstGeom prst="rect">
            <a:avLst/>
          </a:prstGeom>
        </p:spPr>
        <p:txBody>
          <a:bodyPr wrap="none">
            <a:spAutoFit/>
          </a:bodyPr>
          <a:lstStyle/>
          <a:p>
            <a:r>
              <a:rPr lang="en-US" sz="2400" b="1" dirty="0"/>
              <a:t>Lee Hugh Phillips</a:t>
            </a:r>
          </a:p>
        </p:txBody>
      </p:sp>
    </p:spTree>
    <p:extLst>
      <p:ext uri="{BB962C8B-B14F-4D97-AF65-F5344CB8AC3E}">
        <p14:creationId xmlns:p14="http://schemas.microsoft.com/office/powerpoint/2010/main" val="359603952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457200" y="990600"/>
            <a:ext cx="8229600" cy="4450449"/>
          </a:xfrm>
          <a:noFill/>
          <a:ln>
            <a:noFill/>
          </a:ln>
        </p:spPr>
        <p:style>
          <a:lnRef idx="2">
            <a:schemeClr val="accent4"/>
          </a:lnRef>
          <a:fillRef idx="1">
            <a:schemeClr val="lt1"/>
          </a:fillRef>
          <a:effectRef idx="0">
            <a:schemeClr val="accent4"/>
          </a:effectRef>
          <a:fontRef idx="minor">
            <a:schemeClr val="dk1"/>
          </a:fontRef>
        </p:style>
        <p:txBody>
          <a:bodyPr/>
          <a:lstStyle/>
          <a:p>
            <a:pPr marL="0" lvl="0" indent="0">
              <a:spcAft>
                <a:spcPts val="1200"/>
              </a:spcAft>
              <a:buNone/>
            </a:pPr>
            <a:r>
              <a:rPr lang="en-US" b="1" dirty="0"/>
              <a:t>What individuals are missing?</a:t>
            </a:r>
          </a:p>
          <a:p>
            <a:pPr lvl="0">
              <a:spcAft>
                <a:spcPts val="1200"/>
              </a:spcAft>
            </a:pPr>
            <a:r>
              <a:rPr lang="en-US" sz="2400" dirty="0"/>
              <a:t>Pilgrims, Roger Williams, William Penn, Quakers, John Adams, Thomas Jefferson, Benjamin Franklin,  James Madison, Alexis de Tocqueville, Eli Whitney, Robert E. Lee, Ulysses S. Grant, Clara Barton, Thomas Edison, Theodore Roosevelt, Henry Ford, Wilbur Wright, Orville Wright, Alvin York, Eddie Rickenbacker, Albert Einstein, Dwight Eisenhower, Jonas Salk, Rosa Parks, Neil Armstrong, </a:t>
            </a:r>
            <a:r>
              <a:rPr lang="en-US" sz="2400" b="1" dirty="0"/>
              <a:t>Dr. Martin Luther King</a:t>
            </a:r>
            <a:r>
              <a:rPr lang="en-US" sz="2400" dirty="0"/>
              <a:t>, </a:t>
            </a:r>
            <a:r>
              <a:rPr lang="en-US" sz="2400" b="1" dirty="0"/>
              <a:t>Jr</a:t>
            </a:r>
            <a:r>
              <a:rPr lang="en-US" sz="2400" dirty="0"/>
              <a:t>., Tuskegee Airmen, John F. Kennedy.</a:t>
            </a:r>
          </a:p>
          <a:p>
            <a:pPr lvl="0">
              <a:spcAft>
                <a:spcPts val="1200"/>
              </a:spcAft>
            </a:pPr>
            <a:r>
              <a:rPr lang="en-US" sz="2400" dirty="0"/>
              <a:t>George Washington gets one brief mention.</a:t>
            </a:r>
          </a:p>
          <a:p>
            <a:pPr lvl="0">
              <a:spcAft>
                <a:spcPts val="1200"/>
              </a:spcAft>
            </a:pPr>
            <a:r>
              <a:rPr lang="en-US" sz="2400" dirty="0"/>
              <a:t>Ronald Reagan mentioned only negatively</a:t>
            </a:r>
            <a:r>
              <a:rPr lang="en-US" sz="2400" dirty="0" smtClean="0"/>
              <a:t>.</a:t>
            </a:r>
            <a:endParaRPr lang="en-US" sz="2400" dirty="0"/>
          </a:p>
        </p:txBody>
      </p:sp>
      <p:sp>
        <p:nvSpPr>
          <p:cNvPr id="3" name="Rectangle 2"/>
          <p:cNvSpPr>
            <a:spLocks noGrp="1" noChangeArrowheads="1"/>
          </p:cNvSpPr>
          <p:nvPr>
            <p:ph type="title"/>
          </p:nvPr>
        </p:nvSpPr>
        <p:spPr>
          <a:xfrm>
            <a:off x="381000" y="230189"/>
            <a:ext cx="6400800" cy="664797"/>
          </a:xfrm>
        </p:spPr>
        <p:txBody>
          <a:bodyPr/>
          <a:lstStyle/>
          <a:p>
            <a:r>
              <a:rPr lang="en-US" dirty="0">
                <a:solidFill>
                  <a:schemeClr val="bg2">
                    <a:lumMod val="50000"/>
                  </a:schemeClr>
                </a:solidFill>
              </a:rPr>
              <a:t> </a:t>
            </a:r>
            <a:r>
              <a:rPr lang="en-US" sz="3600" b="1" dirty="0">
                <a:solidFill>
                  <a:schemeClr val="bg2">
                    <a:lumMod val="50000"/>
                  </a:schemeClr>
                </a:solidFill>
                <a:latin typeface="Century Gothic" pitchFamily="34" charset="0"/>
              </a:rPr>
              <a:t>New APUSH </a:t>
            </a:r>
            <a:r>
              <a:rPr lang="en-US" sz="3600" b="1" dirty="0" smtClean="0">
                <a:solidFill>
                  <a:schemeClr val="bg2">
                    <a:lumMod val="50000"/>
                  </a:schemeClr>
                </a:solidFill>
                <a:latin typeface="Century Gothic" pitchFamily="34" charset="0"/>
              </a:rPr>
              <a:t>Framework</a:t>
            </a:r>
            <a:endParaRPr lang="en-US" sz="3600" b="1" dirty="0">
              <a:solidFill>
                <a:schemeClr val="bg2">
                  <a:lumMod val="50000"/>
                </a:schemeClr>
              </a:solidFill>
              <a:latin typeface="Century Gothic" pitchFamily="34" charset="0"/>
            </a:endParaRPr>
          </a:p>
        </p:txBody>
      </p:sp>
    </p:spTree>
    <p:extLst>
      <p:ext uri="{BB962C8B-B14F-4D97-AF65-F5344CB8AC3E}">
        <p14:creationId xmlns:p14="http://schemas.microsoft.com/office/powerpoint/2010/main" val="3767805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57200" y="1295400"/>
            <a:ext cx="8229600" cy="2234458"/>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2"/>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3"/>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spcAft>
                <a:spcPts val="1200"/>
              </a:spcAft>
              <a:buFontTx/>
              <a:buNone/>
            </a:pPr>
            <a:r>
              <a:rPr lang="en-US" b="1" dirty="0" smtClean="0"/>
              <a:t>What other events/themes are missing?</a:t>
            </a:r>
          </a:p>
          <a:p>
            <a:r>
              <a:rPr lang="en-US" sz="2800" dirty="0" smtClean="0"/>
              <a:t>New England town meetings, importance and principles of Declaration of Independence, Jeffersonian Democracy, Jacksonian Democracy, religious toleration.</a:t>
            </a:r>
            <a:endParaRPr lang="en-US" sz="2800" dirty="0"/>
          </a:p>
        </p:txBody>
      </p:sp>
      <p:sp>
        <p:nvSpPr>
          <p:cNvPr id="3" name="Rectangle 2"/>
          <p:cNvSpPr txBox="1">
            <a:spLocks noChangeArrowheads="1"/>
          </p:cNvSpPr>
          <p:nvPr/>
        </p:nvSpPr>
        <p:spPr>
          <a:xfrm>
            <a:off x="381000" y="402003"/>
            <a:ext cx="6400800" cy="664797"/>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stStyle>
          <a:p>
            <a:r>
              <a:rPr lang="en-US" smtClean="0">
                <a:solidFill>
                  <a:schemeClr val="bg2">
                    <a:lumMod val="50000"/>
                  </a:schemeClr>
                </a:solidFill>
              </a:rPr>
              <a:t> </a:t>
            </a:r>
            <a:r>
              <a:rPr lang="en-US" sz="3600" b="1" smtClean="0">
                <a:solidFill>
                  <a:schemeClr val="bg2">
                    <a:lumMod val="50000"/>
                  </a:schemeClr>
                </a:solidFill>
                <a:latin typeface="Century Gothic" pitchFamily="34" charset="0"/>
              </a:rPr>
              <a:t>New APUSH Framework</a:t>
            </a:r>
            <a:endParaRPr lang="en-US" sz="3600" b="1">
              <a:solidFill>
                <a:schemeClr val="bg2">
                  <a:lumMod val="50000"/>
                </a:schemeClr>
              </a:solidFill>
              <a:latin typeface="Century Gothic" pitchFamily="34" charset="0"/>
            </a:endParaRPr>
          </a:p>
        </p:txBody>
      </p:sp>
    </p:spTree>
    <p:extLst>
      <p:ext uri="{BB962C8B-B14F-4D97-AF65-F5344CB8AC3E}">
        <p14:creationId xmlns:p14="http://schemas.microsoft.com/office/powerpoint/2010/main" val="331894161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60169" y="1371600"/>
            <a:ext cx="8229600" cy="3453253"/>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2"/>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3"/>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spcAft>
                <a:spcPts val="1200"/>
              </a:spcAft>
              <a:buFontTx/>
              <a:buNone/>
            </a:pPr>
            <a:r>
              <a:rPr lang="en-US" b="1" dirty="0" smtClean="0"/>
              <a:t>What seminal documents and speeches </a:t>
            </a:r>
            <a:br>
              <a:rPr lang="en-US" b="1" dirty="0" smtClean="0"/>
            </a:br>
            <a:r>
              <a:rPr lang="en-US" b="1" dirty="0" smtClean="0"/>
              <a:t>are missing?</a:t>
            </a:r>
          </a:p>
          <a:p>
            <a:r>
              <a:rPr lang="en-US" sz="2800" dirty="0" smtClean="0"/>
              <a:t>Mayflower Compact, Northwest Ordinance, Federalist Papers, Tocqueville’s </a:t>
            </a:r>
            <a:r>
              <a:rPr lang="en-US" sz="2800" i="1" dirty="0" smtClean="0"/>
              <a:t>Democracy in America</a:t>
            </a:r>
            <a:r>
              <a:rPr lang="en-US" sz="2800" dirty="0" smtClean="0"/>
              <a:t>, Gettysburg Address, Lincoln’s Second Inaugural Address, FDR’s “Four Freedoms” speech, Truman’s “Truman Doctrine” speech, Kennedy’s Inaugural Address, King’s “I Have a Dream” speech.</a:t>
            </a:r>
            <a:endParaRPr lang="en-US" sz="2800" dirty="0"/>
          </a:p>
        </p:txBody>
      </p:sp>
      <p:sp>
        <p:nvSpPr>
          <p:cNvPr id="3" name="Rectangle 2"/>
          <p:cNvSpPr txBox="1">
            <a:spLocks noChangeArrowheads="1"/>
          </p:cNvSpPr>
          <p:nvPr/>
        </p:nvSpPr>
        <p:spPr>
          <a:xfrm>
            <a:off x="377044" y="457200"/>
            <a:ext cx="6400800" cy="664797"/>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stStyle>
          <a:p>
            <a:r>
              <a:rPr lang="en-US" dirty="0" smtClean="0">
                <a:solidFill>
                  <a:schemeClr val="bg2">
                    <a:lumMod val="50000"/>
                  </a:schemeClr>
                </a:solidFill>
              </a:rPr>
              <a:t> </a:t>
            </a:r>
            <a:r>
              <a:rPr lang="en-US" sz="3600" b="1" dirty="0" smtClean="0">
                <a:solidFill>
                  <a:schemeClr val="bg2">
                    <a:lumMod val="50000"/>
                  </a:schemeClr>
                </a:solidFill>
                <a:latin typeface="Century Gothic" pitchFamily="34" charset="0"/>
              </a:rPr>
              <a:t>New APUSH Framework</a:t>
            </a:r>
            <a:endParaRPr lang="en-US" sz="3600" b="1" dirty="0">
              <a:solidFill>
                <a:schemeClr val="bg2">
                  <a:lumMod val="50000"/>
                </a:schemeClr>
              </a:solidFill>
              <a:latin typeface="Century Gothic" pitchFamily="34" charset="0"/>
            </a:endParaRPr>
          </a:p>
        </p:txBody>
      </p:sp>
    </p:spTree>
    <p:extLst>
      <p:ext uri="{BB962C8B-B14F-4D97-AF65-F5344CB8AC3E}">
        <p14:creationId xmlns:p14="http://schemas.microsoft.com/office/powerpoint/2010/main" val="221859930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1000" y="402003"/>
            <a:ext cx="8382000" cy="664797"/>
          </a:xfrm>
        </p:spPr>
        <p:txBody>
          <a:bodyPr/>
          <a:lstStyle/>
          <a:p>
            <a:r>
              <a:rPr lang="en-US" dirty="0" smtClean="0"/>
              <a:t>Sample Exam Question</a:t>
            </a:r>
            <a:endParaRPr lang="en-US" dirty="0"/>
          </a:p>
        </p:txBody>
      </p:sp>
      <p:sp>
        <p:nvSpPr>
          <p:cNvPr id="2" name="Content Placeholder 1"/>
          <p:cNvSpPr>
            <a:spLocks noGrp="1"/>
          </p:cNvSpPr>
          <p:nvPr>
            <p:ph sz="half" idx="1"/>
          </p:nvPr>
        </p:nvSpPr>
        <p:spPr/>
        <p:txBody>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1" y="1447801"/>
            <a:ext cx="4105560"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447801"/>
            <a:ext cx="4133850" cy="3276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9" name="Picture 5" descr="C:\Users\bcc16296\AppData\Local\Microsoft\Windows\Temporary Internet Files\Content.IE5\27L6HUZM\MC900432537[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51439" y="2898828"/>
            <a:ext cx="374546" cy="37454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bcc16296\AppData\Local\Microsoft\Windows\Temporary Internet Files\Content.IE5\LFT8XU64\MC900441310[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33912" y="3904895"/>
            <a:ext cx="609600" cy="60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62112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02003"/>
            <a:ext cx="8382000" cy="664797"/>
          </a:xfrm>
        </p:spPr>
        <p:txBody>
          <a:bodyPr/>
          <a:lstStyle/>
          <a:p>
            <a:r>
              <a:rPr lang="en-US" dirty="0" err="1" smtClean="0"/>
              <a:t>GaDOE</a:t>
            </a:r>
            <a:r>
              <a:rPr lang="en-US" dirty="0" smtClean="0"/>
              <a:t>: “Not to worry.”</a:t>
            </a:r>
            <a:endParaRPr lang="en-US" dirty="0"/>
          </a:p>
        </p:txBody>
      </p:sp>
      <p:sp>
        <p:nvSpPr>
          <p:cNvPr id="5" name="Content Placeholder 4"/>
          <p:cNvSpPr>
            <a:spLocks noGrp="1"/>
          </p:cNvSpPr>
          <p:nvPr>
            <p:ph idx="1"/>
          </p:nvPr>
        </p:nvSpPr>
        <p:spPr>
          <a:xfrm>
            <a:off x="381000" y="1412875"/>
            <a:ext cx="8382000" cy="3010055"/>
          </a:xfrm>
        </p:spPr>
        <p:txBody>
          <a:bodyPr/>
          <a:lstStyle/>
          <a:p>
            <a:pPr marL="0" indent="0">
              <a:buNone/>
            </a:pPr>
            <a:r>
              <a:rPr lang="en-US" dirty="0" smtClean="0"/>
              <a:t>July 2014 SBOE meeting</a:t>
            </a:r>
          </a:p>
          <a:p>
            <a:pPr>
              <a:spcAft>
                <a:spcPts val="1200"/>
              </a:spcAft>
            </a:pPr>
            <a:r>
              <a:rPr lang="en-US" dirty="0" err="1" smtClean="0">
                <a:solidFill>
                  <a:schemeClr val="dk1"/>
                </a:solidFill>
              </a:rPr>
              <a:t>GaDOE</a:t>
            </a:r>
            <a:r>
              <a:rPr lang="en-US" dirty="0" smtClean="0">
                <a:solidFill>
                  <a:schemeClr val="dk1"/>
                </a:solidFill>
              </a:rPr>
              <a:t> </a:t>
            </a:r>
            <a:r>
              <a:rPr lang="en-US" dirty="0">
                <a:solidFill>
                  <a:schemeClr val="dk1"/>
                </a:solidFill>
              </a:rPr>
              <a:t>assures the SBOE that Georgia APUSH teachers will teach both APUSH Framework and Georgia standards</a:t>
            </a:r>
            <a:r>
              <a:rPr lang="en-US" dirty="0" smtClean="0">
                <a:solidFill>
                  <a:schemeClr val="dk1"/>
                </a:solidFill>
              </a:rPr>
              <a:t>.</a:t>
            </a:r>
          </a:p>
          <a:p>
            <a:pPr>
              <a:spcAft>
                <a:spcPts val="1200"/>
              </a:spcAft>
            </a:pPr>
            <a:r>
              <a:rPr lang="en-US" dirty="0" err="1">
                <a:solidFill>
                  <a:schemeClr val="dk1"/>
                </a:solidFill>
              </a:rPr>
              <a:t>GaDOE</a:t>
            </a:r>
            <a:r>
              <a:rPr lang="en-US" dirty="0">
                <a:solidFill>
                  <a:schemeClr val="dk1"/>
                </a:solidFill>
              </a:rPr>
              <a:t> adamant that Georgia teachers are more concerned </a:t>
            </a:r>
            <a:r>
              <a:rPr lang="en-US" dirty="0" smtClean="0">
                <a:solidFill>
                  <a:schemeClr val="dk1"/>
                </a:solidFill>
              </a:rPr>
              <a:t>about </a:t>
            </a:r>
            <a:r>
              <a:rPr lang="en-US" dirty="0">
                <a:solidFill>
                  <a:schemeClr val="dk1"/>
                </a:solidFill>
              </a:rPr>
              <a:t>the EOCT scores</a:t>
            </a:r>
            <a:r>
              <a:rPr lang="en-US" dirty="0" smtClean="0">
                <a:solidFill>
                  <a:schemeClr val="dk1"/>
                </a:solidFill>
              </a:rPr>
              <a:t>.</a:t>
            </a:r>
            <a:endParaRPr lang="en-US" dirty="0">
              <a:solidFill>
                <a:schemeClr val="dk1"/>
              </a:solidFill>
            </a:endParaRPr>
          </a:p>
        </p:txBody>
      </p:sp>
    </p:spTree>
    <p:extLst>
      <p:ext uri="{BB962C8B-B14F-4D97-AF65-F5344CB8AC3E}">
        <p14:creationId xmlns:p14="http://schemas.microsoft.com/office/powerpoint/2010/main" val="381489326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533400" y="1219200"/>
            <a:ext cx="8382000" cy="1428083"/>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3"/>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r>
              <a:rPr lang="en-US" dirty="0" smtClean="0"/>
              <a:t>Private organization.</a:t>
            </a:r>
          </a:p>
          <a:p>
            <a:r>
              <a:rPr lang="en-US" dirty="0" smtClean="0"/>
              <a:t>Founded in 1900 to set standards for college admission.</a:t>
            </a:r>
          </a:p>
          <a:p>
            <a:r>
              <a:rPr lang="en-US" dirty="0" smtClean="0"/>
              <a:t>College </a:t>
            </a:r>
            <a:r>
              <a:rPr lang="en-US" dirty="0"/>
              <a:t>Board NOT subject to</a:t>
            </a:r>
          </a:p>
          <a:p>
            <a:pPr lvl="1"/>
            <a:r>
              <a:rPr lang="en-US" dirty="0">
                <a:solidFill>
                  <a:schemeClr val="tx1"/>
                </a:solidFill>
              </a:rPr>
              <a:t>Sunshine laws.</a:t>
            </a:r>
          </a:p>
          <a:p>
            <a:pPr lvl="1"/>
            <a:r>
              <a:rPr lang="en-US" dirty="0">
                <a:solidFill>
                  <a:schemeClr val="tx1"/>
                </a:solidFill>
              </a:rPr>
              <a:t>Open-records requests.</a:t>
            </a:r>
          </a:p>
          <a:p>
            <a:endParaRPr lang="en-US" dirty="0"/>
          </a:p>
        </p:txBody>
      </p:sp>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1425" y="4556052"/>
            <a:ext cx="2841150" cy="11982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3"/>
          <p:cNvSpPr>
            <a:spLocks noGrp="1"/>
          </p:cNvSpPr>
          <p:nvPr>
            <p:ph type="title"/>
          </p:nvPr>
        </p:nvSpPr>
        <p:spPr>
          <a:xfrm>
            <a:off x="2628900" y="512802"/>
            <a:ext cx="3886200" cy="609398"/>
          </a:xfrm>
        </p:spPr>
        <p:txBody>
          <a:bodyPr/>
          <a:lstStyle/>
          <a:p>
            <a:pPr algn="ctr"/>
            <a:r>
              <a:rPr lang="en-US" sz="4400" dirty="0"/>
              <a:t>College Board</a:t>
            </a:r>
          </a:p>
        </p:txBody>
      </p:sp>
    </p:spTree>
    <p:extLst>
      <p:ext uri="{BB962C8B-B14F-4D97-AF65-F5344CB8AC3E}">
        <p14:creationId xmlns:p14="http://schemas.microsoft.com/office/powerpoint/2010/main" val="237146787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02003"/>
            <a:ext cx="8382000" cy="664797"/>
          </a:xfrm>
        </p:spPr>
        <p:txBody>
          <a:bodyPr/>
          <a:lstStyle/>
          <a:p>
            <a:r>
              <a:rPr lang="en-US" dirty="0" smtClean="0"/>
              <a:t>Reality</a:t>
            </a:r>
            <a:endParaRPr lang="en-US" dirty="0"/>
          </a:p>
        </p:txBody>
      </p:sp>
      <p:sp>
        <p:nvSpPr>
          <p:cNvPr id="5" name="Content Placeholder 4"/>
          <p:cNvSpPr>
            <a:spLocks noGrp="1"/>
          </p:cNvSpPr>
          <p:nvPr>
            <p:ph idx="1"/>
          </p:nvPr>
        </p:nvSpPr>
        <p:spPr>
          <a:xfrm>
            <a:off x="381000" y="1412875"/>
            <a:ext cx="8382000" cy="3416320"/>
          </a:xfrm>
        </p:spPr>
        <p:txBody>
          <a:bodyPr/>
          <a:lstStyle/>
          <a:p>
            <a:pPr>
              <a:spcAft>
                <a:spcPts val="1200"/>
              </a:spcAft>
            </a:pPr>
            <a:r>
              <a:rPr lang="en-US" dirty="0" smtClean="0"/>
              <a:t>EOCT counts just 20% of  grade.</a:t>
            </a:r>
          </a:p>
          <a:p>
            <a:pPr>
              <a:spcAft>
                <a:spcPts val="1200"/>
              </a:spcAft>
            </a:pPr>
            <a:r>
              <a:rPr lang="en-US" dirty="0" smtClean="0"/>
              <a:t>This year </a:t>
            </a:r>
            <a:r>
              <a:rPr lang="en-US" dirty="0"/>
              <a:t>s</a:t>
            </a:r>
            <a:r>
              <a:rPr lang="en-US" dirty="0" smtClean="0"/>
              <a:t>tudents </a:t>
            </a:r>
            <a:r>
              <a:rPr lang="en-US" dirty="0"/>
              <a:t>take both EOCT and Final Exam</a:t>
            </a:r>
            <a:r>
              <a:rPr lang="en-US" dirty="0" smtClean="0"/>
              <a:t>.</a:t>
            </a:r>
          </a:p>
          <a:p>
            <a:pPr>
              <a:spcAft>
                <a:spcPts val="1200"/>
              </a:spcAft>
            </a:pPr>
            <a:r>
              <a:rPr lang="en-US" dirty="0"/>
              <a:t>EOCT does not count toward final grade</a:t>
            </a:r>
            <a:r>
              <a:rPr lang="en-US" dirty="0" smtClean="0"/>
              <a:t>.</a:t>
            </a:r>
          </a:p>
          <a:p>
            <a:pPr>
              <a:spcAft>
                <a:spcPts val="1200"/>
              </a:spcAft>
            </a:pPr>
            <a:r>
              <a:rPr lang="en-US" dirty="0"/>
              <a:t>What will the new final exam look like for AP U.S. </a:t>
            </a:r>
            <a:r>
              <a:rPr lang="en-US" dirty="0" smtClean="0"/>
              <a:t>History?</a:t>
            </a:r>
          </a:p>
        </p:txBody>
      </p:sp>
    </p:spTree>
    <p:extLst>
      <p:ext uri="{BB962C8B-B14F-4D97-AF65-F5344CB8AC3E}">
        <p14:creationId xmlns:p14="http://schemas.microsoft.com/office/powerpoint/2010/main" val="1097685043"/>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02003"/>
            <a:ext cx="8382000" cy="664797"/>
          </a:xfrm>
        </p:spPr>
        <p:txBody>
          <a:bodyPr/>
          <a:lstStyle/>
          <a:p>
            <a:r>
              <a:rPr lang="en-US" dirty="0" smtClean="0"/>
              <a:t>College Board Visits</a:t>
            </a:r>
            <a:endParaRPr lang="en-US" dirty="0"/>
          </a:p>
        </p:txBody>
      </p:sp>
      <p:sp>
        <p:nvSpPr>
          <p:cNvPr id="5" name="Content Placeholder 4"/>
          <p:cNvSpPr>
            <a:spLocks noGrp="1"/>
          </p:cNvSpPr>
          <p:nvPr>
            <p:ph idx="1"/>
          </p:nvPr>
        </p:nvSpPr>
        <p:spPr>
          <a:xfrm>
            <a:off x="381000" y="1412875"/>
            <a:ext cx="8382000" cy="4302716"/>
          </a:xfrm>
        </p:spPr>
        <p:txBody>
          <a:bodyPr/>
          <a:lstStyle/>
          <a:p>
            <a:pPr>
              <a:spcAft>
                <a:spcPts val="1200"/>
              </a:spcAft>
            </a:pPr>
            <a:r>
              <a:rPr lang="en-US" dirty="0" smtClean="0">
                <a:solidFill>
                  <a:schemeClr val="dk1"/>
                </a:solidFill>
              </a:rPr>
              <a:t>Sending CB representatives to states where there is pushback on APUSH.</a:t>
            </a:r>
          </a:p>
          <a:p>
            <a:pPr>
              <a:spcAft>
                <a:spcPts val="1200"/>
              </a:spcAft>
            </a:pPr>
            <a:r>
              <a:rPr lang="en-US" dirty="0" smtClean="0">
                <a:solidFill>
                  <a:schemeClr val="dk1"/>
                </a:solidFill>
              </a:rPr>
              <a:t>Visiting state legislators – most who are members of the education and/or appropriations committees. </a:t>
            </a:r>
          </a:p>
          <a:p>
            <a:pPr>
              <a:spcAft>
                <a:spcPts val="1200"/>
              </a:spcAft>
            </a:pPr>
            <a:r>
              <a:rPr lang="en-US" dirty="0" smtClean="0">
                <a:solidFill>
                  <a:schemeClr val="dk1"/>
                </a:solidFill>
              </a:rPr>
              <a:t>Visiting other state policy advisors.</a:t>
            </a:r>
          </a:p>
          <a:p>
            <a:pPr>
              <a:spcAft>
                <a:spcPts val="1200"/>
              </a:spcAft>
            </a:pPr>
            <a:r>
              <a:rPr lang="en-US" dirty="0" smtClean="0">
                <a:solidFill>
                  <a:schemeClr val="dk1"/>
                </a:solidFill>
              </a:rPr>
              <a:t>Testifying at state board meetings and study committee hearings.</a:t>
            </a:r>
            <a:endParaRPr lang="en-US" dirty="0">
              <a:solidFill>
                <a:schemeClr val="dk1"/>
              </a:solidFill>
            </a:endParaRPr>
          </a:p>
        </p:txBody>
      </p:sp>
    </p:spTree>
    <p:extLst>
      <p:ext uri="{BB962C8B-B14F-4D97-AF65-F5344CB8AC3E}">
        <p14:creationId xmlns:p14="http://schemas.microsoft.com/office/powerpoint/2010/main" val="103085150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15802"/>
            <a:ext cx="8382000" cy="886397"/>
          </a:xfrm>
        </p:spPr>
        <p:txBody>
          <a:bodyPr/>
          <a:lstStyle/>
          <a:p>
            <a:r>
              <a:rPr lang="en-US" sz="3200" dirty="0" smtClean="0"/>
              <a:t>What you will hear (or not hear) from </a:t>
            </a:r>
            <a:br>
              <a:rPr lang="en-US" sz="3200" dirty="0" smtClean="0"/>
            </a:br>
            <a:r>
              <a:rPr lang="en-US" sz="3200" dirty="0" smtClean="0"/>
              <a:t>the College Board</a:t>
            </a:r>
            <a:endParaRPr lang="en-US" sz="3200" dirty="0"/>
          </a:p>
        </p:txBody>
      </p:sp>
      <p:sp>
        <p:nvSpPr>
          <p:cNvPr id="3" name="Content Placeholder 2"/>
          <p:cNvSpPr>
            <a:spLocks noGrp="1"/>
          </p:cNvSpPr>
          <p:nvPr>
            <p:ph idx="1"/>
          </p:nvPr>
        </p:nvSpPr>
        <p:spPr>
          <a:xfrm>
            <a:off x="381000" y="1511617"/>
            <a:ext cx="8382000" cy="4431983"/>
          </a:xfrm>
        </p:spPr>
        <p:txBody>
          <a:bodyPr/>
          <a:lstStyle/>
          <a:p>
            <a:pPr lvl="0"/>
            <a:r>
              <a:rPr lang="en-US" sz="3000" dirty="0"/>
              <a:t>The new Framework incorporates state standards as it always has.</a:t>
            </a:r>
          </a:p>
          <a:p>
            <a:pPr lvl="0"/>
            <a:r>
              <a:rPr lang="en-US" sz="3000" dirty="0"/>
              <a:t>W</a:t>
            </a:r>
            <a:r>
              <a:rPr lang="en-US" sz="3000" dirty="0" smtClean="0"/>
              <a:t>e’ll </a:t>
            </a:r>
            <a:r>
              <a:rPr lang="en-US" sz="3000" dirty="0"/>
              <a:t>drop the limiting statement on page 2 of the </a:t>
            </a:r>
            <a:r>
              <a:rPr lang="en-US" sz="3000" dirty="0" smtClean="0"/>
              <a:t>Framework, </a:t>
            </a:r>
            <a:r>
              <a:rPr lang="en-US" sz="3000" b="1" dirty="0" smtClean="0">
                <a:solidFill>
                  <a:schemeClr val="accent1">
                    <a:lumMod val="50000"/>
                  </a:schemeClr>
                </a:solidFill>
              </a:rPr>
              <a:t>(but </a:t>
            </a:r>
            <a:r>
              <a:rPr lang="en-US" sz="3000" b="1" dirty="0">
                <a:solidFill>
                  <a:schemeClr val="accent1">
                    <a:lumMod val="50000"/>
                  </a:schemeClr>
                </a:solidFill>
              </a:rPr>
              <a:t>every other word of the Framework </a:t>
            </a:r>
            <a:r>
              <a:rPr lang="en-US" sz="3000" b="1" dirty="0" smtClean="0">
                <a:solidFill>
                  <a:schemeClr val="accent1">
                    <a:lumMod val="50000"/>
                  </a:schemeClr>
                </a:solidFill>
              </a:rPr>
              <a:t>will remain </a:t>
            </a:r>
            <a:r>
              <a:rPr lang="en-US" sz="3000" b="1" dirty="0">
                <a:solidFill>
                  <a:schemeClr val="accent1">
                    <a:lumMod val="50000"/>
                  </a:schemeClr>
                </a:solidFill>
              </a:rPr>
              <a:t>the same</a:t>
            </a:r>
            <a:r>
              <a:rPr lang="en-US" sz="3000" b="1" dirty="0" smtClean="0">
                <a:solidFill>
                  <a:schemeClr val="accent1">
                    <a:lumMod val="50000"/>
                  </a:schemeClr>
                </a:solidFill>
              </a:rPr>
              <a:t>.)</a:t>
            </a:r>
            <a:endParaRPr lang="en-US" sz="3000" b="1" dirty="0">
              <a:solidFill>
                <a:schemeClr val="accent1">
                  <a:lumMod val="50000"/>
                </a:schemeClr>
              </a:solidFill>
            </a:endParaRPr>
          </a:p>
          <a:p>
            <a:pPr lvl="0"/>
            <a:r>
              <a:rPr lang="en-US" sz="3000" dirty="0"/>
              <a:t>The essential elements of the Exam remain the same</a:t>
            </a:r>
            <a:r>
              <a:rPr lang="en-US" sz="3000" dirty="0" smtClean="0"/>
              <a:t>.</a:t>
            </a:r>
          </a:p>
          <a:p>
            <a:r>
              <a:rPr lang="en-US" sz="3000" dirty="0"/>
              <a:t>Teachers will continue to teach state standards, especially if students must take an end-of-course test</a:t>
            </a:r>
            <a:r>
              <a:rPr lang="en-US" sz="3000" dirty="0" smtClean="0"/>
              <a:t>.</a:t>
            </a:r>
            <a:endParaRPr lang="en-US" sz="3000" dirty="0"/>
          </a:p>
        </p:txBody>
      </p:sp>
    </p:spTree>
    <p:extLst>
      <p:ext uri="{BB962C8B-B14F-4D97-AF65-F5344CB8AC3E}">
        <p14:creationId xmlns:p14="http://schemas.microsoft.com/office/powerpoint/2010/main" val="313526969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15802"/>
            <a:ext cx="8382000" cy="498598"/>
          </a:xfrm>
        </p:spPr>
        <p:txBody>
          <a:bodyPr/>
          <a:lstStyle/>
          <a:p>
            <a:r>
              <a:rPr lang="en-US" sz="3600" dirty="0" smtClean="0"/>
              <a:t>What you will hear from the College Board</a:t>
            </a:r>
            <a:endParaRPr lang="en-US" sz="3600" dirty="0"/>
          </a:p>
        </p:txBody>
      </p:sp>
      <p:sp>
        <p:nvSpPr>
          <p:cNvPr id="3" name="Content Placeholder 2"/>
          <p:cNvSpPr>
            <a:spLocks noGrp="1"/>
          </p:cNvSpPr>
          <p:nvPr>
            <p:ph idx="1"/>
          </p:nvPr>
        </p:nvSpPr>
        <p:spPr>
          <a:xfrm>
            <a:off x="381000" y="1460075"/>
            <a:ext cx="8382000" cy="3145476"/>
          </a:xfrm>
        </p:spPr>
        <p:txBody>
          <a:bodyPr/>
          <a:lstStyle/>
          <a:p>
            <a:pPr lvl="0"/>
            <a:r>
              <a:rPr lang="en-US" sz="2800" dirty="0" smtClean="0"/>
              <a:t>It’s not curriculum, it’s standards.</a:t>
            </a:r>
          </a:p>
          <a:p>
            <a:pPr lvl="0"/>
            <a:r>
              <a:rPr lang="en-US" sz="2800" dirty="0" smtClean="0"/>
              <a:t>Look </a:t>
            </a:r>
            <a:r>
              <a:rPr lang="en-US" sz="2800" dirty="0"/>
              <a:t>at all the people on the Sample Exam! Ben Franklin! George Washington! Ronald Reagan</a:t>
            </a:r>
            <a:r>
              <a:rPr lang="en-US" sz="2800" dirty="0" smtClean="0"/>
              <a:t>!</a:t>
            </a:r>
          </a:p>
          <a:p>
            <a:pPr lvl="0"/>
            <a:r>
              <a:rPr lang="en-US" sz="2800" b="1" smtClean="0">
                <a:solidFill>
                  <a:schemeClr val="accent1">
                    <a:lumMod val="50000"/>
                  </a:schemeClr>
                </a:solidFill>
              </a:rPr>
              <a:t>(“</a:t>
            </a:r>
            <a:r>
              <a:rPr lang="en-US" sz="2800" b="1" dirty="0">
                <a:solidFill>
                  <a:schemeClr val="accent1">
                    <a:lumMod val="50000"/>
                  </a:schemeClr>
                </a:solidFill>
              </a:rPr>
              <a:t>Mentioning” doesn’t require knowledge</a:t>
            </a:r>
            <a:r>
              <a:rPr lang="en-US" sz="2800" b="1" dirty="0" smtClean="0">
                <a:solidFill>
                  <a:schemeClr val="accent1">
                    <a:lumMod val="50000"/>
                  </a:schemeClr>
                </a:solidFill>
              </a:rPr>
              <a:t>.)</a:t>
            </a:r>
          </a:p>
          <a:p>
            <a:pPr lvl="0"/>
            <a:r>
              <a:rPr lang="en-US" sz="2800" dirty="0"/>
              <a:t>The students can ignore </a:t>
            </a:r>
            <a:r>
              <a:rPr lang="en-US" sz="2800" dirty="0" smtClean="0"/>
              <a:t>it! They </a:t>
            </a:r>
            <a:r>
              <a:rPr lang="en-US" sz="2800" dirty="0"/>
              <a:t>can disagree with it!</a:t>
            </a:r>
          </a:p>
          <a:p>
            <a:pPr lvl="0"/>
            <a:r>
              <a:rPr lang="en-US" sz="2800" b="1" dirty="0">
                <a:solidFill>
                  <a:schemeClr val="accent1">
                    <a:lumMod val="50000"/>
                  </a:schemeClr>
                </a:solidFill>
              </a:rPr>
              <a:t>(But the goal is a 5.)</a:t>
            </a:r>
          </a:p>
          <a:p>
            <a:pPr marL="0" lvl="0" indent="0">
              <a:buNone/>
            </a:pPr>
            <a:endParaRPr lang="en-US" sz="2800" b="1" dirty="0">
              <a:solidFill>
                <a:schemeClr val="accent1">
                  <a:lumMod val="50000"/>
                </a:schemeClr>
              </a:solidFill>
            </a:endParaRPr>
          </a:p>
        </p:txBody>
      </p:sp>
    </p:spTree>
    <p:extLst>
      <p:ext uri="{BB962C8B-B14F-4D97-AF65-F5344CB8AC3E}">
        <p14:creationId xmlns:p14="http://schemas.microsoft.com/office/powerpoint/2010/main" val="33091771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15802"/>
            <a:ext cx="8382000" cy="498598"/>
          </a:xfrm>
        </p:spPr>
        <p:txBody>
          <a:bodyPr/>
          <a:lstStyle/>
          <a:p>
            <a:r>
              <a:rPr lang="en-US" sz="3600" b="1" dirty="0" smtClean="0">
                <a:latin typeface="Century Gothic" pitchFamily="34" charset="0"/>
              </a:rPr>
              <a:t>College Board</a:t>
            </a:r>
            <a:endParaRPr lang="en-US" sz="3600" dirty="0"/>
          </a:p>
        </p:txBody>
      </p:sp>
      <p:sp>
        <p:nvSpPr>
          <p:cNvPr id="3" name="Content Placeholder 2"/>
          <p:cNvSpPr>
            <a:spLocks noGrp="1"/>
          </p:cNvSpPr>
          <p:nvPr>
            <p:ph idx="1"/>
          </p:nvPr>
        </p:nvSpPr>
        <p:spPr>
          <a:xfrm>
            <a:off x="152400" y="1066800"/>
            <a:ext cx="9002486" cy="4038029"/>
          </a:xfrm>
        </p:spPr>
        <p:txBody>
          <a:bodyPr/>
          <a:lstStyle/>
          <a:p>
            <a:pPr marL="0" indent="0">
              <a:buNone/>
            </a:pPr>
            <a:r>
              <a:rPr lang="en-US" dirty="0" smtClean="0"/>
              <a:t>"</a:t>
            </a:r>
            <a:r>
              <a:rPr lang="en-US" dirty="0"/>
              <a:t>Teachers should help students understand that </a:t>
            </a:r>
            <a:r>
              <a:rPr lang="en-US" i="1" u="sng" dirty="0"/>
              <a:t>the statements in the </a:t>
            </a:r>
            <a:r>
              <a:rPr lang="en-US" i="1" u="sng" dirty="0" smtClean="0"/>
              <a:t>framework</a:t>
            </a:r>
            <a:r>
              <a:rPr lang="en-US" dirty="0" smtClean="0"/>
              <a:t> </a:t>
            </a:r>
            <a:r>
              <a:rPr lang="en-US" dirty="0"/>
              <a:t>represent common perspectives in college survey </a:t>
            </a:r>
            <a:r>
              <a:rPr lang="en-US" dirty="0" smtClean="0"/>
              <a:t>courses that </a:t>
            </a:r>
            <a:r>
              <a:rPr lang="en-US" dirty="0"/>
              <a:t>merit familiarity, discussion, and debate</a:t>
            </a:r>
            <a:r>
              <a:rPr lang="en-US" dirty="0" smtClean="0"/>
              <a:t>."</a:t>
            </a:r>
          </a:p>
          <a:p>
            <a:pPr marL="0" indent="0">
              <a:buNone/>
            </a:pPr>
            <a:r>
              <a:rPr lang="en-US" sz="2400" dirty="0" smtClean="0"/>
              <a:t>Trevor </a:t>
            </a:r>
            <a:r>
              <a:rPr lang="en-US" sz="2400" dirty="0"/>
              <a:t>Packer, College Board Senior Vice President, Advanced </a:t>
            </a:r>
            <a:r>
              <a:rPr lang="en-US" sz="2400" dirty="0" smtClean="0"/>
              <a:t>Placement </a:t>
            </a:r>
            <a:r>
              <a:rPr lang="en-US" sz="2400" dirty="0"/>
              <a:t>and Instruction</a:t>
            </a:r>
          </a:p>
          <a:p>
            <a:pPr marL="0" indent="0">
              <a:buNone/>
            </a:pPr>
            <a:r>
              <a:rPr lang="en-US" dirty="0"/>
              <a:t/>
            </a:r>
            <a:br>
              <a:rPr lang="en-US" dirty="0"/>
            </a:br>
            <a:endParaRPr lang="en-US" dirty="0"/>
          </a:p>
          <a:p>
            <a:endParaRPr lang="en-US" dirty="0"/>
          </a:p>
        </p:txBody>
      </p:sp>
    </p:spTree>
    <p:extLst>
      <p:ext uri="{BB962C8B-B14F-4D97-AF65-F5344CB8AC3E}">
        <p14:creationId xmlns:p14="http://schemas.microsoft.com/office/powerpoint/2010/main" val="2978445379"/>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381000" y="1143000"/>
            <a:ext cx="8382000" cy="4185761"/>
          </a:xfrm>
        </p:spPr>
        <p:txBody>
          <a:bodyPr/>
          <a:lstStyle/>
          <a:p>
            <a:r>
              <a:rPr lang="en-US" dirty="0" smtClean="0"/>
              <a:t>The redefined Framework usurps state curriculum standards.</a:t>
            </a:r>
          </a:p>
          <a:p>
            <a:r>
              <a:rPr lang="en-US" dirty="0" smtClean="0"/>
              <a:t>The College Board is now unilaterally decreeing what students should know without public comment or consent.</a:t>
            </a:r>
          </a:p>
          <a:p>
            <a:r>
              <a:rPr lang="en-US" dirty="0" smtClean="0"/>
              <a:t>Georgia history standards include not only the dark events of our history, but also celebrate our nation’s founders, core values, and heroic servicemen and women.</a:t>
            </a:r>
            <a:endParaRPr lang="en-US" dirty="0"/>
          </a:p>
        </p:txBody>
      </p:sp>
    </p:spTree>
    <p:extLst>
      <p:ext uri="{BB962C8B-B14F-4D97-AF65-F5344CB8AC3E}">
        <p14:creationId xmlns:p14="http://schemas.microsoft.com/office/powerpoint/2010/main" val="2816787807"/>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533400" y="1524000"/>
            <a:ext cx="8382000" cy="3896451"/>
          </a:xfrm>
          <a:noFill/>
          <a:ln>
            <a:noFill/>
          </a:ln>
        </p:spPr>
        <p:style>
          <a:lnRef idx="2">
            <a:schemeClr val="accent4"/>
          </a:lnRef>
          <a:fillRef idx="1">
            <a:schemeClr val="lt1"/>
          </a:fillRef>
          <a:effectRef idx="0">
            <a:schemeClr val="accent4"/>
          </a:effectRef>
          <a:fontRef idx="minor">
            <a:schemeClr val="dk1"/>
          </a:fontRef>
        </p:style>
        <p:txBody>
          <a:bodyPr/>
          <a:lstStyle/>
          <a:p>
            <a:pPr lvl="0">
              <a:spcAft>
                <a:spcPts val="1200"/>
              </a:spcAft>
            </a:pPr>
            <a:r>
              <a:rPr lang="en-US" dirty="0" err="1" smtClean="0"/>
              <a:t>GaDOE</a:t>
            </a:r>
            <a:r>
              <a:rPr lang="en-US" dirty="0" smtClean="0"/>
              <a:t> should demand that the College </a:t>
            </a:r>
            <a:r>
              <a:rPr lang="en-US" dirty="0"/>
              <a:t>Board retract </a:t>
            </a:r>
            <a:r>
              <a:rPr lang="en-US" dirty="0" smtClean="0"/>
              <a:t>the new Framework and return </a:t>
            </a:r>
            <a:r>
              <a:rPr lang="en-US" dirty="0"/>
              <a:t>to </a:t>
            </a:r>
            <a:r>
              <a:rPr lang="en-US" dirty="0" smtClean="0"/>
              <a:t>previous Topic Outline while rewriting any revisions.</a:t>
            </a:r>
          </a:p>
          <a:p>
            <a:r>
              <a:rPr lang="en-US" dirty="0" smtClean="0"/>
              <a:t>State legislature should cease all state </a:t>
            </a:r>
            <a:r>
              <a:rPr lang="en-US" dirty="0"/>
              <a:t>funding for APUSH </a:t>
            </a:r>
            <a:r>
              <a:rPr lang="en-US" dirty="0" smtClean="0"/>
              <a:t>Exam and professional development until the Framework is rewritten.</a:t>
            </a:r>
            <a:endParaRPr lang="en-US" dirty="0"/>
          </a:p>
          <a:p>
            <a:pPr marL="0" lvl="0" indent="0">
              <a:buNone/>
            </a:pPr>
            <a:endParaRPr lang="en-US" dirty="0" smtClean="0"/>
          </a:p>
        </p:txBody>
      </p:sp>
      <p:sp>
        <p:nvSpPr>
          <p:cNvPr id="9" name="Rectangle 2"/>
          <p:cNvSpPr>
            <a:spLocks noGrp="1" noChangeArrowheads="1"/>
          </p:cNvSpPr>
          <p:nvPr>
            <p:ph type="title"/>
          </p:nvPr>
        </p:nvSpPr>
        <p:spPr>
          <a:xfrm>
            <a:off x="456155" y="457200"/>
            <a:ext cx="5943600" cy="760412"/>
          </a:xfrm>
        </p:spPr>
        <p:txBody>
          <a:bodyPr/>
          <a:lstStyle/>
          <a:p>
            <a:r>
              <a:rPr lang="en-US" dirty="0" smtClean="0"/>
              <a:t>Recommendations</a:t>
            </a:r>
            <a:endParaRPr lang="en-US" sz="3600" b="1" dirty="0">
              <a:latin typeface="Century Gothic" pitchFamily="34" charset="0"/>
            </a:endParaRPr>
          </a:p>
        </p:txBody>
      </p:sp>
    </p:spTree>
    <p:extLst>
      <p:ext uri="{BB962C8B-B14F-4D97-AF65-F5344CB8AC3E}">
        <p14:creationId xmlns:p14="http://schemas.microsoft.com/office/powerpoint/2010/main" val="2570054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02003"/>
            <a:ext cx="8382000" cy="664797"/>
          </a:xfrm>
        </p:spPr>
        <p:txBody>
          <a:bodyPr/>
          <a:lstStyle/>
          <a:p>
            <a:r>
              <a:rPr lang="en-US" dirty="0" smtClean="0"/>
              <a:t>College Board</a:t>
            </a:r>
            <a:endParaRPr lang="en-US" dirty="0"/>
          </a:p>
        </p:txBody>
      </p:sp>
      <p:sp>
        <p:nvSpPr>
          <p:cNvPr id="3" name="Rectangle 2"/>
          <p:cNvSpPr>
            <a:spLocks noGrp="1" noChangeArrowheads="1"/>
          </p:cNvSpPr>
          <p:nvPr/>
        </p:nvSpPr>
        <p:spPr>
          <a:xfrm>
            <a:off x="381000" y="1654277"/>
            <a:ext cx="8382000" cy="443198"/>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en-US" dirty="0"/>
              <a:t>President is David Coleman.</a:t>
            </a:r>
          </a:p>
        </p:txBody>
      </p:sp>
      <p:pic>
        <p:nvPicPr>
          <p:cNvPr id="4" name="Picture 3" descr="Portrait of David Coleman"/>
          <p:cNvPicPr>
            <a:picLocks noChangeAspect="1" noChangeArrowheads="1"/>
          </p:cNvPicPr>
          <p:nvPr/>
        </p:nvPicPr>
        <p:blipFill rotWithShape="1">
          <a:blip r:embed="rId5">
            <a:extLst>
              <a:ext uri="{28A0092B-C50C-407E-A947-70E740481C1C}">
                <a14:useLocalDpi xmlns:a14="http://schemas.microsoft.com/office/drawing/2010/main" val="0"/>
              </a:ext>
            </a:extLst>
          </a:blip>
          <a:srcRect l="11852"/>
          <a:stretch/>
        </p:blipFill>
        <p:spPr bwMode="auto">
          <a:xfrm>
            <a:off x="2758440" y="2416277"/>
            <a:ext cx="3627120" cy="27874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05751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College Board</a:t>
            </a:r>
            <a:endParaRPr lang="en-US" dirty="0"/>
          </a:p>
        </p:txBody>
      </p:sp>
      <p:sp>
        <p:nvSpPr>
          <p:cNvPr id="3" name="Rectangle 2"/>
          <p:cNvSpPr>
            <a:spLocks noGrp="1" noChangeArrowheads="1"/>
          </p:cNvSpPr>
          <p:nvPr/>
        </p:nvSpPr>
        <p:spPr>
          <a:xfrm>
            <a:off x="457200" y="1524000"/>
            <a:ext cx="8229600" cy="1865126"/>
          </a:xfrm>
          <a:prstGeom prst="rect">
            <a:avLst/>
          </a:prstGeom>
          <a:noFill/>
          <a:ln>
            <a:noFill/>
          </a:ln>
        </p:spPr>
        <p:style>
          <a:lnRef idx="2">
            <a:schemeClr val="accent4"/>
          </a:lnRef>
          <a:fillRef idx="1">
            <a:schemeClr val="lt1"/>
          </a:fillRef>
          <a:effectRef idx="0">
            <a:schemeClr val="accent4"/>
          </a:effectRef>
          <a:fontRef idx="minor">
            <a:schemeClr val="dk1"/>
          </a:fontRef>
        </p:style>
        <p:txBody>
          <a:bodyPr vert="horz" lIns="0" tIns="0" rIns="0" bIns="0" rtlCol="0">
            <a:spAutoFit/>
          </a:bodyPr>
          <a:lstStyle>
            <a:lvl1pPr marL="396875" indent="-396875" algn="l" defTabSz="914363" rtl="0" eaLnBrk="1" latinLnBrk="0" hangingPunct="1">
              <a:lnSpc>
                <a:spcPct val="90000"/>
              </a:lnSpc>
              <a:spcBef>
                <a:spcPct val="20000"/>
              </a:spcBef>
              <a:buFontTx/>
              <a:buBlip>
                <a:blip r:embed="rId2"/>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3"/>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lvl="0" indent="0">
              <a:buNone/>
            </a:pPr>
            <a:r>
              <a:rPr lang="en-US" dirty="0"/>
              <a:t>College Board owns and controls</a:t>
            </a:r>
          </a:p>
          <a:p>
            <a:pPr lvl="0"/>
            <a:r>
              <a:rPr lang="en-US" dirty="0"/>
              <a:t>SAT. </a:t>
            </a:r>
          </a:p>
          <a:p>
            <a:pPr lvl="0"/>
            <a:r>
              <a:rPr lang="en-US" dirty="0"/>
              <a:t>Advanced Placement (AP) courses.</a:t>
            </a:r>
          </a:p>
          <a:p>
            <a:pPr marL="0" indent="0">
              <a:buNone/>
            </a:pPr>
            <a:endParaRPr lang="en-US" sz="2000" dirty="0"/>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9550" y="3312926"/>
            <a:ext cx="3624900"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303764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457200" y="152400"/>
            <a:ext cx="2438400" cy="17145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ts val="1200"/>
              </a:spcAft>
            </a:pPr>
            <a:endParaRPr lang="en-US" sz="2000" b="1" dirty="0" smtClean="0">
              <a:solidFill>
                <a:schemeClr val="bg1"/>
              </a:solidFill>
              <a:latin typeface="Segoe" pitchFamily="34" charset="0"/>
            </a:endParaRPr>
          </a:p>
          <a:p>
            <a:pPr lvl="0" algn="ctr" defTabSz="914099" fontAlgn="base">
              <a:spcBef>
                <a:spcPct val="0"/>
              </a:spcBef>
              <a:spcAft>
                <a:spcPts val="1200"/>
              </a:spcAft>
            </a:pPr>
            <a:endParaRPr lang="en-US" sz="2000" b="1" dirty="0" smtClean="0">
              <a:solidFill>
                <a:schemeClr val="bg1"/>
              </a:solidFill>
              <a:latin typeface="Segoe" pitchFamily="34" charset="0"/>
            </a:endParaRPr>
          </a:p>
          <a:p>
            <a:pPr lvl="0" algn="ctr" defTabSz="914099" fontAlgn="base">
              <a:spcBef>
                <a:spcPct val="0"/>
              </a:spcBef>
              <a:spcAft>
                <a:spcPts val="1200"/>
              </a:spcAft>
            </a:pPr>
            <a:r>
              <a:rPr lang="en-US" sz="2000" b="1" dirty="0" smtClean="0">
                <a:solidFill>
                  <a:schemeClr val="bg1"/>
                </a:solidFill>
                <a:latin typeface="Segoe" pitchFamily="34" charset="0"/>
              </a:rPr>
              <a:t>Federal </a:t>
            </a:r>
            <a:r>
              <a:rPr lang="en-US" sz="2000" b="1" dirty="0">
                <a:solidFill>
                  <a:schemeClr val="bg1"/>
                </a:solidFill>
                <a:latin typeface="Segoe" pitchFamily="34" charset="0"/>
              </a:rPr>
              <a:t>Gov’t</a:t>
            </a:r>
          </a:p>
          <a:p>
            <a:pPr lvl="0" defTabSz="914099" fontAlgn="base">
              <a:spcBef>
                <a:spcPct val="0"/>
              </a:spcBef>
              <a:spcAft>
                <a:spcPct val="0"/>
              </a:spcAft>
            </a:pPr>
            <a:r>
              <a:rPr lang="en-US" sz="2000" dirty="0" smtClean="0"/>
              <a:t>Over </a:t>
            </a:r>
            <a:r>
              <a:rPr lang="en-US" sz="2000" dirty="0"/>
              <a:t>$79 million in direct funding since 2004</a:t>
            </a:r>
            <a:r>
              <a:rPr lang="en-US" sz="2000" dirty="0" smtClean="0"/>
              <a:t>.</a:t>
            </a:r>
          </a:p>
          <a:p>
            <a:pPr lvl="0" defTabSz="914099" fontAlgn="base">
              <a:spcBef>
                <a:spcPct val="0"/>
              </a:spcBef>
              <a:spcAft>
                <a:spcPct val="0"/>
              </a:spcAft>
            </a:pPr>
            <a:endParaRPr lang="en-US" sz="2000" dirty="0"/>
          </a:p>
          <a:p>
            <a:pPr lvl="0" defTabSz="914099" fontAlgn="base">
              <a:spcBef>
                <a:spcPct val="0"/>
              </a:spcBef>
              <a:spcAft>
                <a:spcPct val="0"/>
              </a:spcAft>
            </a:pPr>
            <a:endParaRPr lang="en-US" sz="2200" dirty="0"/>
          </a:p>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7" name="Rounded Rectangle 6"/>
          <p:cNvSpPr/>
          <p:nvPr/>
        </p:nvSpPr>
        <p:spPr bwMode="auto">
          <a:xfrm>
            <a:off x="4343400" y="369125"/>
            <a:ext cx="4343400" cy="129540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b="1" dirty="0" smtClean="0">
                <a:solidFill>
                  <a:schemeClr val="bg1"/>
                </a:solidFill>
                <a:latin typeface="Segoe" pitchFamily="34" charset="0"/>
              </a:rPr>
              <a:t>College Board</a:t>
            </a:r>
          </a:p>
        </p:txBody>
      </p:sp>
      <p:sp>
        <p:nvSpPr>
          <p:cNvPr id="9" name="Rounded Rectangle 8"/>
          <p:cNvSpPr/>
          <p:nvPr/>
        </p:nvSpPr>
        <p:spPr bwMode="auto">
          <a:xfrm>
            <a:off x="4343400" y="3388425"/>
            <a:ext cx="4343400" cy="129540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b="1" dirty="0">
                <a:solidFill>
                  <a:schemeClr val="bg1"/>
                </a:solidFill>
                <a:latin typeface="Segoe" pitchFamily="34" charset="0"/>
              </a:rPr>
              <a:t>States</a:t>
            </a:r>
          </a:p>
        </p:txBody>
      </p:sp>
      <p:sp>
        <p:nvSpPr>
          <p:cNvPr id="10" name="Right Arrow 9"/>
          <p:cNvSpPr/>
          <p:nvPr/>
        </p:nvSpPr>
        <p:spPr bwMode="auto">
          <a:xfrm>
            <a:off x="3124200" y="680850"/>
            <a:ext cx="1066800" cy="647700"/>
          </a:xfrm>
          <a:prstGeom prst="rightArrow">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11" name="Right Arrow 10"/>
          <p:cNvSpPr/>
          <p:nvPr/>
        </p:nvSpPr>
        <p:spPr bwMode="auto">
          <a:xfrm>
            <a:off x="3124200" y="3695700"/>
            <a:ext cx="1066800" cy="647700"/>
          </a:xfrm>
          <a:prstGeom prst="rightArrow">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12" name="Right Arrow 11"/>
          <p:cNvSpPr/>
          <p:nvPr/>
        </p:nvSpPr>
        <p:spPr bwMode="auto">
          <a:xfrm rot="16200000">
            <a:off x="5972050" y="2190751"/>
            <a:ext cx="1066800" cy="647700"/>
          </a:xfrm>
          <a:prstGeom prst="rightArrow">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tx1"/>
              </a:solidFill>
              <a:latin typeface="Segoe" pitchFamily="34" charset="0"/>
            </a:endParaRPr>
          </a:p>
        </p:txBody>
      </p:sp>
      <p:sp>
        <p:nvSpPr>
          <p:cNvPr id="13" name="Rectangle 12"/>
          <p:cNvSpPr/>
          <p:nvPr/>
        </p:nvSpPr>
        <p:spPr>
          <a:xfrm>
            <a:off x="134749" y="6412468"/>
            <a:ext cx="6624827" cy="369332"/>
          </a:xfrm>
          <a:prstGeom prst="rect">
            <a:avLst/>
          </a:prstGeom>
        </p:spPr>
        <p:txBody>
          <a:bodyPr wrap="none">
            <a:spAutoFit/>
          </a:bodyPr>
          <a:lstStyle/>
          <a:p>
            <a:r>
              <a:rPr lang="en-US" dirty="0">
                <a:solidFill>
                  <a:schemeClr val="bg1"/>
                </a:solidFill>
              </a:rPr>
              <a:t>Sources: </a:t>
            </a:r>
            <a:r>
              <a:rPr lang="en-US" dirty="0" smtClean="0">
                <a:solidFill>
                  <a:schemeClr val="bg1"/>
                </a:solidFill>
              </a:rPr>
              <a:t>www.usaspending.gov, www.fedspending.org</a:t>
            </a:r>
            <a:r>
              <a:rPr lang="en-US" dirty="0">
                <a:solidFill>
                  <a:schemeClr val="bg1"/>
                </a:solidFill>
              </a:rPr>
              <a:t>, </a:t>
            </a:r>
            <a:r>
              <a:rPr lang="en-US" dirty="0" smtClean="0">
                <a:solidFill>
                  <a:schemeClr val="bg1"/>
                </a:solidFill>
              </a:rPr>
              <a:t>www.ed.gov</a:t>
            </a:r>
            <a:endParaRPr lang="en-US" dirty="0">
              <a:solidFill>
                <a:schemeClr val="bg1"/>
              </a:solidFill>
            </a:endParaRPr>
          </a:p>
        </p:txBody>
      </p:sp>
      <p:sp>
        <p:nvSpPr>
          <p:cNvPr id="14" name="Rounded Rectangle 13"/>
          <p:cNvSpPr/>
          <p:nvPr/>
        </p:nvSpPr>
        <p:spPr bwMode="auto">
          <a:xfrm>
            <a:off x="457200" y="2057400"/>
            <a:ext cx="2438400" cy="412228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ts val="1200"/>
              </a:spcAft>
            </a:pPr>
            <a:endParaRPr lang="en-US" sz="2000" b="1" dirty="0" smtClean="0">
              <a:solidFill>
                <a:schemeClr val="bg1"/>
              </a:solidFill>
              <a:latin typeface="Segoe" pitchFamily="34" charset="0"/>
            </a:endParaRPr>
          </a:p>
          <a:p>
            <a:pPr lvl="0" algn="ctr" defTabSz="914099" fontAlgn="base">
              <a:spcBef>
                <a:spcPct val="0"/>
              </a:spcBef>
              <a:spcAft>
                <a:spcPts val="1200"/>
              </a:spcAft>
            </a:pPr>
            <a:r>
              <a:rPr lang="en-US" sz="2000" b="1" dirty="0" smtClean="0">
                <a:solidFill>
                  <a:schemeClr val="bg1"/>
                </a:solidFill>
                <a:latin typeface="Segoe" pitchFamily="34" charset="0"/>
              </a:rPr>
              <a:t>Federal </a:t>
            </a:r>
            <a:r>
              <a:rPr lang="en-US" sz="2000" b="1" dirty="0">
                <a:solidFill>
                  <a:schemeClr val="bg1"/>
                </a:solidFill>
                <a:latin typeface="Segoe" pitchFamily="34" charset="0"/>
              </a:rPr>
              <a:t>Gov’t</a:t>
            </a:r>
          </a:p>
          <a:p>
            <a:pPr lvl="0" defTabSz="914099" fontAlgn="base">
              <a:spcBef>
                <a:spcPct val="0"/>
              </a:spcBef>
              <a:spcAft>
                <a:spcPct val="0"/>
              </a:spcAft>
            </a:pPr>
            <a:r>
              <a:rPr lang="en-US" sz="2000" dirty="0" smtClean="0"/>
              <a:t>Over </a:t>
            </a:r>
            <a:r>
              <a:rPr lang="en-US" sz="2000" dirty="0"/>
              <a:t>$391 million to states to purchase College Board products. </a:t>
            </a:r>
            <a:endParaRPr lang="en-US" sz="2000" dirty="0" smtClean="0"/>
          </a:p>
          <a:p>
            <a:pPr lvl="0" defTabSz="914099" fontAlgn="base">
              <a:spcBef>
                <a:spcPct val="0"/>
              </a:spcBef>
              <a:spcAft>
                <a:spcPct val="0"/>
              </a:spcAft>
            </a:pPr>
            <a:endParaRPr lang="en-US" sz="2000" dirty="0"/>
          </a:p>
          <a:p>
            <a:pPr defTabSz="914099" fontAlgn="base">
              <a:spcBef>
                <a:spcPct val="0"/>
              </a:spcBef>
              <a:spcAft>
                <a:spcPct val="0"/>
              </a:spcAft>
            </a:pPr>
            <a:r>
              <a:rPr lang="en-US" sz="2000" dirty="0"/>
              <a:t>$28.4 million in grants </a:t>
            </a:r>
            <a:r>
              <a:rPr lang="en-US" sz="2000" dirty="0" smtClean="0"/>
              <a:t>to states for </a:t>
            </a:r>
            <a:r>
              <a:rPr lang="en-US" sz="2000" dirty="0"/>
              <a:t>low-income students to take AP </a:t>
            </a:r>
            <a:r>
              <a:rPr lang="en-US" sz="2000" dirty="0" smtClean="0"/>
              <a:t>Exams (2014).</a:t>
            </a:r>
            <a:endParaRPr lang="en-US" sz="2000" dirty="0"/>
          </a:p>
          <a:p>
            <a:pPr lvl="0" defTabSz="914099" fontAlgn="base">
              <a:spcBef>
                <a:spcPct val="0"/>
              </a:spcBef>
              <a:spcAft>
                <a:spcPct val="0"/>
              </a:spcAft>
            </a:pPr>
            <a:endParaRPr lang="en-US" sz="2200" dirty="0"/>
          </a:p>
          <a:p>
            <a:pPr algn="ctr" defTabSz="914099" fontAlgn="base">
              <a:spcBef>
                <a:spcPct val="0"/>
              </a:spcBef>
              <a:spcAft>
                <a:spcPct val="0"/>
              </a:spcAft>
            </a:pPr>
            <a:endParaRPr lang="en-US" sz="2300" dirty="0" smtClean="0">
              <a:solidFill>
                <a:schemeClr val="tx1"/>
              </a:solidFill>
              <a:latin typeface="Segoe" pitchFamily="34" charset="0"/>
            </a:endParaRPr>
          </a:p>
        </p:txBody>
      </p:sp>
    </p:spTree>
    <p:extLst>
      <p:ext uri="{BB962C8B-B14F-4D97-AF65-F5344CB8AC3E}">
        <p14:creationId xmlns:p14="http://schemas.microsoft.com/office/powerpoint/2010/main" val="338216049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1"/>
          </p:nvPr>
        </p:nvSpPr>
        <p:spPr>
          <a:xfrm>
            <a:off x="457200" y="1451044"/>
            <a:ext cx="7620000" cy="2880789"/>
          </a:xfrm>
          <a:noFill/>
          <a:ln>
            <a:noFill/>
          </a:ln>
        </p:spPr>
        <p:style>
          <a:lnRef idx="2">
            <a:schemeClr val="accent4"/>
          </a:lnRef>
          <a:fillRef idx="1">
            <a:schemeClr val="lt1"/>
          </a:fillRef>
          <a:effectRef idx="0">
            <a:schemeClr val="accent4"/>
          </a:effectRef>
          <a:fontRef idx="minor">
            <a:schemeClr val="dk1"/>
          </a:fontRef>
        </p:style>
        <p:txBody>
          <a:bodyPr/>
          <a:lstStyle/>
          <a:p>
            <a:pPr marL="0" indent="0">
              <a:spcAft>
                <a:spcPts val="3000"/>
              </a:spcAft>
              <a:buNone/>
            </a:pPr>
            <a:r>
              <a:rPr lang="en-US" sz="2800" dirty="0"/>
              <a:t>T</a:t>
            </a:r>
            <a:r>
              <a:rPr lang="en-US" sz="2800" dirty="0" smtClean="0"/>
              <a:t>otal </a:t>
            </a:r>
            <a:r>
              <a:rPr lang="en-US" sz="2800" dirty="0"/>
              <a:t>expenditures on AP exams for students in </a:t>
            </a:r>
            <a:r>
              <a:rPr lang="en-US" sz="2800" dirty="0" smtClean="0"/>
              <a:t>FY10-FY14 and budgeted for FY15: </a:t>
            </a:r>
            <a:r>
              <a:rPr lang="en-US" sz="2800" b="1" dirty="0" smtClean="0">
                <a:solidFill>
                  <a:srgbClr val="FF0000"/>
                </a:solidFill>
              </a:rPr>
              <a:t>$9,869,388.</a:t>
            </a:r>
          </a:p>
          <a:p>
            <a:pPr marL="0" indent="0">
              <a:spcAft>
                <a:spcPts val="3000"/>
              </a:spcAft>
              <a:buNone/>
            </a:pPr>
            <a:r>
              <a:rPr lang="en-US" sz="2800" dirty="0" smtClean="0"/>
              <a:t>AP </a:t>
            </a:r>
            <a:r>
              <a:rPr lang="en-US" sz="2800" dirty="0"/>
              <a:t>Teacher Quality Training </a:t>
            </a:r>
            <a:r>
              <a:rPr lang="en-US" sz="2800" dirty="0" smtClean="0"/>
              <a:t>Grants (Title II-A) for past 5 years:</a:t>
            </a:r>
            <a:r>
              <a:rPr lang="en-US" sz="2800" dirty="0"/>
              <a:t> </a:t>
            </a:r>
            <a:r>
              <a:rPr lang="en-US" sz="2800" b="1" dirty="0">
                <a:solidFill>
                  <a:srgbClr val="FF0000"/>
                </a:solidFill>
              </a:rPr>
              <a:t>$</a:t>
            </a:r>
            <a:r>
              <a:rPr lang="en-US" sz="2800" b="1" dirty="0" smtClean="0">
                <a:solidFill>
                  <a:srgbClr val="FF0000"/>
                </a:solidFill>
              </a:rPr>
              <a:t>1,495,000. </a:t>
            </a:r>
            <a:endParaRPr lang="en-US" sz="2800" b="1" dirty="0">
              <a:solidFill>
                <a:srgbClr val="FF0000"/>
              </a:solidFill>
            </a:endParaRPr>
          </a:p>
          <a:p>
            <a:pPr marL="0" indent="0">
              <a:spcAft>
                <a:spcPts val="600"/>
              </a:spcAft>
              <a:buNone/>
            </a:pPr>
            <a:r>
              <a:rPr lang="en-US" sz="2800" b="1" dirty="0" smtClean="0"/>
              <a:t>Dollars </a:t>
            </a:r>
            <a:r>
              <a:rPr lang="en-US" sz="2800" b="1" dirty="0"/>
              <a:t>are going to the College </a:t>
            </a:r>
            <a:r>
              <a:rPr lang="en-US" sz="2800" b="1" dirty="0" smtClean="0"/>
              <a:t>Board.</a:t>
            </a:r>
            <a:endParaRPr lang="en-US" sz="2800" b="1" dirty="0"/>
          </a:p>
        </p:txBody>
      </p:sp>
      <p:sp>
        <p:nvSpPr>
          <p:cNvPr id="9" name="Rectangle 2"/>
          <p:cNvSpPr>
            <a:spLocks noGrp="1" noChangeArrowheads="1"/>
          </p:cNvSpPr>
          <p:nvPr>
            <p:ph type="title"/>
          </p:nvPr>
        </p:nvSpPr>
        <p:spPr>
          <a:xfrm>
            <a:off x="990600" y="457200"/>
            <a:ext cx="7162800" cy="553998"/>
          </a:xfrm>
        </p:spPr>
        <p:txBody>
          <a:bodyPr/>
          <a:lstStyle/>
          <a:p>
            <a:pPr algn="ctr"/>
            <a:r>
              <a:rPr lang="en-US" sz="4000" dirty="0"/>
              <a:t> </a:t>
            </a:r>
            <a:r>
              <a:rPr lang="en-US" sz="4000" dirty="0" smtClean="0"/>
              <a:t>Georgia AP Expenditures</a:t>
            </a:r>
            <a:endParaRPr lang="en-US" sz="4000" b="1" dirty="0">
              <a:latin typeface="Century Gothic" pitchFamily="34" charset="0"/>
            </a:endParaRPr>
          </a:p>
        </p:txBody>
      </p:sp>
      <p:sp>
        <p:nvSpPr>
          <p:cNvPr id="2" name="Rectangle 1"/>
          <p:cNvSpPr/>
          <p:nvPr/>
        </p:nvSpPr>
        <p:spPr>
          <a:xfrm>
            <a:off x="304800" y="5188710"/>
            <a:ext cx="4097532" cy="923330"/>
          </a:xfrm>
          <a:prstGeom prst="rect">
            <a:avLst/>
          </a:prstGeom>
        </p:spPr>
        <p:txBody>
          <a:bodyPr wrap="none">
            <a:spAutoFit/>
          </a:bodyPr>
          <a:lstStyle/>
          <a:p>
            <a:r>
              <a:rPr lang="en-US" dirty="0" smtClean="0">
                <a:solidFill>
                  <a:srgbClr val="000000"/>
                </a:solidFill>
              </a:rPr>
              <a:t>Exhibit 1</a:t>
            </a:r>
          </a:p>
          <a:p>
            <a:r>
              <a:rPr lang="en-US" dirty="0" smtClean="0">
                <a:solidFill>
                  <a:srgbClr val="000000"/>
                </a:solidFill>
              </a:rPr>
              <a:t>Source: Georgia Department of Education</a:t>
            </a:r>
            <a:endParaRPr lang="en-US" dirty="0">
              <a:solidFill>
                <a:srgbClr val="000000"/>
              </a:solidFill>
            </a:endParaRPr>
          </a:p>
          <a:p>
            <a:r>
              <a:rPr lang="en-US" dirty="0">
                <a:solidFill>
                  <a:srgbClr val="000000"/>
                </a:solidFill>
              </a:rPr>
              <a:t> </a:t>
            </a:r>
          </a:p>
        </p:txBody>
      </p:sp>
    </p:spTree>
    <p:extLst>
      <p:ext uri="{BB962C8B-B14F-4D97-AF65-F5344CB8AC3E}">
        <p14:creationId xmlns:p14="http://schemas.microsoft.com/office/powerpoint/2010/main" val="2577326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533400" y="913114"/>
            <a:ext cx="8229600" cy="1526572"/>
          </a:xfrm>
          <a:prstGeom prst="rect">
            <a:avLst/>
          </a:prstGeom>
          <a:noFill/>
          <a:ln w="25400" cap="flat" cmpd="sng" algn="ctr">
            <a:noFill/>
            <a:prstDash val="solid"/>
          </a:ln>
        </p:spPr>
        <p:style>
          <a:lnRef idx="2">
            <a:schemeClr val="accent4"/>
          </a:lnRef>
          <a:fillRef idx="1">
            <a:schemeClr val="lt1"/>
          </a:fillRef>
          <a:effectRef idx="0">
            <a:schemeClr val="accent4"/>
          </a:effectRef>
          <a:fontRef idx="minor">
            <a:schemeClr val="dk1"/>
          </a:fontRef>
        </p:style>
        <p:txBody>
          <a:bodyPr/>
          <a:lstStyle>
            <a:lvl1pPr marL="396875" indent="-396875" algn="l" defTabSz="914363" rtl="0" eaLnBrk="1" latinLnBrk="0" hangingPunct="1">
              <a:lnSpc>
                <a:spcPct val="90000"/>
              </a:lnSpc>
              <a:spcBef>
                <a:spcPct val="20000"/>
              </a:spcBef>
              <a:buFontTx/>
              <a:buBlip>
                <a:blip r:embed="rId2"/>
              </a:buBlip>
              <a:defRPr sz="3200" kern="1200">
                <a:solidFill>
                  <a:schemeClr val="dk1"/>
                </a:solidFill>
                <a:latin typeface="+mn-lt"/>
                <a:ea typeface="+mn-ea"/>
                <a:cs typeface="+mn-cs"/>
              </a:defRPr>
            </a:lvl1pPr>
            <a:lvl2pPr marL="914400" indent="-396875" algn="l" defTabSz="914363" rtl="0" eaLnBrk="1" latinLnBrk="0" hangingPunct="1">
              <a:lnSpc>
                <a:spcPct val="90000"/>
              </a:lnSpc>
              <a:spcBef>
                <a:spcPct val="20000"/>
              </a:spcBef>
              <a:buFontTx/>
              <a:buBlip>
                <a:blip r:embed="rId3"/>
              </a:buBlip>
              <a:defRPr sz="2800" kern="1200">
                <a:solidFill>
                  <a:schemeClr val="dk1"/>
                </a:solidFill>
                <a:latin typeface="+mn-lt"/>
                <a:ea typeface="+mn-ea"/>
                <a:cs typeface="+mn-cs"/>
              </a:defRPr>
            </a:lvl2pPr>
            <a:lvl3pPr marL="1258888" indent="-344488"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3pPr>
            <a:lvl4pPr marL="1604963" indent="-346075"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4pPr>
            <a:lvl5pPr marL="1941513" indent="-336550" algn="l" defTabSz="914363" rtl="0" eaLnBrk="1" latinLnBrk="0" hangingPunct="1">
              <a:lnSpc>
                <a:spcPct val="90000"/>
              </a:lnSpc>
              <a:spcBef>
                <a:spcPct val="20000"/>
              </a:spcBef>
              <a:buFontTx/>
              <a:buBlip>
                <a:blip r:embed="rId3"/>
              </a:buBlip>
              <a:defRPr sz="2400" kern="1200">
                <a:solidFill>
                  <a:schemeClr val="dk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buFontTx/>
              <a:buNone/>
            </a:pPr>
            <a:r>
              <a:rPr lang="en-US" b="1" dirty="0" smtClean="0"/>
              <a:t>Benefits of Advanced Placement:</a:t>
            </a:r>
          </a:p>
          <a:p>
            <a:r>
              <a:rPr lang="en-US" dirty="0" smtClean="0"/>
              <a:t>College credits.</a:t>
            </a:r>
          </a:p>
          <a:p>
            <a:r>
              <a:rPr lang="en-US" dirty="0" smtClean="0"/>
              <a:t>Savings in time and money.</a:t>
            </a:r>
          </a:p>
          <a:p>
            <a:endParaRPr lang="en-US" dirty="0"/>
          </a:p>
        </p:txBody>
      </p:sp>
    </p:spTree>
    <p:extLst>
      <p:ext uri="{BB962C8B-B14F-4D97-AF65-F5344CB8AC3E}">
        <p14:creationId xmlns:p14="http://schemas.microsoft.com/office/powerpoint/2010/main" val="242273226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382000" cy="664797"/>
          </a:xfrm>
        </p:spPr>
        <p:txBody>
          <a:bodyPr/>
          <a:lstStyle/>
          <a:p>
            <a:pPr algn="ctr"/>
            <a:r>
              <a:rPr lang="en-US" dirty="0" smtClean="0"/>
              <a:t>So what’s the concern?</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1676400"/>
            <a:ext cx="4419600" cy="33858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0861845"/>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143&quot;&gt;&lt;/object&gt;&lt;object type=&quot;2&quot; unique_id=&quot;10144&quot;&gt;&lt;object type=&quot;3&quot; unique_id=&quot;10472&quot;&gt;&lt;property id=&quot;20148&quot; value=&quot;5&quot;/&gt;&lt;property id=&quot;20300&quot; value=&quot;Slide 1 - &amp;quot;New APUSH Framework&amp;#x0D;&amp;#x0A;Are the Feds (re)Writing the &amp;#x0D;&amp;#x0A;Georgia History Standards?&amp;quot;&quot;/&gt;&lt;property id=&quot;20307&quot; value=&quot;301&quot;/&gt;&lt;/object&gt;&lt;object type=&quot;3&quot; unique_id=&quot;17908&quot;&gt;&lt;property id=&quot;20148&quot; value=&quot;5&quot;/&gt;&lt;property id=&quot;20300&quot; value=&quot;Slide 10 - &amp;quot;APUSH Course&amp;quot;&quot;/&gt;&lt;property id=&quot;20307&quot; value=&quot;302&quot;/&gt;&lt;/object&gt;&lt;object type=&quot;3&quot; unique_id=&quot;17987&quot;&gt;&lt;property id=&quot;20148&quot; value=&quot;5&quot;/&gt;&lt;property id=&quot;20300&quot; value=&quot;Slide 28 - &amp;quot;Sample Exam Question&amp;quot;&quot;/&gt;&lt;property id=&quot;20307&quot; value=&quot;305&quot;/&gt;&lt;/object&gt;&lt;object type=&quot;3&quot; unique_id=&quot;17988&quot;&gt;&lt;property id=&quot;20148&quot; value=&quot;5&quot;/&gt;&lt;property id=&quot;20300&quot; value=&quot;Slide 36 - &amp;quot;Recommendations&amp;quot;&quot;/&gt;&lt;property id=&quot;20307&quot; value=&quot;304&quot;/&gt;&lt;/object&gt;&lt;object type=&quot;3&quot; unique_id=&quot;18017&quot;&gt;&lt;property id=&quot;20148&quot; value=&quot;5&quot;/&gt;&lt;property id=&quot;20300&quot; value=&quot;Slide 2&quot;/&gt;&lt;property id=&quot;20307&quot; value=&quot;306&quot;/&gt;&lt;/object&gt;&lt;object type=&quot;3&quot; unique_id=&quot;18042&quot;&gt;&lt;property id=&quot;20148&quot; value=&quot;5&quot;/&gt;&lt;property id=&quot;20300&quot; value=&quot;Slide 3 - &amp;quot;College Board&amp;quot;&quot;/&gt;&lt;property id=&quot;20307&quot; value=&quot;307&quot;/&gt;&lt;/object&gt;&lt;object type=&quot;3&quot; unique_id=&quot;18052&quot;&gt;&lt;property id=&quot;20148&quot; value=&quot;5&quot;/&gt;&lt;property id=&quot;20300&quot; value=&quot;Slide 7 - &amp;quot; Georgia AP Expenditures&amp;quot;&quot;/&gt;&lt;property id=&quot;20307&quot; value=&quot;308&quot;/&gt;&lt;/object&gt;&lt;object type=&quot;3&quot; unique_id=&quot;18093&quot;&gt;&lt;property id=&quot;20148&quot; value=&quot;5&quot;/&gt;&lt;property id=&quot;20300&quot; value=&quot;Slide 6&quot;/&gt;&lt;property id=&quot;20307&quot; value=&quot;309&quot;/&gt;&lt;/object&gt;&lt;object type=&quot;3&quot; unique_id=&quot;18221&quot;&gt;&lt;property id=&quot;20148&quot; value=&quot;5&quot;/&gt;&lt;property id=&quot;20300&quot; value=&quot;Slide 9 - &amp;quot;So what’s the concern?&amp;quot;&quot;/&gt;&lt;property id=&quot;20307&quot; value=&quot;310&quot;/&gt;&lt;/object&gt;&lt;object type=&quot;3&quot; unique_id=&quot;18277&quot;&gt;&lt;property id=&quot;20148&quot; value=&quot;5&quot;/&gt;&lt;property id=&quot;20300&quot; value=&quot;Slide 22&quot;/&gt;&lt;property id=&quot;20307&quot; value=&quot;311&quot;/&gt;&lt;/object&gt;&lt;object type=&quot;3&quot; unique_id=&quot;18314&quot;&gt;&lt;property id=&quot;20148&quot; value=&quot;5&quot;/&gt;&lt;property id=&quot;20300&quot; value=&quot;Slide 29 - &amp;quot;GaDOE: “Not to worry.”&amp;quot;&quot;/&gt;&lt;property id=&quot;20307&quot; value=&quot;312&quot;/&gt;&lt;/object&gt;&lt;object type=&quot;3&quot; unique_id=&quot;18367&quot;&gt;&lt;property id=&quot;20148&quot; value=&quot;5&quot;/&gt;&lt;property id=&quot;20300&quot; value=&quot;Slide 30 - &amp;quot;Reality&amp;quot;&quot;/&gt;&lt;property id=&quot;20307&quot; value=&quot;313&quot;/&gt;&lt;/object&gt;&lt;object type=&quot;3&quot; unique_id=&quot;18606&quot;&gt;&lt;property id=&quot;20148&quot; value=&quot;5&quot;/&gt;&lt;property id=&quot;20300&quot; value=&quot;Slide 23&quot;/&gt;&lt;property id=&quot;20307&quot; value=&quot;314&quot;/&gt;&lt;/object&gt;&lt;object type=&quot;3&quot; unique_id=&quot;18682&quot;&gt;&lt;property id=&quot;20148&quot; value=&quot;5&quot;/&gt;&lt;property id=&quot;20300&quot; value=&quot;Slide 24&quot;/&gt;&lt;property id=&quot;20307&quot; value=&quot;315&quot;/&gt;&lt;/object&gt;&lt;object type=&quot;3&quot; unique_id=&quot;18896&quot;&gt;&lt;property id=&quot;20148&quot; value=&quot;5&quot;/&gt;&lt;property id=&quot;20300&quot; value=&quot;Slide 20 - &amp;quot;What’s Missing in New Framework?&amp;quot;&quot;/&gt;&lt;property id=&quot;20307&quot; value=&quot;317&quot;/&gt;&lt;/object&gt;&lt;object type=&quot;3&quot; unique_id=&quot;19023&quot;&gt;&lt;property id=&quot;20148&quot; value=&quot;5&quot;/&gt;&lt;property id=&quot;20300&quot; value=&quot;Slide 25 - &amp;quot; New APUSH Framework&amp;quot;&quot;/&gt;&lt;property id=&quot;20307&quot; value=&quot;318&quot;/&gt;&lt;/object&gt;&lt;object type=&quot;3&quot; unique_id=&quot;19024&quot;&gt;&lt;property id=&quot;20148&quot; value=&quot;5&quot;/&gt;&lt;property id=&quot;20300&quot; value=&quot;Slide 4 - &amp;quot;College Board&amp;quot;&quot;/&gt;&lt;property id=&quot;20307&quot; value=&quot;329&quot;/&gt;&lt;/object&gt;&lt;object type=&quot;3&quot; unique_id=&quot;19025&quot;&gt;&lt;property id=&quot;20148&quot; value=&quot;5&quot;/&gt;&lt;property id=&quot;20300&quot; value=&quot;Slide 5 - &amp;quot;College Board&amp;quot;&quot;/&gt;&lt;property id=&quot;20307&quot; value=&quot;330&quot;/&gt;&lt;/object&gt;&lt;object type=&quot;3&quot; unique_id=&quot;19026&quot;&gt;&lt;property id=&quot;20148&quot; value=&quot;5&quot;/&gt;&lt;property id=&quot;20300&quot; value=&quot;Slide 8&quot;/&gt;&lt;property id=&quot;20307&quot; value=&quot;337&quot;/&gt;&lt;/object&gt;&lt;object type=&quot;3&quot; unique_id=&quot;19027&quot;&gt;&lt;property id=&quot;20148&quot; value=&quot;5&quot;/&gt;&lt;property id=&quot;20300&quot; value=&quot;Slide 11&quot;/&gt;&lt;property id=&quot;20307&quot; value=&quot;323&quot;/&gt;&lt;/object&gt;&lt;object type=&quot;3&quot; unique_id=&quot;19028&quot;&gt;&lt;property id=&quot;20148&quot; value=&quot;5&quot;/&gt;&lt;property id=&quot;20300&quot; value=&quot;Slide 12&quot;/&gt;&lt;property id=&quot;20307&quot; value=&quot;341&quot;/&gt;&lt;/object&gt;&lt;object type=&quot;3&quot; unique_id=&quot;19029&quot;&gt;&lt;property id=&quot;20148&quot; value=&quot;5&quot;/&gt;&lt;property id=&quot;20300&quot; value=&quot;Slide 13&quot;/&gt;&lt;property id=&quot;20307&quot; value=&quot;340&quot;/&gt;&lt;/object&gt;&lt;object type=&quot;3&quot; unique_id=&quot;19030&quot;&gt;&lt;property id=&quot;20148&quot; value=&quot;5&quot;/&gt;&lt;property id=&quot;20300&quot; value=&quot;Slide 14&quot;/&gt;&lt;property id=&quot;20307&quot; value=&quot;324&quot;/&gt;&lt;/object&gt;&lt;object type=&quot;3&quot; unique_id=&quot;19031&quot;&gt;&lt;property id=&quot;20148&quot; value=&quot;5&quot;/&gt;&lt;property id=&quot;20300&quot; value=&quot;Slide 15&quot;/&gt;&lt;property id=&quot;20307&quot; value=&quot;325&quot;/&gt;&lt;/object&gt;&lt;object type=&quot;3&quot; unique_id=&quot;19032&quot;&gt;&lt;property id=&quot;20148&quot; value=&quot;5&quot;/&gt;&lt;property id=&quot;20300&quot; value=&quot;Slide 16&quot;/&gt;&lt;property id=&quot;20307&quot; value=&quot;326&quot;/&gt;&lt;/object&gt;&lt;object type=&quot;3&quot; unique_id=&quot;19033&quot;&gt;&lt;property id=&quot;20148&quot; value=&quot;5&quot;/&gt;&lt;property id=&quot;20300&quot; value=&quot;Slide 17&quot;/&gt;&lt;property id=&quot;20307&quot; value=&quot;320&quot;/&gt;&lt;/object&gt;&lt;object type=&quot;3&quot; unique_id=&quot;19034&quot;&gt;&lt;property id=&quot;20148&quot; value=&quot;5&quot;/&gt;&lt;property id=&quot;20300&quot; value=&quot;Slide 18 - &amp;quot;So what’s the problem?&amp;quot;&quot;/&gt;&lt;property id=&quot;20307&quot; value=&quot;338&quot;/&gt;&lt;/object&gt;&lt;object type=&quot;3&quot; unique_id=&quot;19035&quot;&gt;&lt;property id=&quot;20148&quot; value=&quot;5&quot;/&gt;&lt;property id=&quot;20300&quot; value=&quot;Slide 19&quot;/&gt;&lt;property id=&quot;20307&quot; value=&quot;321&quot;/&gt;&lt;/object&gt;&lt;object type=&quot;3&quot; unique_id=&quot;19036&quot;&gt;&lt;property id=&quot;20148&quot; value=&quot;5&quot;/&gt;&lt;property id=&quot;20300&quot; value=&quot;Slide 21 - &amp;quot;What’s Missing in New Framework?&amp;quot;&quot;/&gt;&lt;property id=&quot;20307&quot; value=&quot;322&quot;/&gt;&lt;/object&gt;&lt;object type=&quot;3&quot; unique_id=&quot;19037&quot;&gt;&lt;property id=&quot;20148&quot; value=&quot;5&quot;/&gt;&lt;property id=&quot;20300&quot; value=&quot;Slide 26&quot;/&gt;&lt;property id=&quot;20307&quot; value=&quot;327&quot;/&gt;&lt;/object&gt;&lt;object type=&quot;3&quot; unique_id=&quot;19038&quot;&gt;&lt;property id=&quot;20148&quot; value=&quot;5&quot;/&gt;&lt;property id=&quot;20300&quot; value=&quot;Slide 27&quot;/&gt;&lt;property id=&quot;20307&quot; value=&quot;328&quot;/&gt;&lt;/object&gt;&lt;object type=&quot;3&quot; unique_id=&quot;19039&quot;&gt;&lt;property id=&quot;20148&quot; value=&quot;5&quot;/&gt;&lt;property id=&quot;20300&quot; value=&quot;Slide 31 - &amp;quot;College Board Visits&amp;quot;&quot;/&gt;&lt;property id=&quot;20307&quot; value=&quot;331&quot;/&gt;&lt;/object&gt;&lt;object type=&quot;3&quot; unique_id=&quot;19040&quot;&gt;&lt;property id=&quot;20148&quot; value=&quot;5&quot;/&gt;&lt;property id=&quot;20300&quot; value=&quot;Slide 32 - &amp;quot;What you will hear (or not hear) from &amp;#x0D;&amp;#x0A;the College Board&amp;quot;&quot;/&gt;&lt;property id=&quot;20307&quot; value=&quot;333&quot;/&gt;&lt;/object&gt;&lt;object type=&quot;3&quot; unique_id=&quot;19041&quot;&gt;&lt;property id=&quot;20148&quot; value=&quot;5&quot;/&gt;&lt;property id=&quot;20300&quot; value=&quot;Slide 33 - &amp;quot;What you will hear from the College Board&amp;quot;&quot;/&gt;&lt;property id=&quot;20307&quot; value=&quot;334&quot;/&gt;&lt;/object&gt;&lt;object type=&quot;3&quot; unique_id=&quot;19042&quot;&gt;&lt;property id=&quot;20148&quot; value=&quot;5&quot;/&gt;&lt;property id=&quot;20300&quot; value=&quot;Slide 34 - &amp;quot;College Board&amp;quot;&quot;/&gt;&lt;property id=&quot;20307&quot; value=&quot;335&quot;/&gt;&lt;/object&gt;&lt;object type=&quot;3&quot; unique_id=&quot;19043&quot;&gt;&lt;property id=&quot;20148&quot; value=&quot;5&quot;/&gt;&lt;property id=&quot;20300&quot; value=&quot;Slide 35 - &amp;quot;Conclusion&amp;quot;&quot;/&gt;&lt;property id=&quot;20307&quot; value=&quot;339&quot;/&gt;&lt;/object&gt;&lt;/object&gt;&lt;/object&gt;&lt;/database&gt;"/>
  <p:tag name="SECTOMILLISECCONVERTED" val="1"/>
</p:tagLst>
</file>

<file path=ppt/theme/theme1.xml><?xml version="1.0" encoding="utf-8"?>
<a:theme xmlns:a="http://schemas.openxmlformats.org/drawingml/2006/main" name="1_Light_with Blue Bar Segoe Template">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4.xml><?xml version="1.0" encoding="utf-8"?>
<a:theme xmlns:a="http://schemas.openxmlformats.org/drawingml/2006/main" name="iRespondGraphMaster">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5.xml><?xml version="1.0" encoding="utf-8"?>
<a:theme xmlns:a="http://schemas.openxmlformats.org/drawingml/2006/main" name="iRespondQuestionMaster">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26DA7A23DCE104398FEFE44A53512D4" ma:contentTypeVersion="1" ma:contentTypeDescription="Create a new document." ma:contentTypeScope="" ma:versionID="b0c41963cfb3bb731c58be1c75038d01">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D4029BD-350D-452D-BA9C-AE1C0DCFE2F5}"/>
</file>

<file path=customXml/itemProps2.xml><?xml version="1.0" encoding="utf-8"?>
<ds:datastoreItem xmlns:ds="http://schemas.openxmlformats.org/officeDocument/2006/customXml" ds:itemID="{395332CF-90B9-4B84-9F30-44B86AE8F6EE}"/>
</file>

<file path=customXml/itemProps3.xml><?xml version="1.0" encoding="utf-8"?>
<ds:datastoreItem xmlns:ds="http://schemas.openxmlformats.org/officeDocument/2006/customXml" ds:itemID="{92EE8599-E09E-4555-9633-8B49A4009571}"/>
</file>

<file path=docProps/app.xml><?xml version="1.0" encoding="utf-8"?>
<Properties xmlns="http://schemas.openxmlformats.org/officeDocument/2006/extended-properties" xmlns:vt="http://schemas.openxmlformats.org/officeDocument/2006/docPropsVTypes">
  <Template>1_Light_with Blue Bar Segoe Template</Template>
  <TotalTime>1300</TotalTime>
  <Words>1480</Words>
  <Application>Microsoft Office PowerPoint</Application>
  <PresentationFormat>On-screen Show (4:3)</PresentationFormat>
  <Paragraphs>173</Paragraphs>
  <Slides>36</Slides>
  <Notes>20</Notes>
  <HiddenSlides>0</HiddenSlides>
  <MMClips>0</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36</vt:i4>
      </vt:variant>
    </vt:vector>
  </HeadingPairs>
  <TitlesOfParts>
    <vt:vector size="48" baseType="lpstr">
      <vt:lpstr>Arial</vt:lpstr>
      <vt:lpstr>Calibri</vt:lpstr>
      <vt:lpstr>Century Gothic</vt:lpstr>
      <vt:lpstr>Courier New</vt:lpstr>
      <vt:lpstr>Segoe</vt:lpstr>
      <vt:lpstr>Trebuchet MS</vt:lpstr>
      <vt:lpstr>Wingdings</vt:lpstr>
      <vt:lpstr>1_Light_with Blue Bar Segoe Template</vt:lpstr>
      <vt:lpstr>Custom Design</vt:lpstr>
      <vt:lpstr>White with Courier font for code slides</vt:lpstr>
      <vt:lpstr>iRespondGraphMaster</vt:lpstr>
      <vt:lpstr>iRespondQuestionMaster</vt:lpstr>
      <vt:lpstr>New APUSH Framework Are the Feds (re)Writing the  Georgia History Standards?</vt:lpstr>
      <vt:lpstr>PowerPoint Presentation</vt:lpstr>
      <vt:lpstr>College Board</vt:lpstr>
      <vt:lpstr>College Board</vt:lpstr>
      <vt:lpstr>College Board</vt:lpstr>
      <vt:lpstr>PowerPoint Presentation</vt:lpstr>
      <vt:lpstr> Georgia AP Expenditures</vt:lpstr>
      <vt:lpstr>PowerPoint Presentation</vt:lpstr>
      <vt:lpstr>So what’s the concern?</vt:lpstr>
      <vt:lpstr>APUSH 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 what’s the problem?</vt:lpstr>
      <vt:lpstr>PowerPoint Presentation</vt:lpstr>
      <vt:lpstr>What’s Missing in New Framework?</vt:lpstr>
      <vt:lpstr>What’s Missing in New Framework?</vt:lpstr>
      <vt:lpstr>PowerPoint Presentation</vt:lpstr>
      <vt:lpstr>PowerPoint Presentation</vt:lpstr>
      <vt:lpstr>PowerPoint Presentation</vt:lpstr>
      <vt:lpstr> New APUSH Framework</vt:lpstr>
      <vt:lpstr>PowerPoint Presentation</vt:lpstr>
      <vt:lpstr>PowerPoint Presentation</vt:lpstr>
      <vt:lpstr>Sample Exam Question</vt:lpstr>
      <vt:lpstr>GaDOE: “Not to worry.”</vt:lpstr>
      <vt:lpstr>Reality</vt:lpstr>
      <vt:lpstr>College Board Visits</vt:lpstr>
      <vt:lpstr>What you will hear (or not hear) from  the College Board</vt:lpstr>
      <vt:lpstr>What you will hear from the College Board</vt:lpstr>
      <vt:lpstr>College Board</vt:lpstr>
      <vt:lpstr>Conclusion</vt:lpstr>
      <vt:lpstr>Recommendations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Tanya</dc:creator>
  <cp:lastModifiedBy>FacStaff</cp:lastModifiedBy>
  <cp:revision>202</cp:revision>
  <cp:lastPrinted>2014-10-20T18:10:48Z</cp:lastPrinted>
  <dcterms:created xsi:type="dcterms:W3CDTF">2013-07-14T00:02:28Z</dcterms:created>
  <dcterms:modified xsi:type="dcterms:W3CDTF">2014-10-21T17:41:56Z</dcterms:modified>
  <cp:contentType>Document</cp:contentTyp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TC102867629990</vt:lpwstr>
  </property>
  <property fmtid="{D5CDD505-2E9C-101B-9397-08002B2CF9AE}" pid="3" name="ShowTimer">
    <vt:bool>true</vt:bool>
  </property>
  <property fmtid="{D5CDD505-2E9C-101B-9397-08002B2CF9AE}" pid="4" name="ShowPercent">
    <vt:bool>true</vt:bool>
  </property>
  <property fmtid="{D5CDD505-2E9C-101B-9397-08002B2CF9AE}" pid="5" name="AutoReflect">
    <vt:bool>false</vt:bool>
  </property>
  <property fmtid="{D5CDD505-2E9C-101B-9397-08002B2CF9AE}" pid="6" name="KeepGraph">
    <vt:bool>false</vt:bool>
  </property>
  <property fmtid="{D5CDD505-2E9C-101B-9397-08002B2CF9AE}" pid="7" name="ContentTypeId">
    <vt:lpwstr>0x010100126DA7A23DCE104398FEFE44A53512D4</vt:lpwstr>
  </property>
</Properties>
</file>