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charts/style1.xml" ContentType="application/vnd.ms-office.chartstyl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olors1.xml" ContentType="application/vnd.ms-office.chartcolorstyle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jpg" ContentType="image/jpeg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35"/>
  </p:notesMasterIdLst>
  <p:sldIdLst>
    <p:sldId id="256" r:id="rId2"/>
    <p:sldId id="260" r:id="rId3"/>
    <p:sldId id="259" r:id="rId4"/>
    <p:sldId id="267" r:id="rId5"/>
    <p:sldId id="262" r:id="rId6"/>
    <p:sldId id="264" r:id="rId7"/>
    <p:sldId id="304" r:id="rId8"/>
    <p:sldId id="305" r:id="rId9"/>
    <p:sldId id="307" r:id="rId10"/>
    <p:sldId id="310" r:id="rId11"/>
    <p:sldId id="312" r:id="rId12"/>
    <p:sldId id="313" r:id="rId13"/>
    <p:sldId id="314" r:id="rId14"/>
    <p:sldId id="316" r:id="rId15"/>
    <p:sldId id="318" r:id="rId16"/>
    <p:sldId id="320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74" r:id="rId25"/>
    <p:sldId id="268" r:id="rId26"/>
    <p:sldId id="269" r:id="rId27"/>
    <p:sldId id="270" r:id="rId28"/>
    <p:sldId id="271" r:id="rId29"/>
    <p:sldId id="272" r:id="rId30"/>
    <p:sldId id="273" r:id="rId31"/>
    <p:sldId id="321" r:id="rId32"/>
    <p:sldId id="323" r:id="rId33"/>
    <p:sldId id="322" r:id="rId34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General" id="{F2B4AB16-A0CF-445B-9F44-058F7B849A74}">
          <p14:sldIdLst>
            <p14:sldId id="256"/>
            <p14:sldId id="260"/>
            <p14:sldId id="259"/>
            <p14:sldId id="267"/>
            <p14:sldId id="262"/>
            <p14:sldId id="264"/>
          </p14:sldIdLst>
        </p14:section>
        <p14:section name="SCPC" id="{F7A3AF73-6E9A-44A3-B508-F951634E00CE}">
          <p14:sldIdLst>
            <p14:sldId id="304"/>
            <p14:sldId id="305"/>
            <p14:sldId id="307"/>
            <p14:sldId id="310"/>
            <p14:sldId id="312"/>
            <p14:sldId id="313"/>
            <p14:sldId id="314"/>
            <p14:sldId id="316"/>
            <p14:sldId id="318"/>
            <p14:sldId id="320"/>
          </p14:sldIdLst>
        </p14:section>
        <p14:section name="PCSW" id="{D5A0BA45-21D2-41C0-9177-DE3A391CEA29}">
          <p14:sldIdLst>
            <p14:sldId id="277"/>
            <p14:sldId id="278"/>
            <p14:sldId id="279"/>
            <p14:sldId id="280"/>
            <p14:sldId id="281"/>
            <p14:sldId id="282"/>
            <p14:sldId id="283"/>
          </p14:sldIdLst>
        </p14:section>
        <p14:section name="HIT" id="{314FC28E-C6A3-4306-A357-C31D166518F1}">
          <p14:sldIdLst>
            <p14:sldId id="274"/>
            <p14:sldId id="268"/>
            <p14:sldId id="269"/>
            <p14:sldId id="270"/>
            <p14:sldId id="271"/>
            <p14:sldId id="272"/>
            <p14:sldId id="273"/>
            <p14:sldId id="321"/>
            <p14:sldId id="323"/>
            <p14:sldId id="3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6600"/>
    <a:srgbClr val="663300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59" autoAdjust="0"/>
  </p:normalViewPr>
  <p:slideViewPr>
    <p:cSldViewPr>
      <p:cViewPr varScale="1">
        <p:scale>
          <a:sx n="116" d="100"/>
          <a:sy n="116" d="100"/>
        </p:scale>
        <p:origin x="1464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v>Blakely Site</c:v>
          </c:tx>
          <c:invertIfNegative val="0"/>
          <c:cat>
            <c:numRef>
              <c:f>Sheet1!$B$2:$B$12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Sheet1!$C$2:$C$12</c:f>
              <c:numCache>
                <c:formatCode>#,##0</c:formatCode>
                <c:ptCount val="11"/>
                <c:pt idx="0">
                  <c:v>4149</c:v>
                </c:pt>
                <c:pt idx="1">
                  <c:v>6065</c:v>
                </c:pt>
                <c:pt idx="2">
                  <c:v>8766</c:v>
                </c:pt>
                <c:pt idx="3">
                  <c:v>9274</c:v>
                </c:pt>
                <c:pt idx="4">
                  <c:v>8092</c:v>
                </c:pt>
                <c:pt idx="5">
                  <c:v>7153</c:v>
                </c:pt>
                <c:pt idx="6">
                  <c:v>8925</c:v>
                </c:pt>
                <c:pt idx="7">
                  <c:v>11161</c:v>
                </c:pt>
                <c:pt idx="8">
                  <c:v>11954</c:v>
                </c:pt>
                <c:pt idx="9">
                  <c:v>12889</c:v>
                </c:pt>
                <c:pt idx="10">
                  <c:v>13699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49-4348-9252-B05135166AB7}"/>
            </c:ext>
          </c:extLst>
        </c:ser>
        <c:ser>
          <c:idx val="0"/>
          <c:order val="1"/>
          <c:tx>
            <c:v>Thomasville Site</c:v>
          </c:tx>
          <c:invertIfNegative val="0"/>
          <c:cat>
            <c:numRef>
              <c:f>Sheet1!$B$2:$B$12</c:f>
              <c:numCache>
                <c:formatCode>General</c:formatCode>
                <c:ptCount val="11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</c:numCache>
            </c:numRef>
          </c:cat>
          <c:val>
            <c:numRef>
              <c:f>Sheet1!$C$17:$C$27</c:f>
              <c:numCache>
                <c:formatCode>#,##0</c:formatCode>
                <c:ptCount val="11"/>
                <c:pt idx="1">
                  <c:v>1885</c:v>
                </c:pt>
                <c:pt idx="2">
                  <c:v>5193</c:v>
                </c:pt>
                <c:pt idx="3">
                  <c:v>6777</c:v>
                </c:pt>
                <c:pt idx="4">
                  <c:v>8882</c:v>
                </c:pt>
                <c:pt idx="5">
                  <c:v>10405</c:v>
                </c:pt>
                <c:pt idx="6">
                  <c:v>13422</c:v>
                </c:pt>
                <c:pt idx="7">
                  <c:v>13140</c:v>
                </c:pt>
                <c:pt idx="8">
                  <c:v>11655</c:v>
                </c:pt>
                <c:pt idx="9">
                  <c:v>11550</c:v>
                </c:pt>
                <c:pt idx="10">
                  <c:v>12288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49-4348-9252-B05135166AB7}"/>
            </c:ext>
          </c:extLst>
        </c:ser>
        <c:ser>
          <c:idx val="2"/>
          <c:order val="2"/>
          <c:tx>
            <c:strRef>
              <c:f>Sheet1!$A$29</c:f>
              <c:strCache>
                <c:ptCount val="1"/>
                <c:pt idx="0">
                  <c:v>Midwifery</c:v>
                </c:pt>
              </c:strCache>
            </c:strRef>
          </c:tx>
          <c:invertIfNegative val="0"/>
          <c:val>
            <c:numRef>
              <c:f>Sheet1!$C$30:$C$40</c:f>
              <c:numCache>
                <c:formatCode>General</c:formatCode>
                <c:ptCount val="11"/>
                <c:pt idx="9" formatCode="#,##0">
                  <c:v>4064</c:v>
                </c:pt>
                <c:pt idx="10" formatCode="#,##0">
                  <c:v>5083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949-4348-9252-B05135166AB7}"/>
            </c:ext>
          </c:extLst>
        </c:ser>
        <c:ser>
          <c:idx val="3"/>
          <c:order val="3"/>
          <c:tx>
            <c:strRef>
              <c:f>Sheet1!$A$43</c:f>
              <c:strCache>
                <c:ptCount val="1"/>
                <c:pt idx="0">
                  <c:v>Bainbridge</c:v>
                </c:pt>
              </c:strCache>
            </c:strRef>
          </c:tx>
          <c:invertIfNegative val="0"/>
          <c:val>
            <c:numRef>
              <c:f>Sheet1!$C$44:$C$54</c:f>
              <c:numCache>
                <c:formatCode>General</c:formatCode>
                <c:ptCount val="11"/>
                <c:pt idx="9" formatCode="#,##0">
                  <c:v>936</c:v>
                </c:pt>
                <c:pt idx="10" formatCode="#,##0">
                  <c:v>4501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49-4348-9252-B05135166AB7}"/>
            </c:ext>
          </c:extLst>
        </c:ser>
        <c:ser>
          <c:idx val="4"/>
          <c:order val="4"/>
          <c:tx>
            <c:strRef>
              <c:f>Sheet1!$A$57</c:f>
              <c:strCache>
                <c:ptCount val="1"/>
                <c:pt idx="0">
                  <c:v>Quitman</c:v>
                </c:pt>
              </c:strCache>
            </c:strRef>
          </c:tx>
          <c:invertIfNegative val="0"/>
          <c:val>
            <c:numRef>
              <c:f>Sheet1!$C$58:$C$68</c:f>
              <c:numCache>
                <c:formatCode>General</c:formatCode>
                <c:ptCount val="11"/>
                <c:pt idx="10" formatCode="#,##0">
                  <c:v>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49-4348-9252-B05135166A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4474880"/>
        <c:axId val="144476416"/>
      </c:barChart>
      <c:catAx>
        <c:axId val="144474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4476416"/>
        <c:crosses val="autoZero"/>
        <c:auto val="1"/>
        <c:lblAlgn val="ctr"/>
        <c:lblOffset val="100"/>
        <c:noMultiLvlLbl val="0"/>
      </c:catAx>
      <c:valAx>
        <c:axId val="144476416"/>
        <c:scaling>
          <c:orientation val="minMax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crossAx val="14447488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zero"/>
    <c:showDLblsOverMax val="0"/>
  </c:chart>
  <c:txPr>
    <a:bodyPr/>
    <a:lstStyle/>
    <a:p>
      <a:pPr>
        <a:defRPr sz="1100" b="1" i="0" baseline="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Health Centers by EMR Platform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Health Centers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E3-4A69-A2A0-07E827FEC3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2E3-4A69-A2A0-07E827FEC3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2E3-4A69-A2A0-07E827FEC3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2E3-4A69-A2A0-07E827FEC3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2E3-4A69-A2A0-07E827FEC3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2E3-4A69-A2A0-07E827FEC3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2E3-4A69-A2A0-07E827FEC32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2E3-4A69-A2A0-07E827FEC32F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F2E3-4A69-A2A0-07E827FEC32F}"/>
              </c:ext>
            </c:extLst>
          </c:dPt>
          <c:dLbls>
            <c:dLbl>
              <c:idx val="0"/>
              <c:layout>
                <c:manualLayout>
                  <c:x val="-4.3808538843812035E-2"/>
                  <c:y val="0.124943320257010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E3-4A69-A2A0-07E827FEC32F}"/>
                </c:ext>
              </c:extLst>
            </c:dLbl>
            <c:dLbl>
              <c:idx val="1"/>
              <c:layout>
                <c:manualLayout>
                  <c:x val="-7.7216065789999677E-2"/>
                  <c:y val="-0.2309659545245016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020304568527909E-2"/>
                      <c:h val="9.453405017921147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2E3-4A69-A2A0-07E827FEC32F}"/>
                </c:ext>
              </c:extLst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F2E3-4A69-A2A0-07E827FEC32F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F2E3-4A69-A2A0-07E827FEC32F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F2E3-4A69-A2A0-07E827FEC3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Sheet1!$A$2:$A$10</c:f>
              <c:strCache>
                <c:ptCount val="9"/>
                <c:pt idx="0">
                  <c:v>athenahealth</c:v>
                </c:pt>
                <c:pt idx="1">
                  <c:v>eClinicalWorks</c:v>
                </c:pt>
                <c:pt idx="2">
                  <c:v>SuccessEHS</c:v>
                </c:pt>
                <c:pt idx="3">
                  <c:v>Practice Partner</c:v>
                </c:pt>
                <c:pt idx="4">
                  <c:v>Compugroup Medical</c:v>
                </c:pt>
                <c:pt idx="5">
                  <c:v>NextGen</c:v>
                </c:pt>
                <c:pt idx="6">
                  <c:v>Epic</c:v>
                </c:pt>
                <c:pt idx="7">
                  <c:v>Azalea Health</c:v>
                </c:pt>
                <c:pt idx="8">
                  <c:v>Practice Fusion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</c:v>
                </c:pt>
                <c:pt idx="1">
                  <c:v>24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F2E3-4A69-A2A0-07E827FEC3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80890523202353E-2"/>
          <c:y val="0.83534840403014143"/>
          <c:w val="0.88100793397018262"/>
          <c:h val="0.14673044901645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Health Centers by Hosting Model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Sheet1!$E$1</c:f>
              <c:strCache>
                <c:ptCount val="1"/>
                <c:pt idx="0">
                  <c:v>Health Centers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D39-42BD-AA9B-AFEE6D9C122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D39-42BD-AA9B-AFEE6D9C122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D39-42BD-AA9B-AFEE6D9C1228}"/>
              </c:ext>
            </c:extLst>
          </c:dPt>
          <c:dLbls>
            <c:dLbl>
              <c:idx val="0"/>
              <c:layout>
                <c:manualLayout>
                  <c:x val="-6.9808797634472911E-2"/>
                  <c:y val="0.131638708204952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9-42BD-AA9B-AFEE6D9C1228}"/>
                </c:ext>
              </c:extLst>
            </c:dLbl>
            <c:dLbl>
              <c:idx val="1"/>
              <c:layout>
                <c:manualLayout>
                  <c:x val="-8.3705272600418615E-2"/>
                  <c:y val="-0.184579481912587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9-42BD-AA9B-AFEE6D9C1228}"/>
                </c:ext>
              </c:extLst>
            </c:dLbl>
            <c:dLbl>
              <c:idx val="2"/>
              <c:layout>
                <c:manualLayout>
                  <c:x val="0.10729285026080601"/>
                  <c:y val="0.109673855985393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D39-42BD-AA9B-AFEE6D9C12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Sheet1!$D$2:$D$4</c:f>
              <c:strCache>
                <c:ptCount val="3"/>
                <c:pt idx="0">
                  <c:v>Internal / Self-Hosting</c:v>
                </c:pt>
                <c:pt idx="1">
                  <c:v>Vendor Hosted</c:v>
                </c:pt>
                <c:pt idx="2">
                  <c:v>HCCN / Network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6</c:v>
                </c:pt>
                <c:pt idx="1">
                  <c:v>20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D39-42BD-AA9B-AFEE6D9C12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EDA0F7-A355-46D0-BB77-ABDE2C1586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552BF2-E280-4CD5-8838-2BB57D03635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F5D8490-DB0F-4285-BF02-DBA1B7E536D7}" type="datetimeFigureOut">
              <a:rPr lang="en-US"/>
              <a:pPr>
                <a:defRPr/>
              </a:pPr>
              <a:t>7/19/2017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89BE9DB-B8C9-4491-9BE5-F01A3A100C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81C74A6-A6AC-4FCD-8DB9-AC97F75699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5E72E1-0320-4632-B28B-33695276E77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93887E-70DA-4F90-B100-4FD7C88BC3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3CB8347-9C4C-49E1-ACAD-AD2A573A78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36040" indent="-28297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33470" indent="-22574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86538" indent="-22574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39609" indent="-22574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97449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55287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13126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70965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4C84DB9-FCD5-4AE4-B53C-71160B3A12A4}" type="slidenum">
              <a:rPr lang="en-US" altLang="en-US" smtClean="0"/>
              <a:pPr eaLnBrk="1" hangingPunct="1">
                <a:spcBef>
                  <a:spcPct val="0"/>
                </a:spcBef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50815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36040" indent="-28297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33470" indent="-22574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86538" indent="-22574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39609" indent="-225740" defTabSz="9315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497449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55287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13126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70965" indent="-225740" defTabSz="9315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9C09328-9AD7-414E-93DE-9DD9B00C0F8C}" type="slidenum">
              <a:rPr lang="en-US" altLang="en-US" smtClean="0"/>
              <a:pPr eaLnBrk="1" hangingPunct="1">
                <a:spcBef>
                  <a:spcPct val="0"/>
                </a:spcBef>
              </a:pPr>
              <a:t>21</a:t>
            </a:fld>
            <a:endParaRPr lang="en-US" altLang="en-US" dirty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8166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1D789265-014D-4E3E-9321-646860E26C1E}"/>
              </a:ext>
            </a:extLst>
          </p:cNvPr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09C037FF-36C6-4DE4-9864-6928D779B5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4F6D774C-A2E4-40D4-9BB8-65943F92D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D9FF9FFF-08A2-41A8-96BB-D446F84A4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B4C94D3F-05B7-41A8-8F77-D29C815E5B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60B7507B-83A7-4AB6-9C1E-BBF1180464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D670E194-3D47-4D47-B156-8A1FEDE0A5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D91E1-4400-47CE-A41C-8F727DF3C8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441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DC252D4-5D55-4BC0-A5F7-F4A4E60235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E971B71B-78CF-4D21-BF32-A2C553FB8A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9FA6A203-F917-41FE-BCB9-4BE25EBCB9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20F14-0E70-4492-9090-E4FCB90A3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8985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B0CC2A9-FEC4-47AA-9167-E007436F23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D6CA4B82-04F2-41ED-976A-1FBB465EA8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42EDD2BE-4BA9-47FE-A053-A47A6D144A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CAD09-E693-4F9E-BBA2-9FED212FDB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623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9" y="2142"/>
            <a:ext cx="9146859" cy="68558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68719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DF88895-DC75-47D5-9753-5BDFBA95AC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45671AB-9F24-4F81-90F0-7A6E401DF4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4842785C-C09C-41AF-BCCA-9F186CAC0B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C4038-1C03-4AB9-9700-BCCA35B1BB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8151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192CA59-CDE8-48AF-82D0-4C792A0682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56B7E8F-8105-4098-82DB-51C1A86CF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47BF2031-4ED0-4329-9B0B-2557D08CB3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4D317-5CDC-46F0-A13D-3C61B5FE7D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449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BE65FEF3-59E3-4D59-978B-8F27383F0F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20744C3F-8D5B-4B6B-A4FD-0C867C7201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B612DD72-0346-4B53-AC72-2A2B92854C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24E2D-F68C-405B-87BD-21BB230D79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7330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6D00CF5-2CA6-432B-ABD6-E4932C7A1F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C7600E3D-8C06-4BF9-95B6-D8DE9E9BC7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32E54EC-70B2-4953-A156-18B7EF7360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EAA11-77CA-477F-84B1-BA37459D97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6666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FD01A941-A32F-42EA-A816-9C79192DC8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3BD7CDB7-3B8E-4D3F-A8FB-F1EF9A8E50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607D9CF7-FD3D-4F04-B650-D9583EF6DC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A9FCE-8F7E-4FAC-B213-2EC395F0B7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270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41CBDA88-AD26-4D0F-85D7-65204E25F7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C7BABEEB-D5A6-4DB0-8CAA-082633BCDF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B36D505D-4E4C-436B-9F4F-E0E7B44BCB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906A3-770B-429C-8EFC-51C37F6B72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022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CE3A5E6-34F0-475D-ACD4-4C3997CC04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02121AA-4548-4F90-AE10-AD1DC9BF59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DA03B97E-7E36-4A2E-B5AE-D563A16E75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5C666-87D6-4A61-B18A-0122D6BF37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9714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0A31E5F-C8F6-4A9B-9CE2-8205094813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E04FFA0B-3B39-46C6-8855-843ECC1CDC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BF36CA33-5721-4D17-9191-EC32D221F6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E9DC3-6305-42C3-A45C-2E3A0508B2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53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1B2FEF08-6EB6-4A02-93E4-5D5A2B98D134}"/>
              </a:ext>
            </a:extLst>
          </p:cNvPr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32" name="AutoShape 3">
              <a:extLst>
                <a:ext uri="{FF2B5EF4-FFF2-40B4-BE49-F238E27FC236}">
                  <a16:creationId xmlns:a16="http://schemas.microsoft.com/office/drawing/2014/main" id="{B378A1C8-B509-415C-91DC-BDBD7874D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AutoShape 4">
              <a:extLst>
                <a:ext uri="{FF2B5EF4-FFF2-40B4-BE49-F238E27FC236}">
                  <a16:creationId xmlns:a16="http://schemas.microsoft.com/office/drawing/2014/main" id="{30F37D80-9E0A-4F4E-BF41-C1969FA25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0 w 64000"/>
                <a:gd name="T1" fmla="*/ 0 h 64000"/>
                <a:gd name="T2" fmla="*/ 0 w 64000"/>
                <a:gd name="T3" fmla="*/ 0 h 64000"/>
                <a:gd name="T4" fmla="*/ 0 w 64000"/>
                <a:gd name="T5" fmla="*/ 0 h 64000"/>
                <a:gd name="T6" fmla="*/ 0 w 64000"/>
                <a:gd name="T7" fmla="*/ 0 h 64000"/>
                <a:gd name="T8" fmla="*/ 0 w 64000"/>
                <a:gd name="T9" fmla="*/ 0 h 64000"/>
                <a:gd name="T10" fmla="*/ 0 w 64000"/>
                <a:gd name="T11" fmla="*/ 0 h 64000"/>
                <a:gd name="T12" fmla="*/ 0 w 64000"/>
                <a:gd name="T13" fmla="*/ 0 h 64000"/>
                <a:gd name="T14" fmla="*/ 0 w 64000"/>
                <a:gd name="T15" fmla="*/ 0 h 64000"/>
                <a:gd name="T16" fmla="*/ 0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Line 5">
              <a:extLst>
                <a:ext uri="{FF2B5EF4-FFF2-40B4-BE49-F238E27FC236}">
                  <a16:creationId xmlns:a16="http://schemas.microsoft.com/office/drawing/2014/main" id="{EB197CD5-B592-4217-BE46-BBA27F056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7" name="Rectangle 6">
            <a:extLst>
              <a:ext uri="{FF2B5EF4-FFF2-40B4-BE49-F238E27FC236}">
                <a16:creationId xmlns:a16="http://schemas.microsoft.com/office/drawing/2014/main" id="{19046408-5DF5-477C-829F-2060B5C428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7">
            <a:extLst>
              <a:ext uri="{FF2B5EF4-FFF2-40B4-BE49-F238E27FC236}">
                <a16:creationId xmlns:a16="http://schemas.microsoft.com/office/drawing/2014/main" id="{0BFCF576-E175-4208-BB4D-681E4B7495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992" name="Rectangle 8">
            <a:extLst>
              <a:ext uri="{FF2B5EF4-FFF2-40B4-BE49-F238E27FC236}">
                <a16:creationId xmlns:a16="http://schemas.microsoft.com/office/drawing/2014/main" id="{BD0B9AC2-3B5A-4D24-ADE0-3DEE6464245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3" name="Rectangle 9">
            <a:extLst>
              <a:ext uri="{FF2B5EF4-FFF2-40B4-BE49-F238E27FC236}">
                <a16:creationId xmlns:a16="http://schemas.microsoft.com/office/drawing/2014/main" id="{E6C0414A-F435-4C6F-A512-997364DA449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4" name="Rectangle 10">
            <a:extLst>
              <a:ext uri="{FF2B5EF4-FFF2-40B4-BE49-F238E27FC236}">
                <a16:creationId xmlns:a16="http://schemas.microsoft.com/office/drawing/2014/main" id="{5CB4DF1A-5982-4B9C-9955-AC283C1A0D2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7483F5D2-C323-40DD-A51C-E0F60221FA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  <p:sldLayoutId id="2147484160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gaphc.org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089EF66-F1CA-48FB-8D4B-F223449681F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2743200"/>
          </a:xfrm>
          <a:solidFill>
            <a:schemeClr val="accent1"/>
          </a:solidFill>
        </p:spPr>
        <p:txBody>
          <a:bodyPr/>
          <a:lstStyle/>
          <a:p>
            <a:pPr algn="ctr" eaLnBrk="1" hangingPunct="1"/>
            <a:br>
              <a:rPr lang="en-US" altLang="en-US" b="1" i="1"/>
            </a:br>
            <a:r>
              <a:rPr lang="en-US" altLang="en-US" b="1" i="1"/>
              <a:t>Community Health Centers </a:t>
            </a:r>
            <a:br>
              <a:rPr lang="en-US" altLang="en-US" b="1" i="1"/>
            </a:br>
            <a:r>
              <a:rPr lang="en-US" altLang="en-US" b="1" i="1"/>
              <a:t>in Georgia</a:t>
            </a:r>
            <a:br>
              <a:rPr lang="en-US" altLang="en-US" b="1" i="1"/>
            </a:br>
            <a:endParaRPr lang="en-US" altLang="en-US" b="1" i="1"/>
          </a:p>
        </p:txBody>
      </p:sp>
      <p:sp>
        <p:nvSpPr>
          <p:cNvPr id="4099" name="Text Box 4">
            <a:extLst>
              <a:ext uri="{FF2B5EF4-FFF2-40B4-BE49-F238E27FC236}">
                <a16:creationId xmlns:a16="http://schemas.microsoft.com/office/drawing/2014/main" id="{FF2555FB-8F84-4512-A590-E11727763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3359150"/>
            <a:ext cx="5791200" cy="2077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A General Overview</a:t>
            </a: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4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 b="1" dirty="0">
                <a:solidFill>
                  <a:schemeClr val="tx2"/>
                </a:solidFill>
                <a:latin typeface="Arial" panose="020B0604020202020204" pitchFamily="34" charset="0"/>
              </a:rPr>
              <a:t>Georgia Association for Primary Health Care, Inc.</a:t>
            </a: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 b="1" dirty="0">
                <a:solidFill>
                  <a:schemeClr val="tx2"/>
                </a:solidFill>
                <a:latin typeface="Arial" panose="020B0604020202020204" pitchFamily="34" charset="0"/>
              </a:rPr>
              <a:t>315 West Ponce de Leon Ave, Suite 1000, Decatur, Georgia 30030</a:t>
            </a: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 b="1" dirty="0">
                <a:solidFill>
                  <a:schemeClr val="tx2"/>
                </a:solidFill>
                <a:latin typeface="Arial" panose="020B0604020202020204" pitchFamily="34" charset="0"/>
                <a:hlinkClick r:id="rId2"/>
              </a:rPr>
              <a:t>www.gaphc.org</a:t>
            </a:r>
            <a:endParaRPr lang="en-US" altLang="en-US" sz="14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400" b="1" dirty="0">
                <a:solidFill>
                  <a:schemeClr val="tx2"/>
                </a:solidFill>
                <a:latin typeface="Arial" panose="020B0604020202020204" pitchFamily="34" charset="0"/>
              </a:rPr>
              <a:t>404-659-2898</a:t>
            </a:r>
          </a:p>
        </p:txBody>
      </p:sp>
      <p:pic>
        <p:nvPicPr>
          <p:cNvPr id="4100" name="Picture 5" descr="Logo GAPHC full">
            <a:extLst>
              <a:ext uri="{FF2B5EF4-FFF2-40B4-BE49-F238E27FC236}">
                <a16:creationId xmlns:a16="http://schemas.microsoft.com/office/drawing/2014/main" id="{D300A449-E56E-4E29-BC81-B89858955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019800"/>
            <a:ext cx="25654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B80A4C9-7294-4189-A3C2-4F0267031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Our Service Area</a:t>
            </a:r>
          </a:p>
        </p:txBody>
      </p:sp>
      <p:pic>
        <p:nvPicPr>
          <p:cNvPr id="25603" name="Content Placeholder 6">
            <a:extLst>
              <a:ext uri="{FF2B5EF4-FFF2-40B4-BE49-F238E27FC236}">
                <a16:creationId xmlns:a16="http://schemas.microsoft.com/office/drawing/2014/main" id="{22D3BDA7-2A09-4D20-A55D-F4F011B19E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914400"/>
            <a:ext cx="6172200" cy="5791200"/>
          </a:xfrm>
        </p:spPr>
      </p:pic>
      <p:pic>
        <p:nvPicPr>
          <p:cNvPr id="25604" name="Picture 3" descr="scpcc_logo_icon_rebBlack (2).jpg">
            <a:extLst>
              <a:ext uri="{FF2B5EF4-FFF2-40B4-BE49-F238E27FC236}">
                <a16:creationId xmlns:a16="http://schemas.microsoft.com/office/drawing/2014/main" id="{C4634095-5749-4421-AF24-6AFBB18A34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4800"/>
            <a:ext cx="1143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66138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>
            <a:extLst>
              <a:ext uri="{FF2B5EF4-FFF2-40B4-BE49-F238E27FC236}">
                <a16:creationId xmlns:a16="http://schemas.microsoft.com/office/drawing/2014/main" id="{5F22D3A0-46FD-413C-BFCA-E159F85AA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What Health Centers Do for Rural Communities</a:t>
            </a:r>
          </a:p>
        </p:txBody>
      </p:sp>
      <p:sp>
        <p:nvSpPr>
          <p:cNvPr id="27651" name="Content Placeholder 5">
            <a:extLst>
              <a:ext uri="{FF2B5EF4-FFF2-40B4-BE49-F238E27FC236}">
                <a16:creationId xmlns:a16="http://schemas.microsoft.com/office/drawing/2014/main" id="{B3A1B1B9-C1EB-41F7-B4F4-FABBC79B3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012" y="1827213"/>
            <a:ext cx="7545387" cy="4114800"/>
          </a:xfrm>
        </p:spPr>
        <p:txBody>
          <a:bodyPr/>
          <a:lstStyle/>
          <a:p>
            <a:r>
              <a:rPr lang="en-US" altLang="en-US" sz="1600" b="1" dirty="0"/>
              <a:t>Provide Primary Health Care in Medically Underserved Areas</a:t>
            </a:r>
          </a:p>
          <a:p>
            <a:endParaRPr lang="en-US" altLang="en-US" sz="1000" dirty="0"/>
          </a:p>
          <a:p>
            <a:r>
              <a:rPr lang="en-US" altLang="en-US" sz="1600" b="1" dirty="0"/>
              <a:t>Provide Jobs with Competitive Salaries and Benefits </a:t>
            </a:r>
          </a:p>
          <a:p>
            <a:pPr lvl="1"/>
            <a:r>
              <a:rPr lang="en-US" altLang="en-US" sz="1400" dirty="0"/>
              <a:t>$5,444,365 to Employees in Five Counties</a:t>
            </a:r>
          </a:p>
          <a:p>
            <a:pPr lvl="1"/>
            <a:r>
              <a:rPr lang="en-US" altLang="en-US" sz="1400" dirty="0"/>
              <a:t>Health Insurance</a:t>
            </a:r>
          </a:p>
          <a:p>
            <a:pPr lvl="1"/>
            <a:r>
              <a:rPr lang="en-US" altLang="en-US" sz="1400" dirty="0"/>
              <a:t>Retirement Plan (401k and 457b)</a:t>
            </a:r>
          </a:p>
          <a:p>
            <a:pPr lvl="1"/>
            <a:r>
              <a:rPr lang="en-US" altLang="en-US" sz="1400" dirty="0"/>
              <a:t>Paid Vacation, Sick, and Holidays</a:t>
            </a:r>
          </a:p>
          <a:p>
            <a:pPr lvl="1"/>
            <a:endParaRPr lang="en-US" altLang="en-US" sz="1000" dirty="0"/>
          </a:p>
          <a:p>
            <a:r>
              <a:rPr lang="en-US" altLang="en-US" sz="1600" b="1" dirty="0"/>
              <a:t>Purchase and Refurbish Buildings</a:t>
            </a:r>
          </a:p>
          <a:p>
            <a:pPr lvl="1"/>
            <a:r>
              <a:rPr lang="en-US" altLang="en-US" sz="1400" dirty="0"/>
              <a:t>Bought 100 year old building in almost center of Ocilla and refurbished it.  Borrowed money from local bank.  Will have Open House July 26</a:t>
            </a:r>
            <a:r>
              <a:rPr lang="en-US" altLang="en-US" sz="1400" baseline="30000" dirty="0"/>
              <a:t>th</a:t>
            </a:r>
            <a:r>
              <a:rPr lang="en-US" altLang="en-US" sz="1400" dirty="0"/>
              <a:t>.  </a:t>
            </a:r>
          </a:p>
          <a:p>
            <a:pPr lvl="1"/>
            <a:r>
              <a:rPr lang="en-US" altLang="en-US" sz="1400" dirty="0"/>
              <a:t>Bought Vacant Doctors office in Pearson and refurbished it.  Borrowed money from local bank.  </a:t>
            </a:r>
          </a:p>
          <a:p>
            <a:pPr lvl="1"/>
            <a:r>
              <a:rPr lang="en-US" altLang="en-US" sz="1400" dirty="0"/>
              <a:t>Build new Buildings – County donated land and we built a Building to house Administration with Federal Funds in Ocilla, Ga. </a:t>
            </a:r>
          </a:p>
          <a:p>
            <a:pPr lvl="1"/>
            <a:r>
              <a:rPr lang="en-US" altLang="en-US" sz="1400" dirty="0"/>
              <a:t>Rent offices and land from private individuals and hospitals.  We currently pay rent in all five counties.  </a:t>
            </a:r>
          </a:p>
          <a:p>
            <a:pPr lvl="1"/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91250974"/>
      </p:ext>
    </p:extLst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4">
            <a:extLst>
              <a:ext uri="{FF2B5EF4-FFF2-40B4-BE49-F238E27FC236}">
                <a16:creationId xmlns:a16="http://schemas.microsoft.com/office/drawing/2014/main" id="{3D308845-537B-4805-B6B8-1D1B4F294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What Health Centers Do for Rural Communities</a:t>
            </a:r>
          </a:p>
        </p:txBody>
      </p:sp>
      <p:sp>
        <p:nvSpPr>
          <p:cNvPr id="28675" name="Content Placeholder 5">
            <a:extLst>
              <a:ext uri="{FF2B5EF4-FFF2-40B4-BE49-F238E27FC236}">
                <a16:creationId xmlns:a16="http://schemas.microsoft.com/office/drawing/2014/main" id="{C9E81B72-A2CD-4D2C-B956-17EEFD4D1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7213"/>
            <a:ext cx="7769225" cy="4114800"/>
          </a:xfrm>
        </p:spPr>
        <p:txBody>
          <a:bodyPr/>
          <a:lstStyle/>
          <a:p>
            <a:pPr lvl="1"/>
            <a:r>
              <a:rPr lang="en-US" altLang="en-US" sz="1600" b="1" dirty="0"/>
              <a:t>Partner with local Hospitals</a:t>
            </a:r>
          </a:p>
          <a:p>
            <a:pPr lvl="2"/>
            <a:r>
              <a:rPr lang="en-US" altLang="en-US" sz="1400" dirty="0"/>
              <a:t>Dorminy Medical Center (DMC) – Ob/</a:t>
            </a:r>
            <a:r>
              <a:rPr lang="en-US" altLang="en-US" sz="1400" dirty="0" err="1"/>
              <a:t>Gyn</a:t>
            </a:r>
            <a:r>
              <a:rPr lang="en-US" altLang="en-US" sz="1400" dirty="0"/>
              <a:t> </a:t>
            </a:r>
          </a:p>
          <a:p>
            <a:pPr lvl="2"/>
            <a:r>
              <a:rPr lang="en-US" altLang="en-US" sz="1400" dirty="0"/>
              <a:t>Dorminy Medical Center – Pediatrics</a:t>
            </a:r>
          </a:p>
          <a:p>
            <a:pPr lvl="2"/>
            <a:r>
              <a:rPr lang="en-US" altLang="en-US" sz="1400" dirty="0"/>
              <a:t>Irwin County Hospital (ICH) – Pediatrics</a:t>
            </a:r>
          </a:p>
          <a:p>
            <a:pPr lvl="2"/>
            <a:r>
              <a:rPr lang="en-US" altLang="en-US" sz="1400" dirty="0"/>
              <a:t>Irwin County Hospital – Hired Provider and Staff </a:t>
            </a:r>
          </a:p>
          <a:p>
            <a:pPr lvl="2"/>
            <a:r>
              <a:rPr lang="en-US" altLang="en-US" sz="1400" dirty="0"/>
              <a:t>In Process of Developing Interface to share Medical Records with DMC &amp; ICH</a:t>
            </a:r>
          </a:p>
          <a:p>
            <a:pPr lvl="1"/>
            <a:endParaRPr lang="en-US" altLang="en-US" sz="1400" dirty="0"/>
          </a:p>
          <a:p>
            <a:pPr lvl="1"/>
            <a:r>
              <a:rPr lang="en-US" altLang="en-US" sz="1600" b="1" dirty="0"/>
              <a:t>Partner with Community Service Boards</a:t>
            </a:r>
          </a:p>
          <a:p>
            <a:pPr lvl="2"/>
            <a:r>
              <a:rPr lang="en-US" altLang="en-US" sz="1400" dirty="0"/>
              <a:t>Behavioral Health of South Georgia has an exam room inside of our Pediatric Office in Fitzgerald  </a:t>
            </a:r>
          </a:p>
          <a:p>
            <a:pPr lvl="2"/>
            <a:r>
              <a:rPr lang="en-US" altLang="en-US" sz="1400" dirty="0"/>
              <a:t>Referral agreements with Behavioral Health of South Georgia and Unison</a:t>
            </a:r>
          </a:p>
          <a:p>
            <a:pPr lvl="2"/>
            <a:endParaRPr lang="en-US" altLang="en-US" sz="1400" dirty="0"/>
          </a:p>
          <a:p>
            <a:pPr lvl="1"/>
            <a:r>
              <a:rPr lang="en-US" altLang="en-US" sz="1600" b="1" dirty="0"/>
              <a:t>Telemedicine for Schools</a:t>
            </a:r>
          </a:p>
          <a:p>
            <a:pPr lvl="2"/>
            <a:r>
              <a:rPr lang="en-US" altLang="en-US" sz="1400" dirty="0"/>
              <a:t>Provide Telemedicine for Teachers and Students  </a:t>
            </a:r>
          </a:p>
          <a:p>
            <a:pPr lvl="3"/>
            <a:r>
              <a:rPr lang="en-US" altLang="en-US" sz="1400" dirty="0"/>
              <a:t>Atkinson County Schools</a:t>
            </a:r>
          </a:p>
          <a:p>
            <a:pPr lvl="3"/>
            <a:r>
              <a:rPr lang="en-US" altLang="en-US" sz="1400" dirty="0"/>
              <a:t>Berrien County Schools</a:t>
            </a:r>
          </a:p>
          <a:p>
            <a:pPr lvl="3"/>
            <a:r>
              <a:rPr lang="en-US" altLang="en-US" sz="1400" dirty="0"/>
              <a:t>Irwin County Schools</a:t>
            </a:r>
          </a:p>
          <a:p>
            <a:pPr lvl="1"/>
            <a:endParaRPr lang="en-US" altLang="en-US" sz="1800" dirty="0"/>
          </a:p>
          <a:p>
            <a:pPr lvl="2"/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9472215"/>
      </p:ext>
    </p:extLst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>
            <a:extLst>
              <a:ext uri="{FF2B5EF4-FFF2-40B4-BE49-F238E27FC236}">
                <a16:creationId xmlns:a16="http://schemas.microsoft.com/office/drawing/2014/main" id="{A747996E-F951-4CA0-910E-00C36D85B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What Health Centers Do for Rural Communities</a:t>
            </a:r>
          </a:p>
        </p:txBody>
      </p:sp>
      <p:sp>
        <p:nvSpPr>
          <p:cNvPr id="29699" name="Content Placeholder 5">
            <a:extLst>
              <a:ext uri="{FF2B5EF4-FFF2-40B4-BE49-F238E27FC236}">
                <a16:creationId xmlns:a16="http://schemas.microsoft.com/office/drawing/2014/main" id="{5EB49F8F-80D5-43B8-88D3-234FFCF19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76400"/>
            <a:ext cx="7769225" cy="4265613"/>
          </a:xfrm>
        </p:spPr>
        <p:txBody>
          <a:bodyPr/>
          <a:lstStyle/>
          <a:p>
            <a:pPr lvl="3"/>
            <a:endParaRPr lang="en-US" altLang="en-US" sz="1000" dirty="0"/>
          </a:p>
          <a:p>
            <a:pPr lvl="1"/>
            <a:r>
              <a:rPr lang="en-US" altLang="en-US" sz="1600" b="1" dirty="0"/>
              <a:t>Health Fairs and Health Education in Communities</a:t>
            </a:r>
          </a:p>
          <a:p>
            <a:pPr lvl="2"/>
            <a:endParaRPr lang="en-US" altLang="en-US" sz="1400" dirty="0"/>
          </a:p>
          <a:p>
            <a:pPr lvl="2"/>
            <a:r>
              <a:rPr lang="en-US" altLang="en-US" sz="1600" dirty="0"/>
              <a:t>Check Blood Sugar Levels and Blood Pressure </a:t>
            </a:r>
          </a:p>
          <a:p>
            <a:pPr lvl="2"/>
            <a:endParaRPr lang="en-US" altLang="en-US" sz="1600" dirty="0"/>
          </a:p>
          <a:p>
            <a:pPr lvl="2"/>
            <a:r>
              <a:rPr lang="en-US" altLang="en-US" sz="1600" dirty="0"/>
              <a:t>Provide Health Education</a:t>
            </a:r>
          </a:p>
          <a:p>
            <a:pPr lvl="3"/>
            <a:r>
              <a:rPr lang="en-US" altLang="en-US" sz="1600" dirty="0"/>
              <a:t>Free Diabetes Education at Ocilla Community House in Ocilla on August 31</a:t>
            </a:r>
            <a:r>
              <a:rPr lang="en-US" altLang="en-US" sz="1600" baseline="30000" dirty="0"/>
              <a:t>st</a:t>
            </a:r>
            <a:r>
              <a:rPr lang="en-US" altLang="en-US" sz="1600" dirty="0"/>
              <a:t>.</a:t>
            </a:r>
          </a:p>
          <a:p>
            <a:pPr lvl="3"/>
            <a:r>
              <a:rPr lang="en-US" altLang="en-US" sz="1600" dirty="0"/>
              <a:t>Men’s Health Education was provided in Nashville and Fitzgerald in June</a:t>
            </a:r>
          </a:p>
          <a:p>
            <a:pPr lvl="3"/>
            <a:r>
              <a:rPr lang="en-US" altLang="en-US" sz="1600" dirty="0"/>
              <a:t>Women’s Health Education was provided in Nashville and Fitzgerald in June</a:t>
            </a:r>
          </a:p>
          <a:p>
            <a:pPr lvl="1"/>
            <a:endParaRPr lang="en-US" altLang="en-US" sz="1400" dirty="0"/>
          </a:p>
          <a:p>
            <a:pPr lvl="1"/>
            <a:endParaRPr lang="en-US" altLang="en-US" sz="1800" dirty="0"/>
          </a:p>
          <a:p>
            <a:pPr lvl="3"/>
            <a:endParaRPr lang="en-US" altLang="en-US" sz="1400" dirty="0"/>
          </a:p>
          <a:p>
            <a:pPr lvl="1"/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021365128"/>
      </p:ext>
    </p:extLst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4">
            <a:extLst>
              <a:ext uri="{FF2B5EF4-FFF2-40B4-BE49-F238E27FC236}">
                <a16:creationId xmlns:a16="http://schemas.microsoft.com/office/drawing/2014/main" id="{01B43E16-0839-4DC2-89C5-D07C039F1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013" y="301624"/>
            <a:ext cx="7313612" cy="1755775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How Health Centers could Expand Medical Education and Training of Workforce</a:t>
            </a:r>
          </a:p>
        </p:txBody>
      </p:sp>
      <p:sp>
        <p:nvSpPr>
          <p:cNvPr id="31747" name="Content Placeholder 5">
            <a:extLst>
              <a:ext uri="{FF2B5EF4-FFF2-40B4-BE49-F238E27FC236}">
                <a16:creationId xmlns:a16="http://schemas.microsoft.com/office/drawing/2014/main" id="{1D726771-8CCC-4492-9126-AFB2CE6C9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7213"/>
            <a:ext cx="7769225" cy="4114800"/>
          </a:xfrm>
        </p:spPr>
        <p:txBody>
          <a:bodyPr/>
          <a:lstStyle/>
          <a:p>
            <a:pPr lvl="1"/>
            <a:endParaRPr lang="en-US" altLang="en-US" sz="1600" b="1" dirty="0"/>
          </a:p>
          <a:p>
            <a:pPr lvl="1"/>
            <a:r>
              <a:rPr lang="en-US" altLang="en-US" sz="1600" b="1" dirty="0"/>
              <a:t>Provide a setting for Clinical Rotations</a:t>
            </a:r>
          </a:p>
          <a:p>
            <a:pPr lvl="1"/>
            <a:endParaRPr lang="en-US" altLang="en-US" sz="1600" b="1" dirty="0"/>
          </a:p>
          <a:p>
            <a:pPr lvl="2"/>
            <a:r>
              <a:rPr lang="en-US" altLang="en-US" sz="1400" dirty="0"/>
              <a:t>We currently provide Clinical Training for Medical Assistants and Licensed Practical Nurses (LPN) for Wiregrass Technical College </a:t>
            </a:r>
          </a:p>
          <a:p>
            <a:pPr lvl="2"/>
            <a:endParaRPr lang="en-US" altLang="en-US" sz="1400" dirty="0"/>
          </a:p>
          <a:p>
            <a:pPr lvl="2"/>
            <a:r>
              <a:rPr lang="en-US" altLang="en-US" sz="1400" dirty="0"/>
              <a:t>We currently provide an Observation site for Registered Nurses for students at South Georgia College</a:t>
            </a:r>
          </a:p>
          <a:p>
            <a:pPr lvl="2"/>
            <a:endParaRPr lang="en-US" altLang="en-US" sz="1400" dirty="0"/>
          </a:p>
          <a:p>
            <a:pPr lvl="2"/>
            <a:r>
              <a:rPr lang="en-US" altLang="en-US" sz="1400" dirty="0"/>
              <a:t>We currently provide Clinical Training for Nurse Practitioners for Students from Georgia Southern, Albany State University, South University, Walden University</a:t>
            </a:r>
          </a:p>
          <a:p>
            <a:pPr lvl="3"/>
            <a:r>
              <a:rPr lang="en-US" altLang="en-US" sz="1000" dirty="0"/>
              <a:t>They rotate through Family Practice, Pediatrics, and Women’s Health</a:t>
            </a:r>
          </a:p>
          <a:p>
            <a:pPr lvl="2"/>
            <a:endParaRPr lang="en-US" altLang="en-US" sz="1400" dirty="0"/>
          </a:p>
          <a:p>
            <a:pPr lvl="2"/>
            <a:r>
              <a:rPr lang="en-US" altLang="en-US" sz="1400" dirty="0"/>
              <a:t>We currently have three Physicians who precept for Residents from various programs. </a:t>
            </a:r>
          </a:p>
          <a:p>
            <a:pPr lvl="2"/>
            <a:endParaRPr lang="en-US" altLang="en-US" sz="1400" dirty="0"/>
          </a:p>
          <a:p>
            <a:pPr lvl="1"/>
            <a:endParaRPr lang="en-US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8956860"/>
      </p:ext>
    </p:extLst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4">
            <a:extLst>
              <a:ext uri="{FF2B5EF4-FFF2-40B4-BE49-F238E27FC236}">
                <a16:creationId xmlns:a16="http://schemas.microsoft.com/office/drawing/2014/main" id="{B5E3E1BF-1062-4747-977B-4277B5919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Thank You Legislators!</a:t>
            </a:r>
          </a:p>
        </p:txBody>
      </p:sp>
      <p:sp>
        <p:nvSpPr>
          <p:cNvPr id="33795" name="Content Placeholder 5">
            <a:extLst>
              <a:ext uri="{FF2B5EF4-FFF2-40B4-BE49-F238E27FC236}">
                <a16:creationId xmlns:a16="http://schemas.microsoft.com/office/drawing/2014/main" id="{A4EF5709-AF87-4AD5-9E61-73CE49E2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7213"/>
            <a:ext cx="7769225" cy="4114800"/>
          </a:xfrm>
        </p:spPr>
        <p:txBody>
          <a:bodyPr/>
          <a:lstStyle/>
          <a:p>
            <a:pPr lvl="1"/>
            <a:r>
              <a:rPr lang="en-US" altLang="en-US" sz="2000" b="1" dirty="0"/>
              <a:t>Preceptor Tax Credit </a:t>
            </a:r>
          </a:p>
          <a:p>
            <a:pPr lvl="2"/>
            <a:r>
              <a:rPr lang="en-US" altLang="en-US" sz="1600" dirty="0"/>
              <a:t>This encourages our Physicians to help train Physicians in our Rural Community.</a:t>
            </a:r>
          </a:p>
          <a:p>
            <a:pPr lvl="2"/>
            <a:endParaRPr lang="en-US" altLang="en-US" sz="1200" dirty="0"/>
          </a:p>
          <a:p>
            <a:pPr lvl="1"/>
            <a:r>
              <a:rPr lang="en-US" altLang="en-US" sz="2000" b="1" dirty="0"/>
              <a:t>Sales Tax Exemption</a:t>
            </a:r>
          </a:p>
          <a:p>
            <a:pPr lvl="2"/>
            <a:r>
              <a:rPr lang="en-US" altLang="en-US" sz="1600" dirty="0"/>
              <a:t>These savings were turned back into the organization allowing to see more Uninsured Patients.</a:t>
            </a:r>
          </a:p>
          <a:p>
            <a:pPr lvl="2"/>
            <a:endParaRPr lang="en-US" altLang="en-US" sz="1200" dirty="0"/>
          </a:p>
          <a:p>
            <a:pPr lvl="1"/>
            <a:r>
              <a:rPr lang="en-US" altLang="en-US" sz="2000" b="1" dirty="0"/>
              <a:t>State Support for New Startup Sites</a:t>
            </a:r>
          </a:p>
          <a:p>
            <a:pPr lvl="2"/>
            <a:r>
              <a:rPr lang="en-US" altLang="en-US" sz="1600" dirty="0"/>
              <a:t>We used State Money to start the “Betty Dupree Health Center” in Nashville, Ga.  </a:t>
            </a:r>
          </a:p>
          <a:p>
            <a:pPr lvl="2"/>
            <a:r>
              <a:rPr lang="en-US" altLang="en-US" sz="1600" dirty="0"/>
              <a:t>We are in the process of starting a Center in Lenox, Ga. </a:t>
            </a:r>
          </a:p>
        </p:txBody>
      </p:sp>
      <p:pic>
        <p:nvPicPr>
          <p:cNvPr id="33797" name="Picture 3" descr="scpcc_logo_icon_rebBlack (2).jpg">
            <a:extLst>
              <a:ext uri="{FF2B5EF4-FFF2-40B4-BE49-F238E27FC236}">
                <a16:creationId xmlns:a16="http://schemas.microsoft.com/office/drawing/2014/main" id="{7B09A57B-3DF2-45FA-A060-28CD3D3D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4800"/>
            <a:ext cx="1143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5631243"/>
      </p:ext>
    </p:extLst>
  </p:cSld>
  <p:clrMapOvr>
    <a:masterClrMapping/>
  </p:clrMapOvr>
  <p:transition spd="slow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4">
            <a:extLst>
              <a:ext uri="{FF2B5EF4-FFF2-40B4-BE49-F238E27FC236}">
                <a16:creationId xmlns:a16="http://schemas.microsoft.com/office/drawing/2014/main" id="{EB807CA1-2BB8-4E48-8A04-2D0C6649C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012" y="301625"/>
            <a:ext cx="7773987" cy="1143000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Solutions for Health Center Challenges:</a:t>
            </a:r>
          </a:p>
        </p:txBody>
      </p:sp>
      <p:sp>
        <p:nvSpPr>
          <p:cNvPr id="32771" name="Content Placeholder 5">
            <a:extLst>
              <a:ext uri="{FF2B5EF4-FFF2-40B4-BE49-F238E27FC236}">
                <a16:creationId xmlns:a16="http://schemas.microsoft.com/office/drawing/2014/main" id="{BB41A56C-A8E2-4ADE-B5D5-D6F9A2909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7213"/>
            <a:ext cx="7769225" cy="4114800"/>
          </a:xfrm>
        </p:spPr>
        <p:txBody>
          <a:bodyPr/>
          <a:lstStyle/>
          <a:p>
            <a:pPr lvl="1">
              <a:defRPr/>
            </a:pPr>
            <a:r>
              <a:rPr lang="en-US" sz="1600" b="1" dirty="0"/>
              <a:t>Residency Program for Family Practitioners in South Georgia </a:t>
            </a:r>
          </a:p>
          <a:p>
            <a:pPr lvl="2">
              <a:defRPr/>
            </a:pPr>
            <a:r>
              <a:rPr lang="en-US" sz="1200" dirty="0"/>
              <a:t>Rotations through Community Health Centers   </a:t>
            </a:r>
          </a:p>
          <a:p>
            <a:pPr marL="914400" lvl="2" indent="0">
              <a:buNone/>
              <a:defRPr/>
            </a:pPr>
            <a:endParaRPr lang="en-US" sz="1200" dirty="0"/>
          </a:p>
          <a:p>
            <a:pPr lvl="1">
              <a:defRPr/>
            </a:pPr>
            <a:r>
              <a:rPr lang="en-US" sz="1600" b="1" dirty="0"/>
              <a:t>Loan Repayment </a:t>
            </a:r>
          </a:p>
          <a:p>
            <a:pPr lvl="2">
              <a:defRPr/>
            </a:pPr>
            <a:r>
              <a:rPr lang="en-US" sz="1200" dirty="0"/>
              <a:t>Loan Repayment Programs for Physicians and Midlevel Providers who choose Rural Areas and Primary Care.  </a:t>
            </a:r>
          </a:p>
          <a:p>
            <a:pPr lvl="2">
              <a:defRPr/>
            </a:pPr>
            <a:endParaRPr lang="en-US" sz="1200" dirty="0"/>
          </a:p>
          <a:p>
            <a:pPr lvl="1">
              <a:defRPr/>
            </a:pPr>
            <a:r>
              <a:rPr lang="en-US" sz="1600" b="1" dirty="0"/>
              <a:t>Fiber Broadband Internet</a:t>
            </a:r>
          </a:p>
          <a:p>
            <a:pPr lvl="2">
              <a:defRPr/>
            </a:pPr>
            <a:r>
              <a:rPr lang="en-US" sz="1200" dirty="0"/>
              <a:t>Electronic Medical Records, Telemedicine, and Voice over IP are no longer a wave of the future.  </a:t>
            </a:r>
          </a:p>
          <a:p>
            <a:pPr lvl="2">
              <a:defRPr/>
            </a:pPr>
            <a:endParaRPr lang="en-US" sz="1200" dirty="0"/>
          </a:p>
          <a:p>
            <a:pPr lvl="1">
              <a:defRPr/>
            </a:pPr>
            <a:r>
              <a:rPr lang="en-US" sz="1600" b="1" dirty="0"/>
              <a:t>Encourage the Behavioral Health and Primary Health Care Integration     </a:t>
            </a:r>
          </a:p>
          <a:p>
            <a:pPr lvl="2">
              <a:defRPr/>
            </a:pPr>
            <a:r>
              <a:rPr lang="en-US" sz="1200" dirty="0"/>
              <a:t>Behavioral Health Issues are more successfully treated if a Primary Care Provider can utilize a Behavioral Health Provider during the same visit.  Current rules discourage this practice.</a:t>
            </a:r>
          </a:p>
          <a:p>
            <a:pPr lvl="3">
              <a:defRPr/>
            </a:pPr>
            <a:endParaRPr lang="en-US" sz="800" dirty="0"/>
          </a:p>
        </p:txBody>
      </p:sp>
      <p:pic>
        <p:nvPicPr>
          <p:cNvPr id="4" name="Picture 3" descr="scpcc_logo_icon_rebBlack (2).jpg">
            <a:extLst>
              <a:ext uri="{FF2B5EF4-FFF2-40B4-BE49-F238E27FC236}">
                <a16:creationId xmlns:a16="http://schemas.microsoft.com/office/drawing/2014/main" id="{D9AC93CE-21C5-4AE3-AE86-ABA6A6ADC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4800"/>
            <a:ext cx="1143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419331"/>
      </p:ext>
    </p:extLst>
  </p:cSld>
  <p:clrMapOvr>
    <a:masterClrMapping/>
  </p:clrMapOvr>
  <p:transition spd="slow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12490" y="5867400"/>
            <a:ext cx="6709820" cy="857250"/>
          </a:xfrm>
        </p:spPr>
        <p:txBody>
          <a:bodyPr>
            <a:noAutofit/>
          </a:bodyPr>
          <a:lstStyle/>
          <a:p>
            <a:pPr marL="109728" indent="0" algn="ctr" eaLnBrk="1" hangingPunct="1">
              <a:buNone/>
            </a:pP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Care and </a:t>
            </a:r>
          </a:p>
          <a:p>
            <a:pPr marL="109728" indent="0" algn="ctr" eaLnBrk="1" hangingPunct="1">
              <a:buNone/>
            </a:pPr>
            <a:r>
              <a:rPr lang="en-US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Behavioral Health for all Ages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" y="5991225"/>
            <a:ext cx="2133600" cy="783772"/>
          </a:xfrm>
          <a:prstGeom prst="rect">
            <a:avLst/>
          </a:prstGeom>
          <a:effectLst/>
        </p:spPr>
      </p:pic>
      <p:sp>
        <p:nvSpPr>
          <p:cNvPr id="3" name="TextBox 2"/>
          <p:cNvSpPr txBox="1"/>
          <p:nvPr/>
        </p:nvSpPr>
        <p:spPr>
          <a:xfrm>
            <a:off x="1295400" y="1524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Care of Southwest Georgia, Inc.</a:t>
            </a:r>
          </a:p>
        </p:txBody>
      </p:sp>
    </p:spTree>
    <p:extLst>
      <p:ext uri="{BB962C8B-B14F-4D97-AF65-F5344CB8AC3E}">
        <p14:creationId xmlns:p14="http://schemas.microsoft.com/office/powerpoint/2010/main" val="4191790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1450" y="15240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PCSG’s Humble Beginnings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6200" y="2667000"/>
          <a:ext cx="8991600" cy="457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2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39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Line Callout 1 4"/>
          <p:cNvSpPr/>
          <p:nvPr/>
        </p:nvSpPr>
        <p:spPr>
          <a:xfrm>
            <a:off x="361950" y="1295400"/>
            <a:ext cx="1600200" cy="838201"/>
          </a:xfrm>
          <a:prstGeom prst="borderCallout1">
            <a:avLst>
              <a:gd name="adj1" fmla="val 99575"/>
              <a:gd name="adj2" fmla="val 49919"/>
              <a:gd name="adj3" fmla="val 164355"/>
              <a:gd name="adj4" fmla="val -5618"/>
            </a:avLst>
          </a:prstGeom>
          <a:noFill/>
          <a:ln w="25400" cmpd="sng">
            <a:solidFill>
              <a:schemeClr val="bg2">
                <a:lumMod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First PCSG site opened in Blakely March 2006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30 jobs created</a:t>
            </a:r>
          </a:p>
        </p:txBody>
      </p:sp>
      <p:sp>
        <p:nvSpPr>
          <p:cNvPr id="7" name="Line Callout 1 6"/>
          <p:cNvSpPr/>
          <p:nvPr/>
        </p:nvSpPr>
        <p:spPr>
          <a:xfrm>
            <a:off x="3857625" y="3407434"/>
            <a:ext cx="2057400" cy="1088365"/>
          </a:xfrm>
          <a:prstGeom prst="borderCallout1">
            <a:avLst>
              <a:gd name="adj1" fmla="val -4209"/>
              <a:gd name="adj2" fmla="val 49919"/>
              <a:gd name="adj3" fmla="val -29810"/>
              <a:gd name="adj4" fmla="val 101690"/>
            </a:avLst>
          </a:prstGeom>
          <a:noFill/>
          <a:ln w="25400" cmpd="sng">
            <a:solidFill>
              <a:schemeClr val="bg2">
                <a:lumMod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Midwifery Center in Thomasville, PCSG’s Third site, opened in March 2015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8 jobs created</a:t>
            </a:r>
          </a:p>
        </p:txBody>
      </p:sp>
      <p:sp>
        <p:nvSpPr>
          <p:cNvPr id="8" name="Line Callout 1 7"/>
          <p:cNvSpPr/>
          <p:nvPr/>
        </p:nvSpPr>
        <p:spPr>
          <a:xfrm>
            <a:off x="4572000" y="914655"/>
            <a:ext cx="1846896" cy="996493"/>
          </a:xfrm>
          <a:prstGeom prst="borderCallout1">
            <a:avLst>
              <a:gd name="adj1" fmla="val 99575"/>
              <a:gd name="adj2" fmla="val 49919"/>
              <a:gd name="adj3" fmla="val 174771"/>
              <a:gd name="adj4" fmla="val 97732"/>
            </a:avLst>
          </a:prstGeom>
          <a:noFill/>
          <a:ln w="25400" cmpd="sng">
            <a:solidFill>
              <a:schemeClr val="bg2">
                <a:lumMod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PCSG’s Fourth Site in Bainbridge opened August 2015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11 jobs created</a:t>
            </a:r>
          </a:p>
        </p:txBody>
      </p:sp>
      <p:sp>
        <p:nvSpPr>
          <p:cNvPr id="9" name="Line Callout 1 8"/>
          <p:cNvSpPr/>
          <p:nvPr/>
        </p:nvSpPr>
        <p:spPr>
          <a:xfrm>
            <a:off x="6342696" y="3598544"/>
            <a:ext cx="1828800" cy="897255"/>
          </a:xfrm>
          <a:prstGeom prst="borderCallout1">
            <a:avLst>
              <a:gd name="adj1" fmla="val 98"/>
              <a:gd name="adj2" fmla="val 49389"/>
              <a:gd name="adj3" fmla="val -58386"/>
              <a:gd name="adj4" fmla="val 102596"/>
            </a:avLst>
          </a:prstGeom>
          <a:noFill/>
          <a:ln w="25400" cmpd="sng">
            <a:solidFill>
              <a:schemeClr val="bg2">
                <a:lumMod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The Fifth location opened in Quitman 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April 3, 2017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16 jobs created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4687557"/>
            <a:ext cx="8763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bg2">
                  <a:lumMod val="50000"/>
                </a:schemeClr>
              </a:buClr>
              <a:buFont typeface="Wingdings 3" panose="05040102010807070707" pitchFamily="18" charset="2"/>
              <a:buChar char=""/>
            </a:pPr>
            <a:r>
              <a:rPr lang="en-US" sz="1500" dirty="0">
                <a:latin typeface="+mn-lt"/>
              </a:rPr>
              <a:t>Original site opened with 10 employees providing over 300 patient visits per month.</a:t>
            </a:r>
          </a:p>
          <a:p>
            <a:pPr marL="285750" indent="-285750">
              <a:spcAft>
                <a:spcPts val="1200"/>
              </a:spcAft>
              <a:buClr>
                <a:schemeClr val="bg2">
                  <a:lumMod val="50000"/>
                </a:schemeClr>
              </a:buClr>
              <a:buFont typeface="Wingdings 3" panose="05040102010807070707" pitchFamily="18" charset="2"/>
              <a:buChar char=""/>
            </a:pPr>
            <a:r>
              <a:rPr lang="en-US" sz="1500" dirty="0">
                <a:latin typeface="+mn-lt"/>
              </a:rPr>
              <a:t>With addition of the Quitman site, PCSG now has 88 employees providing almost 4,000 patient visits per month for all sites combined!</a:t>
            </a:r>
          </a:p>
        </p:txBody>
      </p:sp>
      <p:sp>
        <p:nvSpPr>
          <p:cNvPr id="6" name="Line Callout 1 5"/>
          <p:cNvSpPr/>
          <p:nvPr/>
        </p:nvSpPr>
        <p:spPr>
          <a:xfrm>
            <a:off x="280987" y="3461643"/>
            <a:ext cx="1905000" cy="854309"/>
          </a:xfrm>
          <a:prstGeom prst="borderCallout1">
            <a:avLst>
              <a:gd name="adj1" fmla="val -734"/>
              <a:gd name="adj2" fmla="val 49957"/>
              <a:gd name="adj3" fmla="val -43878"/>
              <a:gd name="adj4" fmla="val 83828"/>
            </a:avLst>
          </a:prstGeom>
          <a:noFill/>
          <a:ln w="25400" cap="rnd" cmpd="sng">
            <a:solidFill>
              <a:schemeClr val="bg2">
                <a:lumMod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The Second PCSG site in Thomasville opened August 2007</a:t>
            </a:r>
          </a:p>
          <a:p>
            <a:pPr algn="ctr"/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23 jobs created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214840" y="3351460"/>
            <a:ext cx="161925" cy="22046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5-Point Star 10"/>
          <p:cNvSpPr/>
          <p:nvPr/>
        </p:nvSpPr>
        <p:spPr>
          <a:xfrm>
            <a:off x="6276973" y="3461644"/>
            <a:ext cx="161925" cy="22046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5-Point Star 11"/>
          <p:cNvSpPr/>
          <p:nvPr/>
        </p:nvSpPr>
        <p:spPr>
          <a:xfrm>
            <a:off x="4491037" y="804424"/>
            <a:ext cx="161925" cy="22046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Line Callout 1 14"/>
          <p:cNvSpPr/>
          <p:nvPr/>
        </p:nvSpPr>
        <p:spPr>
          <a:xfrm>
            <a:off x="7165656" y="914655"/>
            <a:ext cx="1828800" cy="996494"/>
          </a:xfrm>
          <a:prstGeom prst="borderCallout1">
            <a:avLst>
              <a:gd name="adj1" fmla="val 96516"/>
              <a:gd name="adj2" fmla="val 51056"/>
              <a:gd name="adj3" fmla="val 175352"/>
              <a:gd name="adj4" fmla="val 90095"/>
            </a:avLst>
          </a:prstGeom>
          <a:noFill/>
          <a:ln w="25400" cmpd="sng">
            <a:solidFill>
              <a:schemeClr val="bg2">
                <a:lumMod val="50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School Based Clinic Thomas County Middle School to open Late 2017</a:t>
            </a:r>
          </a:p>
        </p:txBody>
      </p:sp>
      <p:sp>
        <p:nvSpPr>
          <p:cNvPr id="17" name="5-Point Star 16"/>
          <p:cNvSpPr/>
          <p:nvPr/>
        </p:nvSpPr>
        <p:spPr>
          <a:xfrm>
            <a:off x="152400" y="5791200"/>
            <a:ext cx="161925" cy="22046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80987" y="5791200"/>
            <a:ext cx="86344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Direct result of state planning grants appropriated by Legislature to increase number of FQHC’s in Georgia.</a:t>
            </a:r>
          </a:p>
          <a:p>
            <a:pPr algn="ctr"/>
            <a:r>
              <a:rPr lang="en-US" sz="1400" dirty="0"/>
              <a:t>2011 - $150,000 for Thomasville</a:t>
            </a:r>
          </a:p>
          <a:p>
            <a:pPr algn="ctr"/>
            <a:r>
              <a:rPr lang="en-US" sz="1400" dirty="0"/>
              <a:t>2016 - $200,000 for Bainbridge and $200,000 for Quitman</a:t>
            </a:r>
          </a:p>
        </p:txBody>
      </p:sp>
    </p:spTree>
    <p:extLst>
      <p:ext uri="{BB962C8B-B14F-4D97-AF65-F5344CB8AC3E}">
        <p14:creationId xmlns:p14="http://schemas.microsoft.com/office/powerpoint/2010/main" val="3369623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8839200" cy="762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fontAlgn="auto">
              <a:spcAft>
                <a:spcPts val="0"/>
              </a:spcAft>
            </a:pPr>
            <a:r>
              <a:rPr lang="en-US" sz="4000" dirty="0"/>
              <a:t>PCSG Patient Encounters Per Year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76200" y="990600"/>
          <a:ext cx="8991600" cy="5576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06787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34F75DB-8C3F-4CBF-87B5-E899D1E1E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Five Core Requirements for Community Health Centers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BD4A12D-B059-4CC1-8A17-1E3B265134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100"/>
              <a:t>Governance by a community board with a patient majority of 51%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100"/>
              <a:t>Location in a federally designated medically undeserved area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100"/>
              <a:t>Have nonprofit, public or tax exempt status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100"/>
              <a:t>Provide comprehensive preventive and primary health care services, referrals and other services needed to facilitate access to care, such as case management, translation and transportation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100"/>
              <a:t>Provide services to all in their service area, regardless of ability to pay, and offer a sliding fee schedule that adjusts out-of-pocket charges for care according to family income.</a:t>
            </a:r>
          </a:p>
        </p:txBody>
      </p:sp>
      <p:pic>
        <p:nvPicPr>
          <p:cNvPr id="5124" name="Picture 4" descr="southside kids">
            <a:extLst>
              <a:ext uri="{FF2B5EF4-FFF2-40B4-BE49-F238E27FC236}">
                <a16:creationId xmlns:a16="http://schemas.microsoft.com/office/drawing/2014/main" id="{CC4CF1A0-C8A5-41D2-B548-050BD25C6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33400"/>
            <a:ext cx="14763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458200" cy="4724400"/>
          </a:xfrm>
        </p:spPr>
        <p:txBody>
          <a:bodyPr>
            <a:normAutofit/>
          </a:bodyPr>
          <a:lstStyle/>
          <a:p>
            <a:r>
              <a:rPr lang="en-US" altLang="en-US" sz="1800" dirty="0"/>
              <a:t>Number of Patients Served</a:t>
            </a:r>
          </a:p>
          <a:p>
            <a:pPr marL="688975" lvl="1">
              <a:buFont typeface="Wingdings" panose="05000000000000000000" pitchFamily="2" charset="2"/>
              <a:buChar char="v"/>
            </a:pPr>
            <a:r>
              <a:rPr lang="en-US" altLang="en-US" sz="1600" dirty="0"/>
              <a:t>2006 – 1,479</a:t>
            </a:r>
          </a:p>
          <a:p>
            <a:pPr marL="688975" lvl="1">
              <a:buFont typeface="Wingdings" panose="05000000000000000000" pitchFamily="2" charset="2"/>
              <a:buChar char="v"/>
            </a:pPr>
            <a:r>
              <a:rPr lang="en-US" altLang="en-US" sz="1600" dirty="0"/>
              <a:t>2016 – 9,729</a:t>
            </a:r>
          </a:p>
          <a:p>
            <a:endParaRPr lang="en-US" altLang="en-US" sz="1800" dirty="0"/>
          </a:p>
          <a:p>
            <a:r>
              <a:rPr lang="en-US" altLang="en-US" sz="1800" dirty="0"/>
              <a:t>Face to Face Encounters for all PCSG sites</a:t>
            </a:r>
          </a:p>
          <a:p>
            <a:pPr marL="688975" lvl="1">
              <a:buFont typeface="Wingdings" panose="05000000000000000000" pitchFamily="2" charset="2"/>
              <a:buChar char="v"/>
            </a:pPr>
            <a:r>
              <a:rPr lang="en-US" altLang="en-US" sz="1600" dirty="0"/>
              <a:t>March 2006 – 4,149</a:t>
            </a:r>
          </a:p>
          <a:p>
            <a:pPr marL="688975" lvl="1">
              <a:buFont typeface="Wingdings" panose="05000000000000000000" pitchFamily="2" charset="2"/>
              <a:buChar char="v"/>
            </a:pPr>
            <a:r>
              <a:rPr lang="en-US" altLang="en-US" sz="1600" dirty="0"/>
              <a:t>Through June 2017 – 212,215</a:t>
            </a:r>
          </a:p>
          <a:p>
            <a:pPr marL="109728" indent="0">
              <a:buNone/>
            </a:pPr>
            <a:endParaRPr lang="en-US" altLang="en-US" sz="1800" dirty="0"/>
          </a:p>
          <a:p>
            <a:r>
              <a:rPr lang="en-US" altLang="en-US" sz="1800" dirty="0"/>
              <a:t>210 deliveries and 155 C-section assists in 2016</a:t>
            </a:r>
          </a:p>
          <a:p>
            <a:endParaRPr lang="en-US" altLang="en-US" sz="1800" dirty="0"/>
          </a:p>
          <a:p>
            <a:r>
              <a:rPr lang="en-US" altLang="en-US" sz="1800" dirty="0"/>
              <a:t>1,299 Behavioral Health visits in 2016</a:t>
            </a:r>
          </a:p>
          <a:p>
            <a:endParaRPr lang="en-US" altLang="en-US" sz="1800" dirty="0"/>
          </a:p>
          <a:p>
            <a:r>
              <a:rPr lang="en-US" altLang="en-US" sz="1800" dirty="0"/>
              <a:t>Significant impact on improving access to primary care and approximately 25-30% of these were uninsured with no access to care except utilizing the hospital Emergency Room.</a:t>
            </a:r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83820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Impact of PCSG on Access</a:t>
            </a:r>
          </a:p>
        </p:txBody>
      </p:sp>
    </p:spTree>
    <p:extLst>
      <p:ext uri="{BB962C8B-B14F-4D97-AF65-F5344CB8AC3E}">
        <p14:creationId xmlns:p14="http://schemas.microsoft.com/office/powerpoint/2010/main" val="1885535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en-US" sz="1800" dirty="0"/>
              <a:t>Received $1 million Health Infrastructure and Investment Program grant to add over 4,000 sq. ft. to Blakely site for pediatric and women’s center and have space for BH services.</a:t>
            </a:r>
          </a:p>
          <a:p>
            <a:pPr eaLnBrk="1" hangingPunct="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en-US" sz="1800" dirty="0"/>
              <a:t>Quality award of $91,582 because of improvement of  2015 UDS quality measures over 2014. Award was third highest in Georgia and was used to hire additional staff to expand services.</a:t>
            </a:r>
          </a:p>
          <a:p>
            <a:pPr eaLnBrk="1" hangingPunct="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en-US" sz="1800" dirty="0"/>
              <a:t>Addition of LCSWs for integrated BH/Primary Care model.</a:t>
            </a:r>
          </a:p>
          <a:p>
            <a:pPr eaLnBrk="1" hangingPunct="1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en-US" sz="1800" dirty="0"/>
              <a:t>Partnered with Archbold Hospital for CHC site for $1/year lease for Quitman site.</a:t>
            </a:r>
          </a:p>
          <a:p>
            <a:pPr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en-US" sz="1800" dirty="0"/>
              <a:t>Negotiated $90,000 per year for two years to support additional providers and staff for Quitman New Access Point FQHC site.</a:t>
            </a: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endParaRPr lang="en-US" altLang="en-US" sz="1800" dirty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en-US" altLang="en-US" sz="2000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8915400" cy="8382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sz="4000" dirty="0"/>
              <a:t>PCSG Significant Accomplishments</a:t>
            </a:r>
          </a:p>
        </p:txBody>
      </p:sp>
    </p:spTree>
    <p:extLst>
      <p:ext uri="{BB962C8B-B14F-4D97-AF65-F5344CB8AC3E}">
        <p14:creationId xmlns:p14="http://schemas.microsoft.com/office/powerpoint/2010/main" val="19752330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534400" cy="5016691"/>
          </a:xfrm>
        </p:spPr>
        <p:txBody>
          <a:bodyPr>
            <a:noAutofit/>
          </a:bodyPr>
          <a:lstStyle/>
          <a:p>
            <a:pPr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Partnered with private </a:t>
            </a:r>
            <a:r>
              <a:rPr lang="en-US" sz="2000" dirty="0" err="1"/>
              <a:t>ob</a:t>
            </a:r>
            <a:r>
              <a:rPr lang="en-US" sz="2000" dirty="0"/>
              <a:t>/</a:t>
            </a:r>
            <a:r>
              <a:rPr lang="en-US" sz="2000" dirty="0" err="1"/>
              <a:t>gyn</a:t>
            </a:r>
            <a:r>
              <a:rPr lang="en-US" sz="2000" dirty="0"/>
              <a:t> group that decided to discontinue taking Medicaid and opened PCSG’s Midwifery Center to assure access to care for pregnant women on Medicaid.</a:t>
            </a:r>
          </a:p>
          <a:p>
            <a:pPr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Partnered with Archbold Hospital to open Health Center in Thomasville to decrease ER inappropriate utilization and in Quitman where Rural Health Clinic was closing.</a:t>
            </a:r>
          </a:p>
          <a:p>
            <a:pPr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Partnered with Memorial Hospital &amp; Manor to open FQHC to decrease ER visits of indigent patients and created ER diversion model.</a:t>
            </a:r>
          </a:p>
          <a:p>
            <a:pPr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Partnered with Cancer Coalition of South GA (Horizons) to get free colonoscopies for the uninsured patients in Early County, GA.</a:t>
            </a:r>
          </a:p>
          <a:p>
            <a:pPr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PCSG recognized by HHS/HRSA’s in the Federal Office of Rural Health Policy’s Collaboration Manual for our successful partnership between RHCs and FQHCs.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/>
              <a:t>PCSG Unique Projects</a:t>
            </a:r>
          </a:p>
        </p:txBody>
      </p:sp>
    </p:spTree>
    <p:extLst>
      <p:ext uri="{BB962C8B-B14F-4D97-AF65-F5344CB8AC3E}">
        <p14:creationId xmlns:p14="http://schemas.microsoft.com/office/powerpoint/2010/main" val="602353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3581401"/>
          </a:xfrm>
          <a:noFill/>
        </p:spPr>
        <p:txBody>
          <a:bodyPr/>
          <a:lstStyle/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Tax Credit for Preceptors to increase workforce.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Sales tax exemption for FQHCs freed up revenue for PCSG to expand Behavioral Health services utilizing telehealth for access to psychiatrist.</a:t>
            </a:r>
          </a:p>
          <a:p>
            <a:pPr marL="0" indent="0">
              <a:spcAft>
                <a:spcPts val="600"/>
              </a:spcAft>
              <a:buNone/>
            </a:pPr>
            <a:endParaRPr lang="en-US" sz="11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Future Actions Needed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Allow billing for Licensed Professional Counselor behavioral health services in a safety net setting.</a:t>
            </a:r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Expand broadband beyond the city limits in rural Georgia.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/>
              <a:t>Positive Legislative Actions</a:t>
            </a:r>
          </a:p>
        </p:txBody>
      </p:sp>
    </p:spTree>
    <p:extLst>
      <p:ext uri="{BB962C8B-B14F-4D97-AF65-F5344CB8AC3E}">
        <p14:creationId xmlns:p14="http://schemas.microsoft.com/office/powerpoint/2010/main" val="1741909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E073C-41B9-4294-804F-4D2D7F845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7213"/>
            <a:ext cx="8229600" cy="4114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b="1" dirty="0"/>
              <a:t>Health Information Technology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dirty="0"/>
              <a:t>Dev Watson</a:t>
            </a:r>
          </a:p>
          <a:p>
            <a:pPr marL="0" indent="0" algn="ctr">
              <a:buNone/>
            </a:pPr>
            <a:r>
              <a:rPr lang="en-US" sz="2400" dirty="0"/>
              <a:t>Chief Information Officer</a:t>
            </a:r>
          </a:p>
        </p:txBody>
      </p:sp>
      <p:pic>
        <p:nvPicPr>
          <p:cNvPr id="5" name="Picture 5" descr="Logo GAPHC full">
            <a:extLst>
              <a:ext uri="{FF2B5EF4-FFF2-40B4-BE49-F238E27FC236}">
                <a16:creationId xmlns:a16="http://schemas.microsoft.com/office/drawing/2014/main" id="{904ECD62-9901-4FFF-B528-55F268649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191000"/>
            <a:ext cx="4267200" cy="100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1082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35D12B36-54A9-4471-9EF2-3C699E776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3188" y="228600"/>
            <a:ext cx="761841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Health Information Technology (HIT)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69DFF-637E-4B1D-B0BE-BB951496D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GAPHC members were early leaders in electronic medical record (EMR) adoption</a:t>
            </a:r>
          </a:p>
          <a:p>
            <a:r>
              <a:rPr lang="en-US" dirty="0"/>
              <a:t>Initial seed funding provided by the Legislature in 2006</a:t>
            </a:r>
          </a:p>
          <a:p>
            <a:r>
              <a:rPr lang="en-US" dirty="0"/>
              <a:t>Successes led to additional federal funding to continue work</a:t>
            </a:r>
          </a:p>
          <a:p>
            <a:r>
              <a:rPr lang="en-US" dirty="0"/>
              <a:t>Early days focused on education</a:t>
            </a:r>
          </a:p>
        </p:txBody>
      </p:sp>
    </p:spTree>
    <p:extLst>
      <p:ext uri="{BB962C8B-B14F-4D97-AF65-F5344CB8AC3E}">
        <p14:creationId xmlns:p14="http://schemas.microsoft.com/office/powerpoint/2010/main" val="1288839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35D12B36-54A9-4471-9EF2-3C699E776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3188" y="228600"/>
            <a:ext cx="731361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EMR Adoption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69DFF-637E-4B1D-B0BE-BB951496D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2017 100% of the GAPHC members have implemented a certified health information technology</a:t>
            </a:r>
          </a:p>
          <a:p>
            <a:r>
              <a:rPr lang="en-US" dirty="0"/>
              <a:t>More importantly </a:t>
            </a:r>
            <a:r>
              <a:rPr lang="en-US" b="1" dirty="0"/>
              <a:t>100% of the members have certified EMRs since 2012</a:t>
            </a:r>
          </a:p>
        </p:txBody>
      </p:sp>
    </p:spTree>
    <p:extLst>
      <p:ext uri="{BB962C8B-B14F-4D97-AF65-F5344CB8AC3E}">
        <p14:creationId xmlns:p14="http://schemas.microsoft.com/office/powerpoint/2010/main" val="31119228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35D12B36-54A9-4471-9EF2-3C699E776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3188" y="228600"/>
            <a:ext cx="731361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GAPHC Member EMR Overview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5B7CF9E-4EA1-4ED1-97A1-E9C4C9B7DA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2697739"/>
              </p:ext>
            </p:extLst>
          </p:nvPr>
        </p:nvGraphicFramePr>
        <p:xfrm>
          <a:off x="1373188" y="1607820"/>
          <a:ext cx="7313612" cy="5021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82588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35D12B36-54A9-4471-9EF2-3C699E776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3188" y="228600"/>
            <a:ext cx="731361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GAPHC Member EMR Overview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3D2D712-8C52-4164-8AC2-4747FBC7B1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9854985"/>
              </p:ext>
            </p:extLst>
          </p:nvPr>
        </p:nvGraphicFramePr>
        <p:xfrm>
          <a:off x="1387256" y="1601664"/>
          <a:ext cx="7299544" cy="502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85571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35D12B36-54A9-4471-9EF2-3C699E776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3188" y="228600"/>
            <a:ext cx="731361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Current Projects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105D5B-9047-4F84-96C6-AB594D848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r>
              <a:rPr lang="en-US" dirty="0"/>
              <a:t>Interoperability / Data Sharing</a:t>
            </a:r>
          </a:p>
          <a:p>
            <a:pPr lvl="1"/>
            <a:r>
              <a:rPr lang="en-US" dirty="0"/>
              <a:t>GaHIN (Georgia HIE)</a:t>
            </a:r>
          </a:p>
          <a:p>
            <a:pPr lvl="1"/>
            <a:r>
              <a:rPr lang="en-US" dirty="0"/>
              <a:t>Dept. of Community Health</a:t>
            </a:r>
          </a:p>
          <a:p>
            <a:pPr lvl="1"/>
            <a:r>
              <a:rPr lang="en-US" dirty="0"/>
              <a:t>Care Partners</a:t>
            </a:r>
          </a:p>
          <a:p>
            <a:r>
              <a:rPr lang="en-US" dirty="0"/>
              <a:t>Expanding Telehealth Services</a:t>
            </a:r>
          </a:p>
          <a:p>
            <a:r>
              <a:rPr lang="en-US" dirty="0"/>
              <a:t>Connectivity Improvements</a:t>
            </a:r>
          </a:p>
          <a:p>
            <a:r>
              <a:rPr lang="en-US" dirty="0"/>
              <a:t>Comprehensive Health Tracking</a:t>
            </a:r>
          </a:p>
          <a:p>
            <a:r>
              <a:rPr lang="en-US" dirty="0"/>
              <a:t>Data Analytics</a:t>
            </a:r>
          </a:p>
        </p:txBody>
      </p:sp>
    </p:spTree>
    <p:extLst>
      <p:ext uri="{BB962C8B-B14F-4D97-AF65-F5344CB8AC3E}">
        <p14:creationId xmlns:p14="http://schemas.microsoft.com/office/powerpoint/2010/main" val="1117637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2">
            <a:extLst>
              <a:ext uri="{FF2B5EF4-FFF2-40B4-BE49-F238E27FC236}">
                <a16:creationId xmlns:a16="http://schemas.microsoft.com/office/drawing/2014/main" id="{5F34BD69-BB68-4AA3-9218-ED54AA1ACC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Georgia Today</a:t>
            </a:r>
          </a:p>
        </p:txBody>
      </p:sp>
      <p:sp>
        <p:nvSpPr>
          <p:cNvPr id="7171" name="Rectangle 23">
            <a:extLst>
              <a:ext uri="{FF2B5EF4-FFF2-40B4-BE49-F238E27FC236}">
                <a16:creationId xmlns:a16="http://schemas.microsoft.com/office/drawing/2014/main" id="{D69C9C88-57F2-42E8-A93C-AA3109C623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0013" y="2060575"/>
            <a:ext cx="7313612" cy="388143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Char char=""/>
            </a:pPr>
            <a:r>
              <a:rPr lang="en-US" altLang="en-US" dirty="0">
                <a:latin typeface="Arial" panose="020B0604020202020204" pitchFamily="34" charset="0"/>
              </a:rPr>
              <a:t>In Georgia there are 34 FQHC organizations with 203 clinic sites in 111 counties and plans to expand.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US" altLang="en-US" dirty="0">
                <a:latin typeface="Arial" panose="020B0604020202020204" pitchFamily="34" charset="0"/>
              </a:rPr>
              <a:t>For calendar year 2016 Health Centers served over 500,000 patients. 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r>
              <a:rPr lang="en-US" altLang="en-US" dirty="0">
                <a:latin typeface="Arial" panose="020B0604020202020204" pitchFamily="34" charset="0"/>
              </a:rPr>
              <a:t>From 2004 to 2016 Georgia health centers increased patients served by 100%. </a:t>
            </a:r>
          </a:p>
          <a:p>
            <a:pPr eaLnBrk="1" hangingPunct="1">
              <a:buFont typeface="Symbol" panose="05050102010706020507" pitchFamily="18" charset="2"/>
              <a:buChar char=""/>
            </a:pPr>
            <a:endParaRPr lang="en-US" altLang="en-US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/>
          </a:p>
        </p:txBody>
      </p:sp>
      <p:pic>
        <p:nvPicPr>
          <p:cNvPr id="7172" name="Picture 24" descr="valley patient">
            <a:extLst>
              <a:ext uri="{FF2B5EF4-FFF2-40B4-BE49-F238E27FC236}">
                <a16:creationId xmlns:a16="http://schemas.microsoft.com/office/drawing/2014/main" id="{A56F4DF9-34BE-4EFB-9E5F-6A44A6059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52400"/>
            <a:ext cx="11509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25">
            <a:extLst>
              <a:ext uri="{FF2B5EF4-FFF2-40B4-BE49-F238E27FC236}">
                <a16:creationId xmlns:a16="http://schemas.microsoft.com/office/drawing/2014/main" id="{551B81AC-414E-40F5-9DFB-A9BFD1FCA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6553200"/>
            <a:ext cx="403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4" name="Text Box 26">
            <a:extLst>
              <a:ext uri="{FF2B5EF4-FFF2-40B4-BE49-F238E27FC236}">
                <a16:creationId xmlns:a16="http://schemas.microsoft.com/office/drawing/2014/main" id="{CABC530A-21F8-491E-827C-7CB9C57A0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477000"/>
            <a:ext cx="33528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Source: UDS Georgia Rollup Report 2015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35D12B36-54A9-4471-9EF2-3C699E776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3188" y="228600"/>
            <a:ext cx="731361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Ongoing HIT Challenges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105D5B-9047-4F84-96C6-AB594D848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r>
              <a:rPr lang="en-US" dirty="0"/>
              <a:t>Affordable High Speed Broadband</a:t>
            </a:r>
          </a:p>
          <a:p>
            <a:r>
              <a:rPr lang="en-US" dirty="0"/>
              <a:t>Health Data Analytics Staff</a:t>
            </a:r>
          </a:p>
          <a:p>
            <a:r>
              <a:rPr lang="en-US" dirty="0"/>
              <a:t>Information Technology Staff</a:t>
            </a:r>
          </a:p>
          <a:p>
            <a:r>
              <a:rPr lang="en-US" dirty="0"/>
              <a:t>Policy and payment guidelines</a:t>
            </a:r>
          </a:p>
          <a:p>
            <a:pPr lvl="1"/>
            <a:r>
              <a:rPr lang="en-US" dirty="0"/>
              <a:t>Telehealth</a:t>
            </a:r>
          </a:p>
          <a:p>
            <a:pPr lvl="1"/>
            <a:r>
              <a:rPr lang="en-US" dirty="0"/>
              <a:t>Home Monitoring</a:t>
            </a:r>
          </a:p>
        </p:txBody>
      </p:sp>
    </p:spTree>
    <p:extLst>
      <p:ext uri="{BB962C8B-B14F-4D97-AF65-F5344CB8AC3E}">
        <p14:creationId xmlns:p14="http://schemas.microsoft.com/office/powerpoint/2010/main" val="22727266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599-607C-4ED0-A9AC-83675C547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069975"/>
          </a:xfrm>
        </p:spPr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80067-E493-493D-AFE5-02F306943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012" y="1828800"/>
            <a:ext cx="7697787" cy="4724400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Residency Program for Family Practitioners in South Georgia </a:t>
            </a:r>
          </a:p>
          <a:p>
            <a:pPr>
              <a:defRPr/>
            </a:pPr>
            <a:r>
              <a:rPr lang="en-US" sz="2800" dirty="0"/>
              <a:t>Loan Repayment </a:t>
            </a:r>
          </a:p>
          <a:p>
            <a:pPr>
              <a:defRPr/>
            </a:pPr>
            <a:r>
              <a:rPr lang="en-US" sz="2800" dirty="0"/>
              <a:t>Highspeed Broadband Internet</a:t>
            </a:r>
          </a:p>
          <a:p>
            <a:pPr>
              <a:defRPr/>
            </a:pPr>
            <a:r>
              <a:rPr lang="en-US" sz="2800" dirty="0"/>
              <a:t>Encourage the Behavioral Health and Primary Health Care Integration  </a:t>
            </a:r>
          </a:p>
          <a:p>
            <a:pPr>
              <a:defRPr/>
            </a:pPr>
            <a:r>
              <a:rPr lang="en-US" sz="2800" dirty="0"/>
              <a:t>Tax Credit for Preceptors to increase workforce</a:t>
            </a:r>
          </a:p>
          <a:p>
            <a:pPr>
              <a:defRPr/>
            </a:pPr>
            <a:r>
              <a:rPr lang="en-US" sz="2800" dirty="0"/>
              <a:t>Streamline credentialing process for behavioral health providers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9666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7599-607C-4ED0-A9AC-83675C547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069975"/>
          </a:xfrm>
        </p:spPr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80067-E493-493D-AFE5-02F306943B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0012" y="1828800"/>
            <a:ext cx="7697787" cy="4724400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Continuing the sales tax exemption for FQHCs </a:t>
            </a:r>
          </a:p>
          <a:p>
            <a:pPr>
              <a:defRPr/>
            </a:pPr>
            <a:r>
              <a:rPr lang="en-US" sz="2800" dirty="0"/>
              <a:t>Allow billing for Licensed Professional Counselor behavioral health services in a safety net setting</a:t>
            </a:r>
          </a:p>
          <a:p>
            <a:pPr>
              <a:defRPr/>
            </a:pPr>
            <a:r>
              <a:rPr lang="en-US" sz="2800" dirty="0"/>
              <a:t>Information Technology and Health Data Analytics training programs</a:t>
            </a:r>
          </a:p>
          <a:p>
            <a:pPr>
              <a:defRPr/>
            </a:pPr>
            <a:r>
              <a:rPr lang="en-US" sz="2800" dirty="0"/>
              <a:t>Policy and payment guidelines for telehealth and home monitoring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6855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sunset over a beach&#10;&#10;Description generated with very high confidence">
            <a:extLst>
              <a:ext uri="{FF2B5EF4-FFF2-40B4-BE49-F238E27FC236}">
                <a16:creationId xmlns:a16="http://schemas.microsoft.com/office/drawing/2014/main" id="{0CB0F8BE-93F0-4B48-BB36-2F44A676A6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923" y="-762000"/>
            <a:ext cx="9220200" cy="9144000"/>
          </a:xfr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4A786174-CC64-49E8-A993-5226B5D50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7923" y="838200"/>
            <a:ext cx="9220199" cy="914400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 on the horizon</a:t>
            </a:r>
          </a:p>
        </p:txBody>
      </p:sp>
    </p:spTree>
    <p:extLst>
      <p:ext uri="{BB962C8B-B14F-4D97-AF65-F5344CB8AC3E}">
        <p14:creationId xmlns:p14="http://schemas.microsoft.com/office/powerpoint/2010/main" val="1790641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2">
            <a:extLst>
              <a:ext uri="{FF2B5EF4-FFF2-40B4-BE49-F238E27FC236}">
                <a16:creationId xmlns:a16="http://schemas.microsoft.com/office/drawing/2014/main" id="{F8544E83-A7AF-4609-908C-3B9B7CE04F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Georgia’s Community </a:t>
            </a:r>
            <a:br>
              <a:rPr lang="en-US" altLang="en-US" dirty="0"/>
            </a:br>
            <a:r>
              <a:rPr lang="en-US" altLang="en-US" dirty="0"/>
              <a:t>Health Centers</a:t>
            </a:r>
          </a:p>
        </p:txBody>
      </p:sp>
      <p:pic>
        <p:nvPicPr>
          <p:cNvPr id="8195" name="Picture 24" descr="valley patient">
            <a:extLst>
              <a:ext uri="{FF2B5EF4-FFF2-40B4-BE49-F238E27FC236}">
                <a16:creationId xmlns:a16="http://schemas.microsoft.com/office/drawing/2014/main" id="{58818DC1-3B69-4010-A8C2-B4A430F6B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52400"/>
            <a:ext cx="11509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25">
            <a:extLst>
              <a:ext uri="{FF2B5EF4-FFF2-40B4-BE49-F238E27FC236}">
                <a16:creationId xmlns:a16="http://schemas.microsoft.com/office/drawing/2014/main" id="{13950C55-B930-41CC-8161-AC1D3C451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6553200"/>
            <a:ext cx="403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200">
              <a:latin typeface="Arial" panose="020B0604020202020204" pitchFamily="34" charset="0"/>
            </a:endParaRPr>
          </a:p>
        </p:txBody>
      </p:sp>
      <p:pic>
        <p:nvPicPr>
          <p:cNvPr id="8198" name="Picture 6">
            <a:extLst>
              <a:ext uri="{FF2B5EF4-FFF2-40B4-BE49-F238E27FC236}">
                <a16:creationId xmlns:a16="http://schemas.microsoft.com/office/drawing/2014/main" id="{A460CDA5-6426-4DCB-8446-82A5B98EE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52600"/>
            <a:ext cx="4291013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Box 7">
            <a:extLst>
              <a:ext uri="{FF2B5EF4-FFF2-40B4-BE49-F238E27FC236}">
                <a16:creationId xmlns:a16="http://schemas.microsoft.com/office/drawing/2014/main" id="{6E7180B4-2137-41AF-B192-1F1943C88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0263" y="1676400"/>
            <a:ext cx="2547937" cy="502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1.  Albany Area Primary Health Care,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2.  Community Health Care Systems,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3.  Curtis V. Cooper Primary Health Care,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4.  East Georgia Healthcare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5.  Georgia Highlands Medical Services,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6.  Georgia Mountains Health Services,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7.  McKinney Community Health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8.  MedLink Georgia,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9.  Oakhurst Medical Centers,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10. YourTown Health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11. Primary Care of Southwest Georgia,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12. Primary Health Care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13. South Central Primary Care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14. Southside Medical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15. Southwest Georgia Health Care,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16. TenderCare Clinic,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17. Valley Healthcare System,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18. Family Health Centers of Georgia,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19. First Choice Primary Care,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20. Neighborhood Improvement Project,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21. Whitefoord Community Program,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22. Four Corners Primary Health Care,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23. Diversity Health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24. Athens Neighborhood Health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25. The J.C. Lewis Health Care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26. Christ Community Health Services,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27. St. Joseph's Mercy Care Services,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28. Center for Pan Asian Community Services,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29. Coastal Community Health Services,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30. Good Samaritan Health Center of Cobb,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31. Health Education, Assessment and Leadership,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32. Good Samaritan Health &amp; Wellness Center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33. North Georgia Healthcare Center, Inc.</a:t>
            </a:r>
          </a:p>
          <a:p>
            <a:pPr>
              <a:spcBef>
                <a:spcPts val="300"/>
              </a:spcBef>
              <a:buClrTx/>
              <a:buSzTx/>
              <a:buFontTx/>
              <a:buNone/>
            </a:pPr>
            <a:r>
              <a:rPr lang="en-US" altLang="en-US" sz="700">
                <a:latin typeface="Arial" panose="020B0604020202020204" pitchFamily="34" charset="0"/>
              </a:rPr>
              <a:t>34. Recovery Consultants of Atlanta, Inc.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F9E2CE42-F124-4E2D-91DB-9D7373771A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990600"/>
          </a:xfrm>
        </p:spPr>
        <p:txBody>
          <a:bodyPr/>
          <a:lstStyle/>
          <a:p>
            <a:pPr eaLnBrk="1" hangingPunct="1"/>
            <a:r>
              <a:rPr lang="en-US" altLang="en-US" sz="3200"/>
              <a:t>Principal Third Party Payment Source for Georgia Health Centers</a:t>
            </a:r>
          </a:p>
        </p:txBody>
      </p:sp>
      <p:graphicFrame>
        <p:nvGraphicFramePr>
          <p:cNvPr id="9219" name="Object 5">
            <a:extLst>
              <a:ext uri="{FF2B5EF4-FFF2-40B4-BE49-F238E27FC236}">
                <a16:creationId xmlns:a16="http://schemas.microsoft.com/office/drawing/2014/main" id="{ACBAE169-16C0-4186-89EE-DD2FDFC223FA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1370013" y="2874963"/>
          <a:ext cx="3584575" cy="201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9" name="Chart" r:id="rId3" imgW="7696200" imgH="4038600" progId="MSGraph.Chart.8">
                  <p:embed followColorScheme="full"/>
                </p:oleObj>
              </mc:Choice>
              <mc:Fallback>
                <p:oleObj name="Chart" r:id="rId3" imgW="7696200" imgH="4038600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0013" y="2874963"/>
                        <a:ext cx="3584575" cy="2017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9">
            <a:extLst>
              <a:ext uri="{FF2B5EF4-FFF2-40B4-BE49-F238E27FC236}">
                <a16:creationId xmlns:a16="http://schemas.microsoft.com/office/drawing/2014/main" id="{3A6F25C1-81BE-4CB3-84ED-F0189D70AC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6553200"/>
            <a:ext cx="6477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Source:  UDS Georgia Rollup Report 2015</a:t>
            </a:r>
          </a:p>
        </p:txBody>
      </p:sp>
      <p:graphicFrame>
        <p:nvGraphicFramePr>
          <p:cNvPr id="9222" name="Chart 7">
            <a:extLst>
              <a:ext uri="{FF2B5EF4-FFF2-40B4-BE49-F238E27FC236}">
                <a16:creationId xmlns:a16="http://schemas.microsoft.com/office/drawing/2014/main" id="{080EC3E0-F364-4EF2-BEA1-CFC14D7B3BAF}"/>
              </a:ext>
            </a:extLst>
          </p:cNvPr>
          <p:cNvGraphicFramePr>
            <a:graphicFrameLocks/>
          </p:cNvGraphicFramePr>
          <p:nvPr/>
        </p:nvGraphicFramePr>
        <p:xfrm>
          <a:off x="1298575" y="1701800"/>
          <a:ext cx="7435850" cy="447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0" name="Chart" r:id="rId5" imgW="7443861" imgH="4480948" progId="Excel.Chart.8">
                  <p:embed/>
                </p:oleObj>
              </mc:Choice>
              <mc:Fallback>
                <p:oleObj name="Chart" r:id="rId5" imgW="7443861" imgH="4480948" progId="Excel.Chart.8">
                  <p:embed/>
                  <p:pic>
                    <p:nvPicPr>
                      <p:cNvPr id="0" name="Chart 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575" y="1701800"/>
                        <a:ext cx="7435850" cy="4475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>
            <a:extLst>
              <a:ext uri="{FF2B5EF4-FFF2-40B4-BE49-F238E27FC236}">
                <a16:creationId xmlns:a16="http://schemas.microsoft.com/office/drawing/2014/main" id="{35D12B36-54A9-4471-9EF2-3C699E776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3188" y="228600"/>
            <a:ext cx="7313612" cy="1143000"/>
          </a:xfrm>
        </p:spPr>
        <p:txBody>
          <a:bodyPr/>
          <a:lstStyle/>
          <a:p>
            <a:pPr eaLnBrk="1" hangingPunct="1"/>
            <a:r>
              <a:rPr lang="en-US" altLang="en-US"/>
              <a:t>Revenue sources for Georgia Health Centers</a:t>
            </a:r>
          </a:p>
        </p:txBody>
      </p:sp>
      <p:graphicFrame>
        <p:nvGraphicFramePr>
          <p:cNvPr id="10243" name="Object 4">
            <a:extLst>
              <a:ext uri="{FF2B5EF4-FFF2-40B4-BE49-F238E27FC236}">
                <a16:creationId xmlns:a16="http://schemas.microsoft.com/office/drawing/2014/main" id="{524370E8-E9A6-4866-8748-C918DEA503F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450975" y="1625600"/>
          <a:ext cx="7283450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Chart" r:id="rId3" imgW="7285351" imgH="5139373" progId="Excel.Chart.8">
                  <p:embed/>
                </p:oleObj>
              </mc:Choice>
              <mc:Fallback>
                <p:oleObj name="Chart" r:id="rId3" imgW="7285351" imgH="5139373" progId="Excel.Chart.8">
                  <p:embed/>
                  <p:pic>
                    <p:nvPicPr>
                      <p:cNvPr id="0" name="Object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0975" y="1625600"/>
                        <a:ext cx="7283450" cy="513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Rectangle 7">
            <a:extLst>
              <a:ext uri="{FF2B5EF4-FFF2-40B4-BE49-F238E27FC236}">
                <a16:creationId xmlns:a16="http://schemas.microsoft.com/office/drawing/2014/main" id="{C46EBAE1-BE89-4E43-ABE4-B6E2AEB5C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6397625"/>
            <a:ext cx="2692400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Source:  UDS Georgia Rollup Report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>
            <a:extLst>
              <a:ext uri="{FF2B5EF4-FFF2-40B4-BE49-F238E27FC236}">
                <a16:creationId xmlns:a16="http://schemas.microsoft.com/office/drawing/2014/main" id="{06BE9B65-5AB1-4591-B25C-508BB2FC9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D8A6C4-E89C-4563-B326-0940AA4823BE}" type="slidenum">
              <a:rPr lang="en-US" altLang="en-US"/>
              <a:pPr/>
              <a:t>7</a:t>
            </a:fld>
            <a:endParaRPr lang="en-US" altLang="en-US"/>
          </a:p>
        </p:txBody>
      </p:sp>
      <p:pic>
        <p:nvPicPr>
          <p:cNvPr id="19459" name="Content Placeholder 10">
            <a:extLst>
              <a:ext uri="{FF2B5EF4-FFF2-40B4-BE49-F238E27FC236}">
                <a16:creationId xmlns:a16="http://schemas.microsoft.com/office/drawing/2014/main" id="{642706E0-C0A5-40A6-AD5E-443A5BB4C5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628650"/>
            <a:ext cx="7877175" cy="5497513"/>
          </a:xfrm>
        </p:spPr>
      </p:pic>
    </p:spTree>
    <p:extLst>
      <p:ext uri="{BB962C8B-B14F-4D97-AF65-F5344CB8AC3E}">
        <p14:creationId xmlns:p14="http://schemas.microsoft.com/office/powerpoint/2010/main" val="538289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>
            <a:extLst>
              <a:ext uri="{FF2B5EF4-FFF2-40B4-BE49-F238E27FC236}">
                <a16:creationId xmlns:a16="http://schemas.microsoft.com/office/drawing/2014/main" id="{C3266335-5C74-4B76-8AC2-C768E0254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0"/>
            <a:ext cx="5105400" cy="457200"/>
          </a:xfrm>
        </p:spPr>
        <p:txBody>
          <a:bodyPr/>
          <a:lstStyle/>
          <a:p>
            <a:r>
              <a:rPr lang="en-US" altLang="en-US" sz="2800" u="sng" dirty="0"/>
              <a:t>A Brief Overview of SCPCC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DBAA6B3-5C0E-49BA-9BAB-E54DE1A3CD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600200"/>
            <a:ext cx="3124200" cy="464820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FAE7AC9-8DD2-4C4B-94B3-4ACB8532CB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581400" cy="4691063"/>
          </a:xfrm>
        </p:spPr>
        <p:txBody>
          <a:bodyPr>
            <a:normAutofit fontScale="40000" lnSpcReduction="20000"/>
          </a:bodyPr>
          <a:lstStyle/>
          <a:p>
            <a:pPr>
              <a:defRPr/>
            </a:pPr>
            <a:r>
              <a:rPr lang="en-US" sz="3500" b="1" dirty="0"/>
              <a:t>Incorporated in 1992</a:t>
            </a:r>
          </a:p>
          <a:p>
            <a:pPr>
              <a:defRPr/>
            </a:pPr>
            <a:endParaRPr lang="en-US" sz="2900" b="1" dirty="0"/>
          </a:p>
          <a:p>
            <a:pPr>
              <a:defRPr/>
            </a:pPr>
            <a:r>
              <a:rPr lang="en-US" sz="3500" b="1" dirty="0"/>
              <a:t>2010 - CHC of the Year – Georgia</a:t>
            </a:r>
          </a:p>
          <a:p>
            <a:pPr>
              <a:defRPr/>
            </a:pPr>
            <a:endParaRPr lang="en-US" sz="3500" b="1" dirty="0"/>
          </a:p>
          <a:p>
            <a:pPr>
              <a:defRPr/>
            </a:pPr>
            <a:r>
              <a:rPr lang="en-US" sz="3500" b="1" dirty="0"/>
              <a:t>Doubled in Size since 2010:</a:t>
            </a:r>
          </a:p>
          <a:p>
            <a:pPr>
              <a:defRPr/>
            </a:pPr>
            <a:r>
              <a:rPr lang="en-US" sz="3500" dirty="0"/>
              <a:t>     2010:  4510 Patients</a:t>
            </a:r>
          </a:p>
          <a:p>
            <a:pPr>
              <a:defRPr/>
            </a:pPr>
            <a:r>
              <a:rPr lang="en-US" sz="3500" dirty="0"/>
              <a:t>     2016:  9536 Patients</a:t>
            </a:r>
          </a:p>
          <a:p>
            <a:pPr>
              <a:defRPr/>
            </a:pPr>
            <a:endParaRPr lang="en-US" sz="2900" b="1" dirty="0"/>
          </a:p>
          <a:p>
            <a:pPr>
              <a:defRPr/>
            </a:pPr>
            <a:r>
              <a:rPr lang="en-US" sz="3500" b="1" dirty="0"/>
              <a:t>Service Area: (Five Counties)                  </a:t>
            </a:r>
            <a:r>
              <a:rPr lang="en-US" sz="3500" b="1" dirty="0">
                <a:solidFill>
                  <a:schemeClr val="bg1"/>
                </a:solidFill>
              </a:rPr>
              <a:t>…..</a:t>
            </a:r>
            <a:r>
              <a:rPr lang="en-US" sz="3500" dirty="0"/>
              <a:t>Atkinson, Ben Hill, Berrien, </a:t>
            </a:r>
            <a:r>
              <a:rPr lang="en-US" sz="3500" dirty="0">
                <a:solidFill>
                  <a:schemeClr val="bg1"/>
                </a:solidFill>
              </a:rPr>
              <a:t>.....</a:t>
            </a:r>
            <a:r>
              <a:rPr lang="en-US" sz="3500" dirty="0"/>
              <a:t>Coffee, and Irwin Counties.</a:t>
            </a:r>
          </a:p>
          <a:p>
            <a:pPr>
              <a:defRPr/>
            </a:pPr>
            <a:endParaRPr lang="en-US" sz="2900" dirty="0"/>
          </a:p>
          <a:p>
            <a:pPr>
              <a:defRPr/>
            </a:pPr>
            <a:r>
              <a:rPr lang="en-US" sz="3500" b="1" dirty="0"/>
              <a:t>Our People: </a:t>
            </a:r>
          </a:p>
          <a:p>
            <a:pPr>
              <a:defRPr/>
            </a:pPr>
            <a:r>
              <a:rPr lang="en-US" sz="3500" dirty="0"/>
              <a:t>     12 Board Members (Volunteer)</a:t>
            </a:r>
          </a:p>
          <a:p>
            <a:pPr>
              <a:defRPr/>
            </a:pPr>
            <a:r>
              <a:rPr lang="en-US" sz="3500" dirty="0"/>
              <a:t>     56 Employees </a:t>
            </a:r>
          </a:p>
          <a:p>
            <a:pPr>
              <a:defRPr/>
            </a:pPr>
            <a:endParaRPr lang="en-US" sz="2900" b="1" dirty="0"/>
          </a:p>
          <a:p>
            <a:pPr>
              <a:defRPr/>
            </a:pPr>
            <a:endParaRPr lang="en-US" sz="2900" b="1" dirty="0"/>
          </a:p>
          <a:p>
            <a:pPr>
              <a:defRPr/>
            </a:pPr>
            <a:r>
              <a:rPr lang="en-US" sz="3500" b="1" dirty="0"/>
              <a:t>Eight Clinic Sites:</a:t>
            </a:r>
          </a:p>
          <a:p>
            <a:pPr>
              <a:defRPr/>
            </a:pPr>
            <a:r>
              <a:rPr lang="en-US" sz="3500" dirty="0"/>
              <a:t>     4 Family Medicine            </a:t>
            </a:r>
          </a:p>
          <a:p>
            <a:pPr>
              <a:defRPr/>
            </a:pPr>
            <a:r>
              <a:rPr lang="en-US" sz="3500" dirty="0"/>
              <a:t>     3 Pediatric</a:t>
            </a:r>
          </a:p>
          <a:p>
            <a:pPr>
              <a:defRPr/>
            </a:pPr>
            <a:r>
              <a:rPr lang="en-US" sz="3500" dirty="0"/>
              <a:t>     1 Women’s Health</a:t>
            </a:r>
          </a:p>
          <a:p>
            <a:pPr>
              <a:defRPr/>
            </a:pPr>
            <a:endParaRPr lang="en-US" sz="2900" b="1" dirty="0"/>
          </a:p>
        </p:txBody>
      </p:sp>
      <p:pic>
        <p:nvPicPr>
          <p:cNvPr id="20485" name="Picture 8" descr="scpcc_logo_icon_rebBlack (2).jpg">
            <a:extLst>
              <a:ext uri="{FF2B5EF4-FFF2-40B4-BE49-F238E27FC236}">
                <a16:creationId xmlns:a16="http://schemas.microsoft.com/office/drawing/2014/main" id="{16A211DB-0D00-4451-B08A-3874F8232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4800"/>
            <a:ext cx="1143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158346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7C3B3EF1-9418-455A-A472-FE52567DD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301625"/>
            <a:ext cx="8277225" cy="1143000"/>
          </a:xfrm>
        </p:spPr>
        <p:txBody>
          <a:bodyPr/>
          <a:lstStyle/>
          <a:p>
            <a:pPr algn="l"/>
            <a:r>
              <a:rPr lang="en-US" altLang="en-US" dirty="0"/>
              <a:t>Our Patients –</a:t>
            </a:r>
            <a:br>
              <a:rPr lang="en-US" altLang="en-US" dirty="0"/>
            </a:br>
            <a:r>
              <a:rPr lang="en-US" altLang="en-US" dirty="0"/>
              <a:t>Diagnosis Summary </a:t>
            </a:r>
          </a:p>
        </p:txBody>
      </p:sp>
      <p:graphicFrame>
        <p:nvGraphicFramePr>
          <p:cNvPr id="22531" name="Chart 2">
            <a:extLst>
              <a:ext uri="{FF2B5EF4-FFF2-40B4-BE49-F238E27FC236}">
                <a16:creationId xmlns:a16="http://schemas.microsoft.com/office/drawing/2014/main" id="{BFE15365-C930-438A-BF42-8E15B1F878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6378273"/>
              </p:ext>
            </p:extLst>
          </p:nvPr>
        </p:nvGraphicFramePr>
        <p:xfrm>
          <a:off x="406400" y="1455738"/>
          <a:ext cx="8432800" cy="5173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7" r:id="rId3" imgW="8327858" imgH="4993057" progId="Excel.Chart.8">
                  <p:embed/>
                </p:oleObj>
              </mc:Choice>
              <mc:Fallback>
                <p:oleObj r:id="rId3" imgW="8327858" imgH="4993057" progId="Excel.Chart.8">
                  <p:embed/>
                  <p:pic>
                    <p:nvPicPr>
                      <p:cNvPr id="22531" name="Chart 2">
                        <a:extLst>
                          <a:ext uri="{FF2B5EF4-FFF2-40B4-BE49-F238E27FC236}">
                            <a16:creationId xmlns:a16="http://schemas.microsoft.com/office/drawing/2014/main" id="{BFE15365-C930-438A-BF42-8E15B1F8787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455738"/>
                        <a:ext cx="8432800" cy="5173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2" name="Picture 3" descr="scpcc_logo_icon_rebBlack (2).jpg">
            <a:extLst>
              <a:ext uri="{FF2B5EF4-FFF2-40B4-BE49-F238E27FC236}">
                <a16:creationId xmlns:a16="http://schemas.microsoft.com/office/drawing/2014/main" id="{554187BC-D2B7-422A-967A-9047E5D365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04800"/>
            <a:ext cx="1143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330574"/>
      </p:ext>
    </p:extLst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162B61F-B3E2-487C-BC2C-8D7ED82A862A}"/>
</file>

<file path=customXml/itemProps2.xml><?xml version="1.0" encoding="utf-8"?>
<ds:datastoreItem xmlns:ds="http://schemas.openxmlformats.org/officeDocument/2006/customXml" ds:itemID="{0D546EB8-8972-4C6D-BB3B-663550F4F8C6}"/>
</file>

<file path=customXml/itemProps3.xml><?xml version="1.0" encoding="utf-8"?>
<ds:datastoreItem xmlns:ds="http://schemas.openxmlformats.org/officeDocument/2006/customXml" ds:itemID="{12304217-8031-4574-AAF3-66BC4F221FB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2678</TotalTime>
  <Words>1973</Words>
  <Application>Microsoft Office PowerPoint</Application>
  <PresentationFormat>On-screen Show (4:3)</PresentationFormat>
  <Paragraphs>275</Paragraphs>
  <Slides>33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Arial</vt:lpstr>
      <vt:lpstr>Arial Black</vt:lpstr>
      <vt:lpstr>Calibri</vt:lpstr>
      <vt:lpstr>Symbol</vt:lpstr>
      <vt:lpstr>Times New Roman</vt:lpstr>
      <vt:lpstr>Verdana</vt:lpstr>
      <vt:lpstr>Wingdings</vt:lpstr>
      <vt:lpstr>Wingdings 3</vt:lpstr>
      <vt:lpstr>Eclipse</vt:lpstr>
      <vt:lpstr>Chart</vt:lpstr>
      <vt:lpstr>Microsoft Excel Chart</vt:lpstr>
      <vt:lpstr> Community Health Centers  in Georgia </vt:lpstr>
      <vt:lpstr>Five Core Requirements for Community Health Centers</vt:lpstr>
      <vt:lpstr>Georgia Today</vt:lpstr>
      <vt:lpstr>Georgia’s Community  Health Centers</vt:lpstr>
      <vt:lpstr>Principal Third Party Payment Source for Georgia Health Centers</vt:lpstr>
      <vt:lpstr>Revenue sources for Georgia Health Centers</vt:lpstr>
      <vt:lpstr>PowerPoint Presentation</vt:lpstr>
      <vt:lpstr>A Brief Overview of SCPCC</vt:lpstr>
      <vt:lpstr>Our Patients – Diagnosis Summary </vt:lpstr>
      <vt:lpstr>Our Service Area</vt:lpstr>
      <vt:lpstr>What Health Centers Do for Rural Communities</vt:lpstr>
      <vt:lpstr>What Health Centers Do for Rural Communities</vt:lpstr>
      <vt:lpstr>What Health Centers Do for Rural Communities</vt:lpstr>
      <vt:lpstr>How Health Centers could Expand Medical Education and Training of Workforce</vt:lpstr>
      <vt:lpstr>Thank You Legislators!</vt:lpstr>
      <vt:lpstr>Solutions for Health Center Challenges:</vt:lpstr>
      <vt:lpstr>PowerPoint Presentation</vt:lpstr>
      <vt:lpstr>PCSG’s Humble Beginnings</vt:lpstr>
      <vt:lpstr>PowerPoint Presentation</vt:lpstr>
      <vt:lpstr>Impact of PCSG on Access</vt:lpstr>
      <vt:lpstr>PCSG Significant Accomplishments</vt:lpstr>
      <vt:lpstr>PCSG Unique Projects</vt:lpstr>
      <vt:lpstr>Positive Legislative Actions</vt:lpstr>
      <vt:lpstr>PowerPoint Presentation</vt:lpstr>
      <vt:lpstr>Health Information Technology (HIT)</vt:lpstr>
      <vt:lpstr>EMR Adoption</vt:lpstr>
      <vt:lpstr>GAPHC Member EMR Overview</vt:lpstr>
      <vt:lpstr>GAPHC Member EMR Overview</vt:lpstr>
      <vt:lpstr>Current Projects</vt:lpstr>
      <vt:lpstr>Ongoing HIT Challenges</vt:lpstr>
      <vt:lpstr>Recommendations</vt:lpstr>
      <vt:lpstr>Recommendations</vt:lpstr>
      <vt:lpstr>Questions on the horizon</vt:lpstr>
    </vt:vector>
  </TitlesOfParts>
  <Company>GAPHC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Beyond the Public Health Department: Community Health Centers, FQHCs and other Partners</dc:title>
  <dc:creator>katie.joselow</dc:creator>
  <cp:lastModifiedBy>Dev Watson</cp:lastModifiedBy>
  <cp:revision>83</cp:revision>
  <dcterms:created xsi:type="dcterms:W3CDTF">2007-08-22T18:22:41Z</dcterms:created>
  <dcterms:modified xsi:type="dcterms:W3CDTF">2017-07-19T12:33:57Z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0x010100126DA7A23DCE104398FEFE44A53512D4</vt:lpwstr>
  </property>
</Properties>
</file>