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customXml/itemProps1.xml" ContentType="application/vnd.openxmlformats-officedocument.customXmlProperties+xml"/>
  <Default Extension="wmf" ContentType="image/x-wmf"/>
  <Default Extension="rels" ContentType="application/vnd.openxmlformats-package.relationship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customXml/itemProps2.xml" ContentType="application/vnd.openxmlformats-officedocument.customXmlPropertie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Default Extension="jpeg" ContentType="image/jpeg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0" r:id="rId2"/>
    <p:sldId id="301" r:id="rId3"/>
    <p:sldId id="410" r:id="rId4"/>
    <p:sldId id="409" r:id="rId5"/>
    <p:sldId id="402" r:id="rId6"/>
    <p:sldId id="396" r:id="rId7"/>
    <p:sldId id="417" r:id="rId8"/>
    <p:sldId id="408" r:id="rId9"/>
    <p:sldId id="412" r:id="rId10"/>
    <p:sldId id="414" r:id="rId11"/>
    <p:sldId id="415" r:id="rId12"/>
    <p:sldId id="416" r:id="rId13"/>
    <p:sldId id="413" r:id="rId14"/>
    <p:sldId id="411" r:id="rId15"/>
    <p:sldId id="406" r:id="rId16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928" userDrawn="1">
          <p15:clr>
            <a:srgbClr val="A4A3A4"/>
          </p15:clr>
        </p15:guide>
        <p15:guide id="2" pos="2209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E5F1"/>
    <a:srgbClr val="000000"/>
    <a:srgbClr val="FFFF66"/>
    <a:srgbClr val="993300"/>
    <a:srgbClr val="4FC0F3"/>
    <a:srgbClr val="B07BD7"/>
    <a:srgbClr val="CCECFF"/>
    <a:srgbClr val="CCFFFF"/>
    <a:srgbClr val="FFFFCC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93" autoAdjust="0"/>
    <p:restoredTop sz="90104" autoAdjust="0"/>
  </p:normalViewPr>
  <p:slideViewPr>
    <p:cSldViewPr>
      <p:cViewPr varScale="1">
        <p:scale>
          <a:sx n="80" d="100"/>
          <a:sy n="80" d="100"/>
        </p:scale>
        <p:origin x="-1699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5" d="100"/>
          <a:sy n="95" d="100"/>
        </p:scale>
        <p:origin x="2646" y="66"/>
      </p:cViewPr>
      <p:guideLst>
        <p:guide orient="horz" pos="2928"/>
        <p:guide pos="220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1"/>
            <a:ext cx="3036889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95" tIns="45801" rIns="91595" bIns="45801" numCol="1" anchor="t" anchorCtr="0" compatLnSpc="1">
            <a:prstTxWarp prst="textNoShape">
              <a:avLst/>
            </a:prstTxWarp>
          </a:bodyPr>
          <a:lstStyle>
            <a:lvl1pPr defTabSz="915453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8" y="1"/>
            <a:ext cx="3036889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95" tIns="45801" rIns="91595" bIns="45801" numCol="1" anchor="t" anchorCtr="0" compatLnSpc="1">
            <a:prstTxWarp prst="textNoShape">
              <a:avLst/>
            </a:prstTxWarp>
          </a:bodyPr>
          <a:lstStyle>
            <a:lvl1pPr algn="r" defTabSz="915453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39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4" y="8829680"/>
            <a:ext cx="3036889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95" tIns="45801" rIns="91595" bIns="45801" numCol="1" anchor="b" anchorCtr="0" compatLnSpc="1">
            <a:prstTxWarp prst="textNoShape">
              <a:avLst/>
            </a:prstTxWarp>
          </a:bodyPr>
          <a:lstStyle>
            <a:lvl1pPr defTabSz="915453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39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8" y="8829680"/>
            <a:ext cx="3036889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95" tIns="45801" rIns="91595" bIns="45801" numCol="1" anchor="b" anchorCtr="0" compatLnSpc="1">
            <a:prstTxWarp prst="textNoShape">
              <a:avLst/>
            </a:prstTxWarp>
          </a:bodyPr>
          <a:lstStyle>
            <a:lvl1pPr algn="r" defTabSz="915453">
              <a:defRPr sz="1200"/>
            </a:lvl1pPr>
          </a:lstStyle>
          <a:p>
            <a:pPr>
              <a:defRPr/>
            </a:pPr>
            <a:fld id="{642CEE62-E0EA-4268-8F03-450D546D1D7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24319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1"/>
            <a:ext cx="3036889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95" tIns="45801" rIns="91595" bIns="45801" numCol="1" anchor="t" anchorCtr="0" compatLnSpc="1">
            <a:prstTxWarp prst="textNoShape">
              <a:avLst/>
            </a:prstTxWarp>
          </a:bodyPr>
          <a:lstStyle>
            <a:lvl1pPr defTabSz="915453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8" y="1"/>
            <a:ext cx="3036889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95" tIns="45801" rIns="91595" bIns="45801" numCol="1" anchor="t" anchorCtr="0" compatLnSpc="1">
            <a:prstTxWarp prst="textNoShape">
              <a:avLst/>
            </a:prstTxWarp>
          </a:bodyPr>
          <a:lstStyle>
            <a:lvl1pPr algn="r" defTabSz="915453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7" y="4416431"/>
            <a:ext cx="5607051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95" tIns="45801" rIns="91595" bIns="458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4" y="8829680"/>
            <a:ext cx="3036889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95" tIns="45801" rIns="91595" bIns="45801" numCol="1" anchor="b" anchorCtr="0" compatLnSpc="1">
            <a:prstTxWarp prst="textNoShape">
              <a:avLst/>
            </a:prstTxWarp>
          </a:bodyPr>
          <a:lstStyle>
            <a:lvl1pPr defTabSz="915453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8" y="8829680"/>
            <a:ext cx="3036889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95" tIns="45801" rIns="91595" bIns="45801" numCol="1" anchor="b" anchorCtr="0" compatLnSpc="1">
            <a:prstTxWarp prst="textNoShape">
              <a:avLst/>
            </a:prstTxWarp>
          </a:bodyPr>
          <a:lstStyle>
            <a:lvl1pPr algn="r" defTabSz="915453">
              <a:defRPr sz="1200"/>
            </a:lvl1pPr>
          </a:lstStyle>
          <a:p>
            <a:pPr>
              <a:defRPr/>
            </a:pPr>
            <a:fld id="{1B8AD7FD-1B4E-43C4-B570-27BEBE8D98C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96440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8AD7FD-1B4E-43C4-B570-27BEBE8D98C1}" type="slidenum">
              <a:rPr lang="en-US" smtClean="0"/>
              <a:pPr>
                <a:defRPr/>
              </a:pPr>
              <a:t>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17739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8AD7FD-1B4E-43C4-B570-27BEBE8D98C1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93547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Approx. $10.5 billion is Medicaid,</a:t>
            </a:r>
            <a:r>
              <a:rPr lang="en-US" baseline="0" dirty="0"/>
              <a:t> of which over 65% is federally funds</a:t>
            </a:r>
          </a:p>
          <a:p>
            <a:endParaRPr lang="en-US" baseline="0" dirty="0"/>
          </a:p>
          <a:p>
            <a:r>
              <a:rPr lang="en-US" baseline="0" dirty="0"/>
              <a:t>Employees in every county (RSM)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8AD7FD-1B4E-43C4-B570-27BEBE8D98C1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75231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>
                <a:latin typeface="Arial" panose="020B0604020202020204" pitchFamily="34" charset="0"/>
              </a:rPr>
              <a:t>SHBP also covers some CSBs and FQHCs</a:t>
            </a:r>
            <a:r>
              <a:rPr lang="en-US" altLang="en-US" baseline="0" dirty="0">
                <a:latin typeface="Arial" panose="020B0604020202020204" pitchFamily="34" charset="0"/>
              </a:rPr>
              <a:t> who participate</a:t>
            </a: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05367" indent="-27057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85419" indent="-21583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18649" indent="-21583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953443" indent="-21583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03876" indent="-21583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854310" indent="-21583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304743" indent="-21583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755176" indent="-21583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00867">
              <a:spcBef>
                <a:spcPct val="0"/>
              </a:spcBef>
            </a:pPr>
            <a:fld id="{A61BBD6A-993F-46B5-AD0F-5305CDCAC469}" type="slidenum">
              <a:rPr lang="en-US" altLang="en-US" smtClean="0"/>
              <a:pPr defTabSz="900867">
                <a:spcBef>
                  <a:spcPct val="0"/>
                </a:spcBef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38926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b="1" dirty="0">
                <a:latin typeface="Arial" panose="020B0604020202020204" pitchFamily="34" charset="0"/>
              </a:rPr>
              <a:t>Rural</a:t>
            </a:r>
            <a:r>
              <a:rPr lang="en-US" altLang="en-US" b="1" baseline="0" dirty="0">
                <a:latin typeface="Arial" panose="020B0604020202020204" pitchFamily="34" charset="0"/>
              </a:rPr>
              <a:t> Hospital Stabilization Program</a:t>
            </a:r>
            <a:r>
              <a:rPr lang="en-US" altLang="en-US" b="0" baseline="0" dirty="0">
                <a:latin typeface="Arial" panose="020B0604020202020204" pitchFamily="34" charset="0"/>
              </a:rPr>
              <a:t> - $3 million in FY18 budget to continue program into Phase 3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b="0" baseline="0" dirty="0">
                <a:latin typeface="Arial" panose="020B0604020202020204" pitchFamily="34" charset="0"/>
              </a:rPr>
              <a:t>12 hospitals will receive $250,000 for one or two specific, approved projects</a:t>
            </a:r>
            <a:endParaRPr lang="en-US" altLang="en-US" b="1" dirty="0">
              <a:latin typeface="Arial" panose="020B0604020202020204" pitchFamily="34" charset="0"/>
            </a:endParaRPr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05367" indent="-27057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85419" indent="-21583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18649" indent="-21583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953443" indent="-21583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03876" indent="-21583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854310" indent="-21583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304743" indent="-21583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755176" indent="-21583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00867">
              <a:spcBef>
                <a:spcPct val="0"/>
              </a:spcBef>
            </a:pPr>
            <a:fld id="{A61BBD6A-993F-46B5-AD0F-5305CDCAC469}" type="slidenum">
              <a:rPr lang="en-US" altLang="en-US" smtClean="0"/>
              <a:pPr defTabSz="900867">
                <a:spcBef>
                  <a:spcPct val="0"/>
                </a:spcBef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72594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FQHC – to</a:t>
            </a:r>
            <a:r>
              <a:rPr lang="en-US" baseline="0" dirty="0"/>
              <a:t> develop primary care access points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Telehealth – works to develop rural school-based telehealth centers for primary care issues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8AD7FD-1B4E-43C4-B570-27BEBE8D98C1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83993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48%</a:t>
            </a:r>
            <a:r>
              <a:rPr lang="en-US" baseline="0" dirty="0"/>
              <a:t> of Georgia children receive their health coverage through Medicaid or </a:t>
            </a:r>
            <a:r>
              <a:rPr lang="en-US" baseline="0" dirty="0" err="1"/>
              <a:t>Peachcare</a:t>
            </a:r>
            <a:endParaRPr lang="en-US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Medicaid pays for more than half of all Georgia births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/>
              <a:t>Georgia Families program (CMOs) manage approx. 1.3 million of the Medicaid lives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baseline="0" dirty="0"/>
              <a:t>Cost drivers: </a:t>
            </a:r>
            <a:r>
              <a:rPr lang="en-US" baseline="0" dirty="0"/>
              <a:t>Expenditures by category: ABD $4.9 billion (half program cost) but only ¼ of the people;  LIM $4.1 billion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8AD7FD-1B4E-43C4-B570-27BEBE8D98C1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9454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Supplemental</a:t>
            </a:r>
            <a:r>
              <a:rPr lang="en-US" baseline="0" dirty="0"/>
              <a:t> Security Income (SSI) people are automatically eligible for Medicaid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8AD7FD-1B4E-43C4-B570-27BEBE8D98C1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12126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b="1" dirty="0">
                <a:latin typeface="Arial" panose="020B0604020202020204" pitchFamily="34" charset="0"/>
              </a:rPr>
              <a:t>SORH</a:t>
            </a:r>
            <a:r>
              <a:rPr lang="en-US" altLang="en-US" b="0" baseline="0" dirty="0">
                <a:latin typeface="Arial" panose="020B0604020202020204" pitchFamily="34" charset="0"/>
              </a:rPr>
              <a:t> – federally funded National Health Service Corps provides loan repayment and </a:t>
            </a:r>
            <a:r>
              <a:rPr lang="en-US" altLang="en-US" b="0" baseline="0" dirty="0" err="1">
                <a:latin typeface="Arial" panose="020B0604020202020204" pitchFamily="34" charset="0"/>
              </a:rPr>
              <a:t>scholoarships</a:t>
            </a:r>
            <a:r>
              <a:rPr lang="en-US" altLang="en-US" b="0" baseline="0" dirty="0">
                <a:latin typeface="Arial" panose="020B0604020202020204" pitchFamily="34" charset="0"/>
              </a:rPr>
              <a:t> to primary care and dental, MH providers working in designated health professional shortage areas (HPSA)</a:t>
            </a:r>
          </a:p>
          <a:p>
            <a:pPr eaLnBrk="1" hangingPunct="1"/>
            <a:endParaRPr lang="en-US" altLang="en-US" b="0" baseline="0" dirty="0">
              <a:latin typeface="Arial" panose="020B0604020202020204" pitchFamily="34" charset="0"/>
            </a:endParaRPr>
          </a:p>
          <a:p>
            <a:pPr eaLnBrk="1" hangingPunct="1"/>
            <a:r>
              <a:rPr lang="en-US" altLang="en-US" b="0" baseline="0" dirty="0">
                <a:latin typeface="Arial" panose="020B0604020202020204" pitchFamily="34" charset="0"/>
              </a:rPr>
              <a:t>Numerous SORH administered initiatives, grants to develop access points in rural Georgia continues</a:t>
            </a:r>
            <a:endParaRPr lang="en-US" altLang="en-US" b="1" dirty="0">
              <a:latin typeface="Arial" panose="020B0604020202020204" pitchFamily="34" charset="0"/>
            </a:endParaRPr>
          </a:p>
          <a:p>
            <a:pPr eaLnBrk="1" hangingPunct="1"/>
            <a:r>
              <a:rPr lang="en-US" altLang="en-US" b="1" dirty="0">
                <a:latin typeface="Arial" panose="020B0604020202020204" pitchFamily="34" charset="0"/>
              </a:rPr>
              <a:t>Centralized Credentialing Verification Organization (CVO)</a:t>
            </a:r>
          </a:p>
          <a:p>
            <a:pPr eaLnBrk="1" hangingPunct="1"/>
            <a:r>
              <a:rPr lang="en-US" altLang="en-US" b="0" dirty="0">
                <a:latin typeface="Arial" panose="020B0604020202020204" pitchFamily="34" charset="0"/>
              </a:rPr>
              <a:t>Goal</a:t>
            </a:r>
            <a:r>
              <a:rPr lang="en-US" altLang="en-US" b="0" baseline="0" dirty="0">
                <a:latin typeface="Arial" panose="020B0604020202020204" pitchFamily="34" charset="0"/>
              </a:rPr>
              <a:t> is a single application for enrolling in all CMOs</a:t>
            </a:r>
            <a:endParaRPr lang="en-US" altLang="en-US" b="0" dirty="0">
              <a:latin typeface="Arial" panose="020B0604020202020204" pitchFamily="34" charset="0"/>
            </a:endParaRPr>
          </a:p>
          <a:p>
            <a:pPr eaLnBrk="1" hangingPunct="1"/>
            <a:r>
              <a:rPr lang="en-US" altLang="en-US" dirty="0">
                <a:latin typeface="Arial" panose="020B0604020202020204" pitchFamily="34" charset="0"/>
              </a:rPr>
              <a:t>Progress</a:t>
            </a:r>
            <a:r>
              <a:rPr lang="en-US" altLang="en-US" baseline="0" dirty="0">
                <a:latin typeface="Arial" panose="020B0604020202020204" pitchFamily="34" charset="0"/>
              </a:rPr>
              <a:t> is continuing in this area. Since rolling out the CVO we are identifying an opportunity to further streamline this process to further reduce the timeframe for enrollment.</a:t>
            </a:r>
            <a:endParaRPr lang="en-US" altLang="en-US" dirty="0">
              <a:latin typeface="Arial" panose="020B0604020202020204" pitchFamily="34" charset="0"/>
            </a:endParaRPr>
          </a:p>
          <a:p>
            <a:pPr eaLnBrk="1" hangingPunct="1"/>
            <a:endParaRPr lang="en-US" altLang="en-US" b="1" dirty="0">
              <a:latin typeface="Arial" panose="020B0604020202020204" pitchFamily="34" charset="0"/>
            </a:endParaRPr>
          </a:p>
          <a:p>
            <a:pPr eaLnBrk="1" hangingPunct="1"/>
            <a:r>
              <a:rPr lang="en-US" altLang="en-US" b="1" dirty="0">
                <a:latin typeface="Arial" panose="020B0604020202020204" pitchFamily="34" charset="0"/>
              </a:rPr>
              <a:t>Provider Audits </a:t>
            </a:r>
          </a:p>
          <a:p>
            <a:r>
              <a:rPr lang="en-US" altLang="en-US" dirty="0">
                <a:latin typeface="Arial" panose="020B0604020202020204" pitchFamily="34" charset="0"/>
              </a:rPr>
              <a:t>Joe</a:t>
            </a:r>
            <a:r>
              <a:rPr lang="en-US" altLang="en-US" baseline="0" dirty="0">
                <a:latin typeface="Arial" panose="020B0604020202020204" pitchFamily="34" charset="0"/>
              </a:rPr>
              <a:t> Hood working along side our OIG and Medicaid to explore the creation of a standardized process across DCH. The goal is to reduce the burden on providers while maintaining program integrity. </a:t>
            </a:r>
            <a:endParaRPr lang="en-US" altLang="en-US" dirty="0">
              <a:latin typeface="Arial" panose="020B0604020202020204" pitchFamily="34" charset="0"/>
            </a:endParaRPr>
          </a:p>
          <a:p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05367" indent="-27057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85419" indent="-21583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18649" indent="-21583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953443" indent="-21583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03876" indent="-21583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854310" indent="-21583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304743" indent="-21583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755176" indent="-21583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00867">
              <a:spcBef>
                <a:spcPct val="0"/>
              </a:spcBef>
            </a:pPr>
            <a:fld id="{182DAA67-6352-46FE-981B-DECD0B5896BB}" type="slidenum">
              <a:rPr lang="en-US" altLang="en-US" smtClean="0"/>
              <a:pPr defTabSz="900867">
                <a:spcBef>
                  <a:spcPct val="0"/>
                </a:spcBef>
              </a:pPr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20017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15150" y="152400"/>
            <a:ext cx="2152650" cy="5973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2400"/>
            <a:ext cx="6305550" cy="59737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1219200"/>
          </a:xfrm>
          <a:prstGeom prst="rect">
            <a:avLst/>
          </a:prstGeom>
          <a:solidFill>
            <a:srgbClr val="0F9CD8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027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  </a:t>
            </a:r>
          </a:p>
        </p:txBody>
      </p:sp>
      <p:sp>
        <p:nvSpPr>
          <p:cNvPr id="1028" name="Rectangle 2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52400"/>
            <a:ext cx="8610600" cy="9906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 </a:t>
            </a:r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1219200"/>
            <a:ext cx="9144000" cy="152400"/>
          </a:xfrm>
          <a:prstGeom prst="rect">
            <a:avLst/>
          </a:prstGeom>
          <a:solidFill>
            <a:srgbClr val="4FC0F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228600" y="6400800"/>
            <a:ext cx="990600" cy="4572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endParaRPr lang="en-US" sz="40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055" name="Line 31"/>
          <p:cNvSpPr>
            <a:spLocks noChangeShapeType="1"/>
          </p:cNvSpPr>
          <p:nvPr/>
        </p:nvSpPr>
        <p:spPr bwMode="auto">
          <a:xfrm>
            <a:off x="0" y="1219200"/>
            <a:ext cx="9144000" cy="0"/>
          </a:xfrm>
          <a:prstGeom prst="line">
            <a:avLst/>
          </a:prstGeom>
          <a:noFill/>
          <a:ln w="19050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n>
                <a:solidFill>
                  <a:srgbClr val="92D050"/>
                </a:solidFill>
              </a:ln>
            </a:endParaRPr>
          </a:p>
        </p:txBody>
      </p:sp>
      <p:sp>
        <p:nvSpPr>
          <p:cNvPr id="1056" name="Text Box 32"/>
          <p:cNvSpPr txBox="1">
            <a:spLocks noChangeArrowheads="1"/>
          </p:cNvSpPr>
          <p:nvPr/>
        </p:nvSpPr>
        <p:spPr bwMode="auto">
          <a:xfrm>
            <a:off x="8634413" y="6445250"/>
            <a:ext cx="4333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fld id="{E82F9255-ED63-4501-ABAD-0C1920155676}" type="slidenum">
              <a:rPr lang="en-US" sz="1600">
                <a:solidFill>
                  <a:srgbClr val="0099FF"/>
                </a:solidFill>
              </a:rPr>
              <a:pPr>
                <a:defRPr/>
              </a:pPr>
              <a:t>‹#›</a:t>
            </a:fld>
            <a:endParaRPr lang="en-US" sz="1600" dirty="0">
              <a:solidFill>
                <a:srgbClr val="0099FF"/>
              </a:solidFill>
            </a:endParaRPr>
          </a:p>
        </p:txBody>
      </p:sp>
      <p:pic>
        <p:nvPicPr>
          <p:cNvPr id="1033" name="Picture 34" descr="dch_logo_pms299_ALT201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52400" y="6248400"/>
            <a:ext cx="20018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 Narrow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32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32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32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32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3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wmf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gateway.ga.gov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9"/>
          <p:cNvSpPr>
            <a:spLocks noGrp="1" noChangeArrowheads="1"/>
          </p:cNvSpPr>
          <p:nvPr>
            <p:ph type="subTitle" idx="1"/>
          </p:nvPr>
        </p:nvSpPr>
        <p:spPr>
          <a:xfrm>
            <a:off x="0" y="0"/>
            <a:ext cx="9296400" cy="7010400"/>
          </a:xfrm>
          <a:solidFill>
            <a:schemeClr val="bg1"/>
          </a:solidFill>
        </p:spPr>
        <p:txBody>
          <a:bodyPr/>
          <a:lstStyle/>
          <a:p>
            <a:pPr eaLnBrk="1" hangingPunct="1"/>
            <a:endParaRPr lang="en-US" dirty="0"/>
          </a:p>
        </p:txBody>
      </p:sp>
      <p:pic>
        <p:nvPicPr>
          <p:cNvPr id="2051" name="Picture 87" descr="PPTdesign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87" y="25958"/>
            <a:ext cx="9369425" cy="702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Rectangle 90"/>
          <p:cNvSpPr>
            <a:spLocks noChangeArrowheads="1"/>
          </p:cNvSpPr>
          <p:nvPr/>
        </p:nvSpPr>
        <p:spPr bwMode="auto">
          <a:xfrm>
            <a:off x="304800" y="5029200"/>
            <a:ext cx="88392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80000"/>
              </a:lnSpc>
              <a:spcBef>
                <a:spcPct val="20000"/>
              </a:spcBef>
              <a:spcAft>
                <a:spcPct val="30000"/>
              </a:spcAft>
            </a:pPr>
            <a:r>
              <a:rPr lang="en-US" sz="2600" dirty="0">
                <a:solidFill>
                  <a:schemeClr val="bg1"/>
                </a:solidFill>
                <a:latin typeface="Arial Narrow" pitchFamily="34" charset="0"/>
              </a:rPr>
              <a:t>House Rural Development Council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spcAft>
                <a:spcPct val="30000"/>
              </a:spcAft>
            </a:pPr>
            <a:r>
              <a:rPr lang="en-US" sz="2600" dirty="0">
                <a:solidFill>
                  <a:schemeClr val="bg1"/>
                </a:solidFill>
                <a:latin typeface="Arial Narrow" pitchFamily="34" charset="0"/>
              </a:rPr>
              <a:t>Bainbridge, GA - </a:t>
            </a:r>
            <a:r>
              <a:rPr lang="en-US" sz="2600">
                <a:solidFill>
                  <a:schemeClr val="bg1"/>
                </a:solidFill>
                <a:latin typeface="Arial Narrow" pitchFamily="34" charset="0"/>
              </a:rPr>
              <a:t>July </a:t>
            </a:r>
            <a:r>
              <a:rPr lang="en-US" sz="2600" smtClean="0">
                <a:solidFill>
                  <a:schemeClr val="bg1"/>
                </a:solidFill>
                <a:latin typeface="Arial Narrow" pitchFamily="34" charset="0"/>
              </a:rPr>
              <a:t>20</a:t>
            </a:r>
            <a:r>
              <a:rPr lang="en-US" sz="2600" smtClean="0">
                <a:solidFill>
                  <a:schemeClr val="bg1"/>
                </a:solidFill>
                <a:latin typeface="Arial Narrow" pitchFamily="34" charset="0"/>
              </a:rPr>
              <a:t>, </a:t>
            </a:r>
            <a:r>
              <a:rPr lang="en-US" sz="2600" dirty="0">
                <a:solidFill>
                  <a:schemeClr val="bg1"/>
                </a:solidFill>
                <a:latin typeface="Arial Narrow" pitchFamily="34" charset="0"/>
              </a:rPr>
              <a:t>2017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spcAft>
                <a:spcPct val="30000"/>
              </a:spcAft>
            </a:pPr>
            <a:r>
              <a:rPr lang="en-US" sz="2000" dirty="0">
                <a:solidFill>
                  <a:schemeClr val="bg1"/>
                </a:solidFill>
                <a:latin typeface="Arial Narrow" pitchFamily="34" charset="0"/>
              </a:rPr>
              <a:t>Andrew Johnson, Deputy Commissioner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spcAft>
                <a:spcPct val="30000"/>
              </a:spcAft>
            </a:pPr>
            <a:endParaRPr lang="en-US" sz="24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053" name="Rectangle 93"/>
          <p:cNvSpPr>
            <a:spLocks noChangeArrowheads="1"/>
          </p:cNvSpPr>
          <p:nvPr/>
        </p:nvSpPr>
        <p:spPr bwMode="auto">
          <a:xfrm>
            <a:off x="152400" y="5257800"/>
            <a:ext cx="89154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16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054" name="Rectangle 94"/>
          <p:cNvSpPr>
            <a:spLocks noChangeArrowheads="1"/>
          </p:cNvSpPr>
          <p:nvPr/>
        </p:nvSpPr>
        <p:spPr bwMode="auto">
          <a:xfrm>
            <a:off x="6934200" y="6477000"/>
            <a:ext cx="2286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endParaRPr lang="en-US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2055" name="Picture 95" descr="PPT_2011_collag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8575" y="2536825"/>
            <a:ext cx="9424988" cy="166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97" descr="dch_logo_pms299_ALT2012_REVR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7963" y="228600"/>
            <a:ext cx="20018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7" name="TextBox 9"/>
          <p:cNvSpPr txBox="1">
            <a:spLocks noChangeArrowheads="1"/>
          </p:cNvSpPr>
          <p:nvPr/>
        </p:nvSpPr>
        <p:spPr bwMode="auto">
          <a:xfrm>
            <a:off x="100012" y="1098401"/>
            <a:ext cx="9296401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rial Narrow" pitchFamily="34" charset="0"/>
              </a:rPr>
              <a:t>Georgia Department of </a:t>
            </a:r>
          </a:p>
          <a:p>
            <a:pPr algn="ctr"/>
            <a:r>
              <a:rPr lang="en-US" sz="3200" dirty="0">
                <a:solidFill>
                  <a:schemeClr val="bg1"/>
                </a:solidFill>
                <a:latin typeface="Arial Narrow" pitchFamily="34" charset="0"/>
              </a:rPr>
              <a:t>Community Health</a:t>
            </a:r>
            <a:endParaRPr lang="en-US" sz="44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0" name="Rectangle 90"/>
          <p:cNvSpPr>
            <a:spLocks noChangeArrowheads="1"/>
          </p:cNvSpPr>
          <p:nvPr/>
        </p:nvSpPr>
        <p:spPr bwMode="auto">
          <a:xfrm>
            <a:off x="7391400" y="6553200"/>
            <a:ext cx="1981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80000"/>
              </a:lnSpc>
              <a:spcBef>
                <a:spcPct val="20000"/>
              </a:spcBef>
              <a:spcAft>
                <a:spcPct val="30000"/>
              </a:spcAft>
            </a:pPr>
            <a:endParaRPr lang="en-US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Presumptive Eligibility Medicaid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Temporary, expedited enrollment process at the point of service</a:t>
            </a:r>
          </a:p>
          <a:p>
            <a:r>
              <a:rPr lang="en-US" dirty="0"/>
              <a:t>Requires basic information such as income and household size</a:t>
            </a:r>
          </a:p>
          <a:p>
            <a:r>
              <a:rPr lang="en-US" dirty="0"/>
              <a:t>Qualified Hospitals (47 participating hospitals)</a:t>
            </a:r>
          </a:p>
          <a:p>
            <a:r>
              <a:rPr lang="en-US" dirty="0"/>
              <a:t>Qualified Providers</a:t>
            </a:r>
          </a:p>
          <a:p>
            <a:r>
              <a:rPr lang="en-US" dirty="0"/>
              <a:t>22 trainings in 2017</a:t>
            </a:r>
          </a:p>
        </p:txBody>
      </p:sp>
    </p:spTree>
    <p:extLst>
      <p:ext uri="{BB962C8B-B14F-4D97-AF65-F5344CB8AC3E}">
        <p14:creationId xmlns:p14="http://schemas.microsoft.com/office/powerpoint/2010/main" val="12317169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Presumptive Eligibility Medicaid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Authorized by the Affordable Care Act</a:t>
            </a:r>
          </a:p>
          <a:p>
            <a:r>
              <a:rPr lang="en-US" dirty="0"/>
              <a:t>Hospitals who meet the requirements of participation will be given the opportunity to become Qualified Hospitals (QH) by completing Presumptive Eligibility (PE) Medicaid training requirements</a:t>
            </a:r>
          </a:p>
          <a:p>
            <a:r>
              <a:rPr lang="en-US" dirty="0"/>
              <a:t>Has not been disqualified by DCH</a:t>
            </a:r>
          </a:p>
        </p:txBody>
      </p:sp>
    </p:spTree>
    <p:extLst>
      <p:ext uri="{BB962C8B-B14F-4D97-AF65-F5344CB8AC3E}">
        <p14:creationId xmlns:p14="http://schemas.microsoft.com/office/powerpoint/2010/main" val="33800582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Presumptive Eligibility Qualified Hospitals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Qualified Hospital (QH) is a hospital that:</a:t>
            </a:r>
          </a:p>
          <a:p>
            <a:pPr lvl="1"/>
            <a:r>
              <a:rPr lang="en-US" dirty="0"/>
              <a:t> Participates as a Georgia Medicaid Provider</a:t>
            </a:r>
          </a:p>
          <a:p>
            <a:pPr lvl="1"/>
            <a:r>
              <a:rPr lang="en-US" dirty="0"/>
              <a:t>Notifies DCH of its election to make PE determinations</a:t>
            </a:r>
          </a:p>
          <a:p>
            <a:pPr lvl="1"/>
            <a:r>
              <a:rPr lang="en-US" dirty="0"/>
              <a:t>Agrees to make PE determinations consistent with DCH’s policies and procedures</a:t>
            </a:r>
          </a:p>
          <a:p>
            <a:pPr lvl="1"/>
            <a:r>
              <a:rPr lang="en-US" dirty="0"/>
              <a:t>Assists individuals in completing and submitting the full Medicaid Healthcare Coverage application and understanding any documentation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21623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Right From the Start</a:t>
            </a:r>
            <a:br>
              <a:rPr lang="en-US" b="0" dirty="0"/>
            </a:br>
            <a:r>
              <a:rPr lang="en-US" b="0" dirty="0"/>
              <a:t>Medical Assistance Group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Located in all 159 counties</a:t>
            </a:r>
          </a:p>
          <a:p>
            <a:r>
              <a:rPr lang="en-US" sz="2800" dirty="0"/>
              <a:t>Located in Dept. of Human Services (DHS) Division of Family and Children Services (DFCS) offices throughout Georgia</a:t>
            </a:r>
          </a:p>
          <a:p>
            <a:r>
              <a:rPr lang="en-US" sz="2800" dirty="0"/>
              <a:t>Enrollment for Medicaid and related programs, such as Long Term Care, Katie Beckett, and Planning for Healthy Babies (P4HB)</a:t>
            </a:r>
          </a:p>
          <a:p>
            <a:r>
              <a:rPr lang="en-US" sz="2800" dirty="0"/>
              <a:t>RSM staff can conduct outreach events to assist with enrollments</a:t>
            </a:r>
          </a:p>
          <a:p>
            <a:r>
              <a:rPr lang="en-US" sz="2800" dirty="0"/>
              <a:t>Apply online at </a:t>
            </a:r>
            <a:r>
              <a:rPr lang="en-US" sz="2800" u="sng" dirty="0">
                <a:hlinkClick r:id="rId2"/>
              </a:rPr>
              <a:t>https://gateway.ga.gov/</a:t>
            </a:r>
            <a:endParaRPr lang="en-US" sz="2800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37898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Children’s Mental Health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Governor Deal appointed Commission</a:t>
            </a:r>
          </a:p>
          <a:p>
            <a:r>
              <a:rPr lang="en-US" dirty="0"/>
              <a:t>DCH reviewing Medicaid Fee-for-Service and Managed Care processes and services</a:t>
            </a:r>
          </a:p>
          <a:p>
            <a:r>
              <a:rPr lang="en-US" dirty="0"/>
              <a:t>Partnerships with Dept. of Behavioral Health and Developmental Disabilities, Dept. of Public Health, DFCS</a:t>
            </a:r>
          </a:p>
          <a:p>
            <a:r>
              <a:rPr lang="en-US" dirty="0"/>
              <a:t>Renewed focus on quality outcomes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97960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b="0" dirty="0"/>
              <a:t>Challenges and Opportunities 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US" altLang="en-US" sz="3200" dirty="0"/>
              <a:t>Workforce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US" altLang="en-US" sz="3200" dirty="0"/>
              <a:t>Access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en-US" altLang="en-US" sz="3200" dirty="0"/>
              <a:t>Medicaid Provider Application Process</a:t>
            </a:r>
          </a:p>
        </p:txBody>
      </p:sp>
    </p:spTree>
    <p:extLst>
      <p:ext uri="{BB962C8B-B14F-4D97-AF65-F5344CB8AC3E}">
        <p14:creationId xmlns:p14="http://schemas.microsoft.com/office/powerpoint/2010/main" val="22605516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 descr="PPTdesig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1385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457200" y="2133600"/>
            <a:ext cx="8229600" cy="3992563"/>
          </a:xfrm>
          <a:noFill/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sz="4000" b="1" dirty="0">
                <a:solidFill>
                  <a:schemeClr val="bg1"/>
                </a:solidFill>
              </a:rPr>
              <a:t>Mission</a:t>
            </a:r>
          </a:p>
          <a:p>
            <a:pPr algn="ctr" eaLnBrk="1" hangingPunct="1">
              <a:buFontTx/>
              <a:buNone/>
            </a:pPr>
            <a:r>
              <a:rPr lang="en-US" sz="2800" b="1" dirty="0">
                <a:solidFill>
                  <a:schemeClr val="bg1"/>
                </a:solidFill>
              </a:rPr>
              <a:t>The Georgia Department of Community Health</a:t>
            </a:r>
          </a:p>
          <a:p>
            <a:pPr algn="ctr" eaLnBrk="1" hangingPunct="1">
              <a:buFontTx/>
              <a:buNone/>
            </a:pPr>
            <a:r>
              <a:rPr lang="en-US" sz="2400" dirty="0">
                <a:solidFill>
                  <a:schemeClr val="bg1"/>
                </a:solidFill>
              </a:rPr>
              <a:t>We will provide Georgians with access to </a:t>
            </a:r>
            <a:br>
              <a:rPr lang="en-US" sz="2400" dirty="0">
                <a:solidFill>
                  <a:schemeClr val="bg1"/>
                </a:solidFill>
              </a:rPr>
            </a:br>
            <a:r>
              <a:rPr lang="en-US" sz="2400" dirty="0">
                <a:solidFill>
                  <a:schemeClr val="bg1"/>
                </a:solidFill>
              </a:rPr>
              <a:t>affordable, quality health care through </a:t>
            </a:r>
            <a:br>
              <a:rPr lang="en-US" sz="2400" dirty="0">
                <a:solidFill>
                  <a:schemeClr val="bg1"/>
                </a:solidFill>
              </a:rPr>
            </a:br>
            <a:r>
              <a:rPr lang="en-US" sz="2400" dirty="0">
                <a:solidFill>
                  <a:schemeClr val="bg1"/>
                </a:solidFill>
              </a:rPr>
              <a:t>effective planning, purchasing and oversight.</a:t>
            </a:r>
          </a:p>
          <a:p>
            <a:pPr algn="ctr" eaLnBrk="1" hangingPunct="1">
              <a:buFontTx/>
              <a:buNone/>
            </a:pPr>
            <a:endParaRPr lang="en-US" sz="2400" b="1" i="1" dirty="0">
              <a:solidFill>
                <a:schemeClr val="bg1"/>
              </a:solidFill>
            </a:endParaRPr>
          </a:p>
          <a:p>
            <a:pPr algn="ctr" eaLnBrk="1" hangingPunct="1">
              <a:buFontTx/>
              <a:buNone/>
            </a:pPr>
            <a:r>
              <a:rPr lang="en-US" sz="2400" b="1" i="1" dirty="0">
                <a:solidFill>
                  <a:schemeClr val="bg1"/>
                </a:solidFill>
              </a:rPr>
              <a:t>We are dedicated to A Healthy Georgia.</a:t>
            </a:r>
          </a:p>
        </p:txBody>
      </p:sp>
      <p:pic>
        <p:nvPicPr>
          <p:cNvPr id="3076" name="Picture 9" descr="dch_logo_pms299_ALT2012_REVR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963" y="228600"/>
            <a:ext cx="20018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DCH Overview	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Approx. $14.5 billion dollars (combined Fed/State)</a:t>
            </a:r>
          </a:p>
          <a:p>
            <a:r>
              <a:rPr lang="en-US" dirty="0"/>
              <a:t>Nearly 1,000 employees</a:t>
            </a:r>
          </a:p>
        </p:txBody>
      </p:sp>
    </p:spTree>
    <p:extLst>
      <p:ext uri="{BB962C8B-B14F-4D97-AF65-F5344CB8AC3E}">
        <p14:creationId xmlns:p14="http://schemas.microsoft.com/office/powerpoint/2010/main" val="4011140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DCH Programs and Enterprise Support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Programs</a:t>
            </a:r>
          </a:p>
          <a:p>
            <a:pPr lvl="1"/>
            <a:r>
              <a:rPr lang="en-US" dirty="0"/>
              <a:t>Medicaid</a:t>
            </a:r>
          </a:p>
          <a:p>
            <a:pPr lvl="1"/>
            <a:r>
              <a:rPr lang="en-US" dirty="0"/>
              <a:t>State Health Benefit Plan</a:t>
            </a:r>
          </a:p>
          <a:p>
            <a:pPr lvl="1"/>
            <a:r>
              <a:rPr lang="en-US" dirty="0"/>
              <a:t>Health Facility Regulation</a:t>
            </a:r>
          </a:p>
          <a:p>
            <a:pPr lvl="1"/>
            <a:r>
              <a:rPr lang="en-US" dirty="0"/>
              <a:t>Health Information Technology</a:t>
            </a:r>
          </a:p>
          <a:p>
            <a:pPr lvl="1"/>
            <a:r>
              <a:rPr lang="en-US" dirty="0"/>
              <a:t>Health Planning (CON)</a:t>
            </a:r>
          </a:p>
          <a:p>
            <a:pPr lvl="1"/>
            <a:r>
              <a:rPr lang="en-US" dirty="0"/>
              <a:t>State Office of Rural Health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Enterprise Support</a:t>
            </a:r>
          </a:p>
          <a:p>
            <a:pPr lvl="1"/>
            <a:r>
              <a:rPr lang="en-US" dirty="0"/>
              <a:t>Financial Management</a:t>
            </a:r>
          </a:p>
          <a:p>
            <a:pPr lvl="1"/>
            <a:r>
              <a:rPr lang="en-US" dirty="0"/>
              <a:t>Human Resources</a:t>
            </a:r>
          </a:p>
          <a:p>
            <a:pPr lvl="1"/>
            <a:r>
              <a:rPr lang="en-US" dirty="0"/>
              <a:t>Strategic Management/Vendor Management</a:t>
            </a:r>
          </a:p>
          <a:p>
            <a:pPr lvl="1"/>
            <a:r>
              <a:rPr lang="en-US" dirty="0"/>
              <a:t>Information Technology</a:t>
            </a:r>
          </a:p>
          <a:p>
            <a:pPr lvl="1"/>
            <a:r>
              <a:rPr lang="en-US" dirty="0"/>
              <a:t>Communications/</a:t>
            </a:r>
          </a:p>
          <a:p>
            <a:pPr marL="457200" lvl="1" indent="0">
              <a:buNone/>
            </a:pPr>
            <a:r>
              <a:rPr lang="en-US" dirty="0"/>
              <a:t>	Legislative Affairs</a:t>
            </a:r>
          </a:p>
        </p:txBody>
      </p:sp>
    </p:spTree>
    <p:extLst>
      <p:ext uri="{BB962C8B-B14F-4D97-AF65-F5344CB8AC3E}">
        <p14:creationId xmlns:p14="http://schemas.microsoft.com/office/powerpoint/2010/main" val="34273680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b="0" dirty="0"/>
              <a:t>State Health Benefit Plan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/>
              <a:t>Jeff Rickman, Chief </a:t>
            </a:r>
          </a:p>
          <a:p>
            <a:pPr eaLnBrk="1" hangingPunct="1">
              <a:defRPr/>
            </a:pPr>
            <a:r>
              <a:rPr lang="en-US" altLang="en-US" dirty="0"/>
              <a:t>650,000 covered lives</a:t>
            </a:r>
          </a:p>
          <a:p>
            <a:pPr lvl="1" eaLnBrk="1" hangingPunct="1">
              <a:defRPr/>
            </a:pPr>
            <a:r>
              <a:rPr lang="en-US" altLang="en-US" dirty="0"/>
              <a:t>State Agency Employees</a:t>
            </a:r>
          </a:p>
          <a:p>
            <a:pPr lvl="1" eaLnBrk="1" hangingPunct="1">
              <a:defRPr/>
            </a:pPr>
            <a:r>
              <a:rPr lang="en-US" altLang="en-US" dirty="0"/>
              <a:t>Public School Teachers</a:t>
            </a:r>
          </a:p>
          <a:p>
            <a:pPr lvl="1" eaLnBrk="1" hangingPunct="1">
              <a:defRPr/>
            </a:pPr>
            <a:r>
              <a:rPr lang="en-US" altLang="en-US" dirty="0"/>
              <a:t>State Retirees</a:t>
            </a:r>
          </a:p>
          <a:p>
            <a:pPr eaLnBrk="1" hangingPunct="1">
              <a:defRPr/>
            </a:pPr>
            <a:r>
              <a:rPr lang="en-US" altLang="en-US" dirty="0"/>
              <a:t>Over 800 payroll locations</a:t>
            </a:r>
          </a:p>
          <a:p>
            <a:pPr eaLnBrk="1" hangingPunct="1">
              <a:defRPr/>
            </a:pPr>
            <a:r>
              <a:rPr lang="en-US" altLang="en-US" dirty="0"/>
              <a:t>Telemedicine benefit</a:t>
            </a:r>
          </a:p>
          <a:p>
            <a:pPr eaLnBrk="1" hangingPunct="1">
              <a:defRPr/>
            </a:pPr>
            <a:r>
              <a:rPr lang="en-US" altLang="en-US" dirty="0"/>
              <a:t>Virtual Visit benefit</a:t>
            </a:r>
          </a:p>
          <a:p>
            <a:pPr eaLnBrk="1" hangingPunct="1">
              <a:defRPr/>
            </a:pPr>
            <a:endParaRPr lang="en-US" altLang="en-US" b="1" dirty="0"/>
          </a:p>
          <a:p>
            <a:pPr eaLnBrk="1" hangingPunct="1">
              <a:defRPr/>
            </a:pPr>
            <a:endParaRPr lang="en-US" altLang="en-US" sz="2400" dirty="0"/>
          </a:p>
          <a:p>
            <a:pPr lvl="1" eaLnBrk="1" hangingPunct="1">
              <a:defRPr/>
            </a:pPr>
            <a:endParaRPr lang="en-US" altLang="en-US" sz="2500" dirty="0"/>
          </a:p>
          <a:p>
            <a:pPr lvl="1" eaLnBrk="1" hangingPunct="1">
              <a:defRPr/>
            </a:pPr>
            <a:endParaRPr lang="en-US" altLang="en-US" sz="2500" dirty="0"/>
          </a:p>
          <a:p>
            <a:pPr lvl="1" eaLnBrk="1" hangingPunct="1">
              <a:defRPr/>
            </a:pPr>
            <a:endParaRPr lang="en-US" altLang="en-US" sz="2500" dirty="0"/>
          </a:p>
          <a:p>
            <a:pPr lvl="1" eaLnBrk="1" hangingPunct="1">
              <a:defRPr/>
            </a:pPr>
            <a:endParaRPr lang="en-US" altLang="en-US" sz="2500" dirty="0"/>
          </a:p>
          <a:p>
            <a:pPr marL="457200" lvl="1" indent="0" eaLnBrk="1" hangingPunct="1">
              <a:buFontTx/>
              <a:buNone/>
              <a:defRPr/>
            </a:pPr>
            <a:endParaRPr lang="en-US" altLang="en-US" sz="2600" dirty="0"/>
          </a:p>
          <a:p>
            <a:pPr lvl="1" eaLnBrk="1" hangingPunct="1">
              <a:defRPr/>
            </a:pPr>
            <a:endParaRPr lang="en-US" altLang="en-US" sz="2600" dirty="0"/>
          </a:p>
          <a:p>
            <a:pPr lvl="1" eaLnBrk="1" hangingPunct="1">
              <a:defRPr/>
            </a:pPr>
            <a:endParaRPr lang="en-US" altLang="en-US" sz="2600" dirty="0"/>
          </a:p>
          <a:p>
            <a:pPr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311967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b="0" dirty="0"/>
              <a:t>State Office of Rural Health (SORH)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panose="020B0604020202020204" pitchFamily="34" charset="0"/>
              <a:buChar char="•"/>
              <a:defRPr/>
            </a:pPr>
            <a:r>
              <a:rPr lang="en-US" altLang="en-US" sz="4000" dirty="0"/>
              <a:t>Patsy Whaley, Executive Director</a:t>
            </a:r>
          </a:p>
          <a:p>
            <a:pPr eaLnBrk="1" hangingPunct="1">
              <a:buFont typeface="Arial" panose="020B0604020202020204" pitchFamily="34" charset="0"/>
              <a:buChar char="•"/>
              <a:defRPr/>
            </a:pPr>
            <a:r>
              <a:rPr lang="en-US" altLang="en-US" sz="4000" dirty="0"/>
              <a:t>Located in Cordele, GA</a:t>
            </a:r>
          </a:p>
          <a:p>
            <a:pPr eaLnBrk="1" hangingPunct="1">
              <a:buFont typeface="Arial" panose="020B0604020202020204" pitchFamily="34" charset="0"/>
              <a:buChar char="•"/>
              <a:defRPr/>
            </a:pPr>
            <a:r>
              <a:rPr lang="en-US" altLang="en-US" sz="4000" dirty="0"/>
              <a:t>Grants Administration</a:t>
            </a:r>
          </a:p>
          <a:p>
            <a:pPr eaLnBrk="1" hangingPunct="1">
              <a:buFont typeface="Arial" panose="020B0604020202020204" pitchFamily="34" charset="0"/>
              <a:buChar char="•"/>
              <a:defRPr/>
            </a:pPr>
            <a:r>
              <a:rPr lang="en-US" altLang="en-US" sz="4000" dirty="0"/>
              <a:t>Technical Assistance</a:t>
            </a:r>
          </a:p>
          <a:p>
            <a:pPr eaLnBrk="1" hangingPunct="1">
              <a:buFont typeface="Arial" panose="020B0604020202020204" pitchFamily="34" charset="0"/>
              <a:buChar char="•"/>
              <a:defRPr/>
            </a:pPr>
            <a:r>
              <a:rPr lang="en-US" altLang="en-US" sz="4000" dirty="0"/>
              <a:t>Facilitates Rural Hospital Stabilization Committee</a:t>
            </a:r>
          </a:p>
          <a:p>
            <a:pPr lvl="1" eaLnBrk="1" hangingPunct="1">
              <a:buFont typeface="Arial" panose="020B0604020202020204" pitchFamily="34" charset="0"/>
              <a:buChar char="•"/>
              <a:defRPr/>
            </a:pPr>
            <a:endParaRPr lang="en-US" altLang="en-US" b="1" dirty="0"/>
          </a:p>
          <a:p>
            <a:pPr lvl="1" eaLnBrk="1" hangingPunct="1">
              <a:buFont typeface="Arial" panose="020B0604020202020204" pitchFamily="34" charset="0"/>
              <a:buChar char="•"/>
              <a:defRPr/>
            </a:pPr>
            <a:endParaRPr lang="en-US" altLang="en-US" b="1" dirty="0"/>
          </a:p>
          <a:p>
            <a:pPr marL="457200" lvl="1" indent="0" eaLnBrk="1" hangingPunct="1">
              <a:buNone/>
              <a:defRPr/>
            </a:pPr>
            <a:endParaRPr lang="en-US" altLang="en-US" sz="2500" dirty="0"/>
          </a:p>
          <a:p>
            <a:pPr lvl="1" eaLnBrk="1" hangingPunct="1">
              <a:defRPr/>
            </a:pPr>
            <a:endParaRPr lang="en-US" altLang="en-US" sz="2500" dirty="0"/>
          </a:p>
          <a:p>
            <a:pPr lvl="1" eaLnBrk="1" hangingPunct="1">
              <a:defRPr/>
            </a:pPr>
            <a:endParaRPr lang="en-US" altLang="en-US" sz="2500" dirty="0"/>
          </a:p>
          <a:p>
            <a:pPr lvl="1" eaLnBrk="1" hangingPunct="1">
              <a:defRPr/>
            </a:pPr>
            <a:endParaRPr lang="en-US" altLang="en-US" sz="2500" dirty="0"/>
          </a:p>
          <a:p>
            <a:pPr marL="457200" lvl="1" indent="0" eaLnBrk="1" hangingPunct="1">
              <a:buFontTx/>
              <a:buNone/>
              <a:defRPr/>
            </a:pPr>
            <a:endParaRPr lang="en-US" altLang="en-US" sz="2600" dirty="0"/>
          </a:p>
          <a:p>
            <a:pPr lvl="1" eaLnBrk="1" hangingPunct="1">
              <a:defRPr/>
            </a:pPr>
            <a:endParaRPr lang="en-US" altLang="en-US" sz="2600" dirty="0"/>
          </a:p>
          <a:p>
            <a:pPr lvl="1" eaLnBrk="1" hangingPunct="1">
              <a:defRPr/>
            </a:pPr>
            <a:endParaRPr lang="en-US" altLang="en-US" sz="2600" dirty="0"/>
          </a:p>
          <a:p>
            <a:pPr>
              <a:defRPr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269720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SORH Grant Awards 2016-2017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FQHC Development and Expansion Grants</a:t>
            </a:r>
          </a:p>
          <a:p>
            <a:r>
              <a:rPr lang="en-US" dirty="0"/>
              <a:t>School-based Telehealth Center Grant</a:t>
            </a:r>
          </a:p>
          <a:p>
            <a:r>
              <a:rPr lang="en-US" dirty="0"/>
              <a:t>Rural Hospital External Peer Review Network Grant</a:t>
            </a:r>
          </a:p>
          <a:p>
            <a:r>
              <a:rPr lang="en-US" dirty="0"/>
              <a:t>Rural Swing Bed Grant</a:t>
            </a:r>
          </a:p>
          <a:p>
            <a:r>
              <a:rPr lang="en-US" dirty="0"/>
              <a:t>Rural Hospital Board Education Grant</a:t>
            </a:r>
          </a:p>
          <a:p>
            <a:r>
              <a:rPr lang="en-US" dirty="0"/>
              <a:t>Rural Behavioral Health Environmental Scan Grant</a:t>
            </a:r>
          </a:p>
          <a:p>
            <a:r>
              <a:rPr lang="en-US" dirty="0"/>
              <a:t>Rural Hospital Stabilization Grant</a:t>
            </a:r>
          </a:p>
          <a:p>
            <a:r>
              <a:rPr lang="en-US" dirty="0"/>
              <a:t>Numerous others</a:t>
            </a:r>
          </a:p>
        </p:txBody>
      </p:sp>
    </p:spTree>
    <p:extLst>
      <p:ext uri="{BB962C8B-B14F-4D97-AF65-F5344CB8AC3E}">
        <p14:creationId xmlns:p14="http://schemas.microsoft.com/office/powerpoint/2010/main" val="8903282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Medicaid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8229600" cy="4525963"/>
          </a:xfrm>
        </p:spPr>
        <p:txBody>
          <a:bodyPr/>
          <a:lstStyle/>
          <a:p>
            <a:r>
              <a:rPr lang="en-US" dirty="0"/>
              <a:t>Two million Georgians enrolled in Medicaid</a:t>
            </a:r>
          </a:p>
          <a:p>
            <a:pPr lvl="1"/>
            <a:r>
              <a:rPr lang="en-US" b="1" dirty="0"/>
              <a:t>Aged, Blind, and Disabled (ABD)</a:t>
            </a:r>
          </a:p>
          <a:p>
            <a:pPr lvl="2"/>
            <a:r>
              <a:rPr lang="en-US" dirty="0"/>
              <a:t>Approx. 500,000</a:t>
            </a:r>
          </a:p>
          <a:p>
            <a:pPr lvl="1"/>
            <a:r>
              <a:rPr lang="en-US" b="1" dirty="0"/>
              <a:t>Low-income Medicaid (LIM)</a:t>
            </a:r>
          </a:p>
          <a:p>
            <a:pPr lvl="2"/>
            <a:r>
              <a:rPr lang="en-US" dirty="0"/>
              <a:t>Approx. 1,400,000</a:t>
            </a:r>
          </a:p>
          <a:p>
            <a:pPr lvl="1"/>
            <a:r>
              <a:rPr lang="en-US" b="1" dirty="0" err="1"/>
              <a:t>PeachCare</a:t>
            </a:r>
            <a:r>
              <a:rPr lang="en-US" b="1" dirty="0"/>
              <a:t> for Kids</a:t>
            </a:r>
          </a:p>
          <a:p>
            <a:pPr lvl="2"/>
            <a:r>
              <a:rPr lang="en-US" dirty="0"/>
              <a:t>Approx. 128,000</a:t>
            </a:r>
          </a:p>
          <a:p>
            <a:pPr marL="1371600" lvl="3" indent="0">
              <a:buNone/>
            </a:pPr>
            <a:r>
              <a:rPr lang="en-US" dirty="0"/>
              <a:t>*100% Federally funded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53516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Basic Medicaid Eligibility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Individuals may become eligible for Medicaid if their income is low and they match one of the following descriptions: </a:t>
            </a:r>
          </a:p>
          <a:p>
            <a:r>
              <a:rPr lang="en-US" dirty="0"/>
              <a:t>Pregnant</a:t>
            </a:r>
          </a:p>
          <a:p>
            <a:r>
              <a:rPr lang="en-US" dirty="0"/>
              <a:t>Child or teenager under age 19</a:t>
            </a:r>
          </a:p>
          <a:p>
            <a:r>
              <a:rPr lang="en-US" dirty="0"/>
              <a:t>Legally blind</a:t>
            </a:r>
          </a:p>
          <a:p>
            <a:r>
              <a:rPr lang="en-US" dirty="0"/>
              <a:t>Have a disability</a:t>
            </a:r>
          </a:p>
          <a:p>
            <a:r>
              <a:rPr lang="en-US" dirty="0"/>
              <a:t>Need nursing home care</a:t>
            </a:r>
          </a:p>
        </p:txBody>
      </p:sp>
    </p:spTree>
    <p:extLst>
      <p:ext uri="{BB962C8B-B14F-4D97-AF65-F5344CB8AC3E}">
        <p14:creationId xmlns:p14="http://schemas.microsoft.com/office/powerpoint/2010/main" val="748585122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26DA7A23DCE104398FEFE44A53512D4" ma:contentTypeVersion="1" ma:contentTypeDescription="Create a new document." ma:contentTypeScope="" ma:versionID="b0c41963cfb3bb731c58be1c75038d01">
  <xsd:schema xmlns:xsd="http://www.w3.org/2001/XMLSchema" xmlns:p="http://schemas.microsoft.com/office/2006/metadata/properties" xmlns:ns1="http://schemas.microsoft.com/sharepoint/v3" targetNamespace="http://schemas.microsoft.com/office/2006/metadata/properties" ma:root="true" ma:fieldsID="949202dcc3c1780e91e58fb2af340b1d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44BD18EA-44E9-40C5-9EBA-0CBF18E8A114}"/>
</file>

<file path=customXml/itemProps2.xml><?xml version="1.0" encoding="utf-8"?>
<ds:datastoreItem xmlns:ds="http://schemas.openxmlformats.org/officeDocument/2006/customXml" ds:itemID="{BAA3DA9C-9413-4A78-8307-246A16C5D057}"/>
</file>

<file path=customXml/itemProps3.xml><?xml version="1.0" encoding="utf-8"?>
<ds:datastoreItem xmlns:ds="http://schemas.openxmlformats.org/officeDocument/2006/customXml" ds:itemID="{08F18F40-6AC3-45D4-AB7D-08C0C919FCA7}"/>
</file>

<file path=docProps/app.xml><?xml version="1.0" encoding="utf-8"?>
<Properties xmlns="http://schemas.openxmlformats.org/officeDocument/2006/extended-properties" xmlns:vt="http://schemas.openxmlformats.org/officeDocument/2006/docPropsVTypes">
  <TotalTime>40230</TotalTime>
  <Words>816</Words>
  <Application>Microsoft Office PowerPoint</Application>
  <PresentationFormat>On-screen Show (4:3)</PresentationFormat>
  <Paragraphs>146</Paragraphs>
  <Slides>15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Default Design</vt:lpstr>
      <vt:lpstr>PowerPoint Presentation</vt:lpstr>
      <vt:lpstr>PowerPoint Presentation</vt:lpstr>
      <vt:lpstr>DCH Overview </vt:lpstr>
      <vt:lpstr>DCH Programs and Enterprise Support</vt:lpstr>
      <vt:lpstr>State Health Benefit Plan</vt:lpstr>
      <vt:lpstr>State Office of Rural Health (SORH)</vt:lpstr>
      <vt:lpstr>SORH Grant Awards 2016-2017</vt:lpstr>
      <vt:lpstr>Medicaid</vt:lpstr>
      <vt:lpstr>Basic Medicaid Eligibility</vt:lpstr>
      <vt:lpstr>Presumptive Eligibility Medicaid</vt:lpstr>
      <vt:lpstr>Presumptive Eligibility Medicaid</vt:lpstr>
      <vt:lpstr>Presumptive Eligibility Qualified Hospitals</vt:lpstr>
      <vt:lpstr>Right From the Start Medical Assistance Group</vt:lpstr>
      <vt:lpstr>Children’s Mental Health</vt:lpstr>
      <vt:lpstr>Challenges and Opportunities </vt:lpstr>
    </vt:vector>
  </TitlesOfParts>
  <Company>DCH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PAGE</dc:title>
  <dc:creator>lkuczmarski</dc:creator>
  <cp:lastModifiedBy>Windows User</cp:lastModifiedBy>
  <cp:revision>1101</cp:revision>
  <cp:lastPrinted>2017-06-09T18:29:56Z</cp:lastPrinted>
  <dcterms:created xsi:type="dcterms:W3CDTF">2006-10-19T21:28:07Z</dcterms:created>
  <dcterms:modified xsi:type="dcterms:W3CDTF">2017-07-20T13:26:34Z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0x010100126DA7A23DCE104398FEFE44A53512D4</vt:lpwstr>
  </property>
</Properties>
</file>