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customXml/itemProps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6" r:id="rId2"/>
  </p:sldMasterIdLst>
  <p:notesMasterIdLst>
    <p:notesMasterId r:id="rId46"/>
  </p:notesMasterIdLst>
  <p:sldIdLst>
    <p:sldId id="384" r:id="rId3"/>
    <p:sldId id="408" r:id="rId4"/>
    <p:sldId id="427" r:id="rId5"/>
    <p:sldId id="370" r:id="rId6"/>
    <p:sldId id="407" r:id="rId7"/>
    <p:sldId id="402" r:id="rId8"/>
    <p:sldId id="405" r:id="rId9"/>
    <p:sldId id="401" r:id="rId10"/>
    <p:sldId id="412" r:id="rId11"/>
    <p:sldId id="413" r:id="rId12"/>
    <p:sldId id="414" r:id="rId13"/>
    <p:sldId id="366" r:id="rId14"/>
    <p:sldId id="390" r:id="rId15"/>
    <p:sldId id="391" r:id="rId16"/>
    <p:sldId id="394" r:id="rId17"/>
    <p:sldId id="392" r:id="rId18"/>
    <p:sldId id="393" r:id="rId19"/>
    <p:sldId id="424" r:id="rId20"/>
    <p:sldId id="425" r:id="rId21"/>
    <p:sldId id="426" r:id="rId22"/>
    <p:sldId id="415" r:id="rId23"/>
    <p:sldId id="416" r:id="rId24"/>
    <p:sldId id="365" r:id="rId25"/>
    <p:sldId id="343" r:id="rId26"/>
    <p:sldId id="344" r:id="rId27"/>
    <p:sldId id="417" r:id="rId28"/>
    <p:sldId id="345" r:id="rId29"/>
    <p:sldId id="418" r:id="rId30"/>
    <p:sldId id="419" r:id="rId31"/>
    <p:sldId id="347" r:id="rId32"/>
    <p:sldId id="420" r:id="rId33"/>
    <p:sldId id="421" r:id="rId34"/>
    <p:sldId id="422" r:id="rId35"/>
    <p:sldId id="409" r:id="rId36"/>
    <p:sldId id="423" r:id="rId37"/>
    <p:sldId id="411" r:id="rId38"/>
    <p:sldId id="403" r:id="rId39"/>
    <p:sldId id="404" r:id="rId40"/>
    <p:sldId id="406" r:id="rId41"/>
    <p:sldId id="356" r:id="rId42"/>
    <p:sldId id="355" r:id="rId43"/>
    <p:sldId id="337" r:id="rId44"/>
    <p:sldId id="400"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9C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94" autoAdjust="0"/>
    <p:restoredTop sz="83623" autoAdjust="0"/>
  </p:normalViewPr>
  <p:slideViewPr>
    <p:cSldViewPr>
      <p:cViewPr varScale="1">
        <p:scale>
          <a:sx n="74" d="100"/>
          <a:sy n="74" d="100"/>
        </p:scale>
        <p:origin x="-1531" y="-62"/>
      </p:cViewPr>
      <p:guideLst>
        <p:guide orient="horz" pos="2160"/>
        <p:guide pos="2880"/>
      </p:guideLst>
    </p:cSldViewPr>
  </p:slideViewPr>
  <p:outlineViewPr>
    <p:cViewPr>
      <p:scale>
        <a:sx n="33" d="100"/>
        <a:sy n="33" d="100"/>
      </p:scale>
      <p:origin x="0" y="26418"/>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ustomXml" Target="../customXml/item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customXml" Target="../customXml/item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636711-5D7E-4D32-8758-AB359A1780CE}" type="datetimeFigureOut">
              <a:rPr lang="en-US" smtClean="0"/>
              <a:pPr/>
              <a:t>7/19/2017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46D61D-57B2-462F-98CD-7E8B3C94B8B0}" type="slidenum">
              <a:rPr lang="en-US" smtClean="0"/>
              <a:pPr/>
              <a:t>‹#›</a:t>
            </a:fld>
            <a:endParaRPr lang="en-US"/>
          </a:p>
        </p:txBody>
      </p:sp>
    </p:spTree>
    <p:extLst>
      <p:ext uri="{BB962C8B-B14F-4D97-AF65-F5344CB8AC3E}">
        <p14:creationId xmlns:p14="http://schemas.microsoft.com/office/powerpoint/2010/main" val="3103913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a:t>
            </a:fld>
            <a:endParaRPr lang="en-US"/>
          </a:p>
        </p:txBody>
      </p:sp>
    </p:spTree>
    <p:extLst>
      <p:ext uri="{BB962C8B-B14F-4D97-AF65-F5344CB8AC3E}">
        <p14:creationId xmlns:p14="http://schemas.microsoft.com/office/powerpoint/2010/main" val="115654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096328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247021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effectLst/>
                <a:latin typeface="+mn-lt"/>
                <a:ea typeface="+mn-ea"/>
                <a:cs typeface="+mn-cs"/>
              </a:rPr>
              <a:t>Open up dialog right off the bat. Talk about known client wants, needs and requirements if you know them. Then take the opportunity to query them about what other paint points they may have that you may not have covered. If their requirements and needs aren’t known, just take this time to ask them about what they may be. This tactic helps position HTHU  as client centric. We want to know, and will dive deep into, what our hospitals need so we can better customize their solutions.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618978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effectLst/>
                <a:latin typeface="+mn-lt"/>
                <a:ea typeface="+mn-ea"/>
                <a:cs typeface="+mn-cs"/>
              </a:rPr>
              <a:t>Open up dialog right off the bat. Talk about known client wants, needs and requirements if you know them. Then take the opportunity to query them about what other paint points they may have that you may not have covered. If their requirements and needs aren’t known, just take this time to ask them about what they may be. This tactic helps position HTHU  as client centric. We want to know, and will dive deep into, what our hospitals need so we can better customize their solutions. </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618978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14</a:t>
            </a:fld>
            <a:endParaRPr lang="en-US"/>
          </a:p>
        </p:txBody>
      </p:sp>
    </p:spTree>
    <p:extLst>
      <p:ext uri="{BB962C8B-B14F-4D97-AF65-F5344CB8AC3E}">
        <p14:creationId xmlns:p14="http://schemas.microsoft.com/office/powerpoint/2010/main" val="635299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15</a:t>
            </a:fld>
            <a:endParaRPr lang="en-US"/>
          </a:p>
        </p:txBody>
      </p:sp>
    </p:spTree>
    <p:extLst>
      <p:ext uri="{BB962C8B-B14F-4D97-AF65-F5344CB8AC3E}">
        <p14:creationId xmlns:p14="http://schemas.microsoft.com/office/powerpoint/2010/main" val="4109545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16</a:t>
            </a:fld>
            <a:endParaRPr lang="en-US"/>
          </a:p>
        </p:txBody>
      </p:sp>
    </p:spTree>
    <p:extLst>
      <p:ext uri="{BB962C8B-B14F-4D97-AF65-F5344CB8AC3E}">
        <p14:creationId xmlns:p14="http://schemas.microsoft.com/office/powerpoint/2010/main" val="36152681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17</a:t>
            </a:fld>
            <a:endParaRPr lang="en-US"/>
          </a:p>
        </p:txBody>
      </p:sp>
    </p:spTree>
    <p:extLst>
      <p:ext uri="{BB962C8B-B14F-4D97-AF65-F5344CB8AC3E}">
        <p14:creationId xmlns:p14="http://schemas.microsoft.com/office/powerpoint/2010/main" val="13167554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18</a:t>
            </a:fld>
            <a:endParaRPr lang="en-US"/>
          </a:p>
        </p:txBody>
      </p:sp>
    </p:spTree>
    <p:extLst>
      <p:ext uri="{BB962C8B-B14F-4D97-AF65-F5344CB8AC3E}">
        <p14:creationId xmlns:p14="http://schemas.microsoft.com/office/powerpoint/2010/main" val="1316755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19</a:t>
            </a:fld>
            <a:endParaRPr lang="en-US"/>
          </a:p>
        </p:txBody>
      </p:sp>
    </p:spTree>
    <p:extLst>
      <p:ext uri="{BB962C8B-B14F-4D97-AF65-F5344CB8AC3E}">
        <p14:creationId xmlns:p14="http://schemas.microsoft.com/office/powerpoint/2010/main" val="1316755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446D61D-57B2-462F-98CD-7E8B3C94B8B0}" type="slidenum">
              <a:rPr lang="en-US" smtClean="0"/>
              <a:pPr/>
              <a:t>2</a:t>
            </a:fld>
            <a:endParaRPr lang="en-US"/>
          </a:p>
        </p:txBody>
      </p:sp>
    </p:spTree>
    <p:extLst>
      <p:ext uri="{BB962C8B-B14F-4D97-AF65-F5344CB8AC3E}">
        <p14:creationId xmlns:p14="http://schemas.microsoft.com/office/powerpoint/2010/main" val="1242719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20</a:t>
            </a:fld>
            <a:endParaRPr lang="en-US"/>
          </a:p>
        </p:txBody>
      </p:sp>
    </p:spTree>
    <p:extLst>
      <p:ext uri="{BB962C8B-B14F-4D97-AF65-F5344CB8AC3E}">
        <p14:creationId xmlns:p14="http://schemas.microsoft.com/office/powerpoint/2010/main" val="1316755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21</a:t>
            </a:fld>
            <a:endParaRPr lang="en-US"/>
          </a:p>
        </p:txBody>
      </p:sp>
    </p:spTree>
    <p:extLst>
      <p:ext uri="{BB962C8B-B14F-4D97-AF65-F5344CB8AC3E}">
        <p14:creationId xmlns:p14="http://schemas.microsoft.com/office/powerpoint/2010/main" val="1559985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62326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531274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895871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723634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3</a:t>
            </a:fld>
            <a:endParaRPr lang="en-US"/>
          </a:p>
        </p:txBody>
      </p:sp>
    </p:spTree>
    <p:extLst>
      <p:ext uri="{BB962C8B-B14F-4D97-AF65-F5344CB8AC3E}">
        <p14:creationId xmlns:p14="http://schemas.microsoft.com/office/powerpoint/2010/main" val="37409486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147126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6023247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2770660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34</a:t>
            </a:fld>
            <a:endParaRPr lang="en-US"/>
          </a:p>
        </p:txBody>
      </p:sp>
    </p:spTree>
    <p:extLst>
      <p:ext uri="{BB962C8B-B14F-4D97-AF65-F5344CB8AC3E}">
        <p14:creationId xmlns:p14="http://schemas.microsoft.com/office/powerpoint/2010/main" val="39608765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35</a:t>
            </a:fld>
            <a:endParaRPr lang="en-US"/>
          </a:p>
        </p:txBody>
      </p:sp>
    </p:spTree>
    <p:extLst>
      <p:ext uri="{BB962C8B-B14F-4D97-AF65-F5344CB8AC3E}">
        <p14:creationId xmlns:p14="http://schemas.microsoft.com/office/powerpoint/2010/main" val="41798388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36</a:t>
            </a:fld>
            <a:endParaRPr lang="en-US"/>
          </a:p>
        </p:txBody>
      </p:sp>
    </p:spTree>
    <p:extLst>
      <p:ext uri="{BB962C8B-B14F-4D97-AF65-F5344CB8AC3E}">
        <p14:creationId xmlns:p14="http://schemas.microsoft.com/office/powerpoint/2010/main" val="39221729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40</a:t>
            </a:fld>
            <a:endParaRPr lang="en-US"/>
          </a:p>
        </p:txBody>
      </p:sp>
    </p:spTree>
    <p:extLst>
      <p:ext uri="{BB962C8B-B14F-4D97-AF65-F5344CB8AC3E}">
        <p14:creationId xmlns:p14="http://schemas.microsoft.com/office/powerpoint/2010/main" val="2898400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41</a:t>
            </a:fld>
            <a:endParaRPr lang="en-US"/>
          </a:p>
        </p:txBody>
      </p:sp>
    </p:spTree>
    <p:extLst>
      <p:ext uri="{BB962C8B-B14F-4D97-AF65-F5344CB8AC3E}">
        <p14:creationId xmlns:p14="http://schemas.microsoft.com/office/powerpoint/2010/main" val="3420972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42</a:t>
            </a:fld>
            <a:endParaRPr lang="en-US"/>
          </a:p>
        </p:txBody>
      </p:sp>
    </p:spTree>
    <p:extLst>
      <p:ext uri="{BB962C8B-B14F-4D97-AF65-F5344CB8AC3E}">
        <p14:creationId xmlns:p14="http://schemas.microsoft.com/office/powerpoint/2010/main" val="18218136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46D61D-57B2-462F-98CD-7E8B3C94B8B0}" type="slidenum">
              <a:rPr lang="en-US" smtClean="0"/>
              <a:pPr/>
              <a:t>43</a:t>
            </a:fld>
            <a:endParaRPr lang="en-US"/>
          </a:p>
        </p:txBody>
      </p:sp>
    </p:spTree>
    <p:extLst>
      <p:ext uri="{BB962C8B-B14F-4D97-AF65-F5344CB8AC3E}">
        <p14:creationId xmlns:p14="http://schemas.microsoft.com/office/powerpoint/2010/main" val="3698243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3196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smtClean="0"/>
              <a:t>Short</a:t>
            </a:r>
            <a:r>
              <a:rPr lang="en-US" i="1" baseline="0" dirty="0" smtClean="0"/>
              <a:t> list of what is to be covered. Tailor this slide content to each presentation. Tailor speaker notes to each presentation.</a:t>
            </a:r>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934A068-5A12-D943-8EFC-EDAF7C5B65F8}"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915520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6774" y="4189788"/>
            <a:ext cx="7323072" cy="991812"/>
          </a:xfrm>
          <a:prstGeom prst="rect">
            <a:avLst/>
          </a:prstGeom>
        </p:spPr>
        <p:txBody>
          <a:bodyPr wrap="square" anchor="b" anchorCtr="0">
            <a:normAutofit/>
          </a:bodyPr>
          <a:lstStyle>
            <a:lvl1pPr algn="l">
              <a:lnSpc>
                <a:spcPts val="4300"/>
              </a:lnSpc>
              <a:spcBef>
                <a:spcPts val="0"/>
              </a:spcBef>
              <a:defRPr sz="4000" cap="none" baseline="0">
                <a:solidFill>
                  <a:schemeClr val="bg1"/>
                </a:solidFill>
                <a:latin typeface="Palatino Linotype" panose="02040502050505030304" pitchFamily="18" charset="0"/>
              </a:defRPr>
            </a:lvl1pPr>
          </a:lstStyle>
          <a:p>
            <a:r>
              <a:rPr lang="en-US" dirty="0" smtClean="0"/>
              <a:t>Organization Name</a:t>
            </a:r>
            <a:endParaRPr lang="en-US" dirty="0"/>
          </a:p>
        </p:txBody>
      </p:sp>
      <p:sp>
        <p:nvSpPr>
          <p:cNvPr id="3" name="Subtitle 2"/>
          <p:cNvSpPr>
            <a:spLocks noGrp="1"/>
          </p:cNvSpPr>
          <p:nvPr>
            <p:ph type="subTitle" idx="1" hasCustomPrompt="1"/>
          </p:nvPr>
        </p:nvSpPr>
        <p:spPr>
          <a:xfrm>
            <a:off x="686774" y="5278489"/>
            <a:ext cx="7323072" cy="436511"/>
          </a:xfrm>
          <a:prstGeom prst="rect">
            <a:avLst/>
          </a:prstGeom>
        </p:spPr>
        <p:txBody>
          <a:bodyPr>
            <a:normAutofit/>
          </a:bodyPr>
          <a:lstStyle>
            <a:lvl1pPr marL="0" indent="0" algn="l">
              <a:buNone/>
              <a:defRPr sz="1600" cap="all">
                <a:solidFill>
                  <a:srgbClr val="A9C399"/>
                </a:solidFill>
                <a:latin typeface="Trade Gothic LT Std Cn"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  date</a:t>
            </a:r>
            <a:endParaRPr lang="en-US" dirty="0"/>
          </a:p>
        </p:txBody>
      </p:sp>
      <p:cxnSp>
        <p:nvCxnSpPr>
          <p:cNvPr id="7" name="Straight Connector 6"/>
          <p:cNvCxnSpPr/>
          <p:nvPr userDrawn="1"/>
        </p:nvCxnSpPr>
        <p:spPr>
          <a:xfrm>
            <a:off x="0" y="5818890"/>
            <a:ext cx="9144000" cy="0"/>
          </a:xfrm>
          <a:prstGeom prst="line">
            <a:avLst/>
          </a:prstGeom>
          <a:ln w="57150">
            <a:solidFill>
              <a:srgbClr val="A9C399"/>
            </a:solidFill>
          </a:ln>
        </p:spPr>
        <p:style>
          <a:lnRef idx="2">
            <a:schemeClr val="accent1"/>
          </a:lnRef>
          <a:fillRef idx="0">
            <a:schemeClr val="accent1"/>
          </a:fillRef>
          <a:effectRef idx="1">
            <a:schemeClr val="accent1"/>
          </a:effectRef>
          <a:fontRef idx="minor">
            <a:schemeClr val="tx1"/>
          </a:fontRef>
        </p:style>
      </p:cxnSp>
      <p:sp>
        <p:nvSpPr>
          <p:cNvPr id="12" name="Subtitle 2"/>
          <p:cNvSpPr txBox="1">
            <a:spLocks/>
          </p:cNvSpPr>
          <p:nvPr userDrawn="1"/>
        </p:nvSpPr>
        <p:spPr>
          <a:xfrm>
            <a:off x="685800" y="4267200"/>
            <a:ext cx="7323072" cy="381000"/>
          </a:xfrm>
          <a:prstGeom prst="rect">
            <a:avLst/>
          </a:prstGeom>
        </p:spPr>
        <p:txBody>
          <a:bodyPr>
            <a:normAutofit/>
          </a:bodyPr>
          <a:lstStyle>
            <a:lvl1pPr marL="0" indent="0" algn="l" defTabSz="457200" rtl="0" eaLnBrk="1" latinLnBrk="0" hangingPunct="1">
              <a:spcBef>
                <a:spcPct val="20000"/>
              </a:spcBef>
              <a:buFont typeface="Arial"/>
              <a:buNone/>
              <a:defRPr sz="1600" kern="1200" cap="all">
                <a:solidFill>
                  <a:srgbClr val="A9C399"/>
                </a:solidFill>
                <a:latin typeface="Trade Gothic LT Std Cn" pitchFamily="50" charset="0"/>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dirty="0" smtClean="0"/>
              <a:t>MEETING THE EDUCATION</a:t>
            </a:r>
            <a:r>
              <a:rPr lang="en-US" baseline="0" dirty="0" smtClean="0"/>
              <a:t> NEEDS OF</a:t>
            </a:r>
            <a:endParaRPr lang="en-US" dirty="0"/>
          </a:p>
        </p:txBody>
      </p:sp>
    </p:spTree>
    <p:extLst>
      <p:ext uri="{BB962C8B-B14F-4D97-AF65-F5344CB8AC3E}">
        <p14:creationId xmlns:p14="http://schemas.microsoft.com/office/powerpoint/2010/main" val="31026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Agenda Slide">
    <p:spTree>
      <p:nvGrpSpPr>
        <p:cNvPr id="1" name=""/>
        <p:cNvGrpSpPr/>
        <p:nvPr/>
      </p:nvGrpSpPr>
      <p:grpSpPr>
        <a:xfrm>
          <a:off x="0" y="0"/>
          <a:ext cx="0" cy="0"/>
          <a:chOff x="0" y="0"/>
          <a:chExt cx="0" cy="0"/>
        </a:xfrm>
      </p:grpSpPr>
      <p:sp>
        <p:nvSpPr>
          <p:cNvPr id="18" name="Rectangle 17"/>
          <p:cNvSpPr/>
          <p:nvPr userDrawn="1"/>
        </p:nvSpPr>
        <p:spPr>
          <a:xfrm rot="16200000">
            <a:off x="2327189" y="-25265"/>
            <a:ext cx="6885296" cy="6881231"/>
          </a:xfrm>
          <a:prstGeom prst="rect">
            <a:avLst/>
          </a:prstGeom>
          <a:solidFill>
            <a:schemeClr val="tx2"/>
          </a:solidFill>
          <a:ln>
            <a:noFill/>
          </a:ln>
          <a:effectLst>
            <a:outerShdw blurRad="40000" dist="23000" dir="5400000" rotWithShape="0">
              <a:schemeClr val="tx1">
                <a:alpha val="10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4" name="Text Placeholder 6"/>
          <p:cNvSpPr>
            <a:spLocks noGrp="1"/>
          </p:cNvSpPr>
          <p:nvPr>
            <p:ph type="body" sz="quarter" idx="10" hasCustomPrompt="1"/>
          </p:nvPr>
        </p:nvSpPr>
        <p:spPr>
          <a:xfrm>
            <a:off x="2677483" y="1022350"/>
            <a:ext cx="5961692" cy="425450"/>
          </a:xfrm>
          <a:prstGeom prst="rect">
            <a:avLst/>
          </a:prstGeom>
        </p:spPr>
        <p:txBody>
          <a:bodyPr>
            <a:noAutofit/>
          </a:bodyPr>
          <a:lstStyle>
            <a:lvl1pPr marL="0" indent="0">
              <a:buFontTx/>
              <a:buNone/>
              <a:defRPr sz="2400" b="0" i="0" baseline="0">
                <a:solidFill>
                  <a:schemeClr val="accent4"/>
                </a:solidFill>
                <a:latin typeface="Trade Gothic LT Std Cn" pitchFamily="50" charset="0"/>
              </a:defRPr>
            </a:lvl1pPr>
            <a:lvl2pPr marL="320040" indent="0">
              <a:buFontTx/>
              <a:buNone/>
              <a:defRPr sz="2000" b="0" i="0">
                <a:solidFill>
                  <a:srgbClr val="EA7600"/>
                </a:solidFill>
                <a:latin typeface="Arial"/>
              </a:defRPr>
            </a:lvl2pPr>
            <a:lvl3pPr marL="594360" indent="0">
              <a:buFontTx/>
              <a:buNone/>
              <a:defRPr sz="2000" b="0" i="0">
                <a:solidFill>
                  <a:srgbClr val="EA7600"/>
                </a:solidFill>
                <a:latin typeface="Arial"/>
              </a:defRPr>
            </a:lvl3pPr>
            <a:lvl4pPr marL="777240" indent="0">
              <a:buFontTx/>
              <a:buNone/>
              <a:defRPr sz="2000" b="0" i="0">
                <a:solidFill>
                  <a:srgbClr val="EA7600"/>
                </a:solidFill>
                <a:latin typeface="Arial"/>
              </a:defRPr>
            </a:lvl4pPr>
            <a:lvl5pPr marL="1005840" indent="0">
              <a:buFontTx/>
              <a:buNone/>
              <a:defRPr sz="2000" b="0" i="0">
                <a:solidFill>
                  <a:srgbClr val="EA7600"/>
                </a:solidFill>
                <a:latin typeface="Arial"/>
              </a:defRPr>
            </a:lvl5pPr>
          </a:lstStyle>
          <a:p>
            <a:pPr lvl="0"/>
            <a:r>
              <a:rPr lang="en-US" dirty="0" smtClean="0"/>
              <a:t>Click to edit subtitle</a:t>
            </a:r>
          </a:p>
        </p:txBody>
      </p:sp>
      <p:sp>
        <p:nvSpPr>
          <p:cNvPr id="5" name="Text Placeholder 2"/>
          <p:cNvSpPr>
            <a:spLocks noGrp="1"/>
          </p:cNvSpPr>
          <p:nvPr>
            <p:ph idx="1"/>
          </p:nvPr>
        </p:nvSpPr>
        <p:spPr>
          <a:xfrm>
            <a:off x="2677363" y="1920271"/>
            <a:ext cx="5961692" cy="3566129"/>
          </a:xfrm>
          <a:prstGeom prst="rect">
            <a:avLst/>
          </a:prstGeom>
        </p:spPr>
        <p:txBody>
          <a:bodyPr vert="horz" lIns="0" tIns="45720" rIns="91440" bIns="45720" rtlCol="0">
            <a:normAutofit/>
          </a:bodyPr>
          <a:lstStyle>
            <a:lvl1pPr>
              <a:defRPr sz="2000">
                <a:solidFill>
                  <a:srgbClr val="000000"/>
                </a:solidFill>
                <a:latin typeface="Palatino Linotype" panose="02040502050505030304" pitchFamily="18" charset="0"/>
              </a:defRPr>
            </a:lvl1pPr>
            <a:lvl2pPr>
              <a:defRPr sz="1800">
                <a:solidFill>
                  <a:srgbClr val="000000"/>
                </a:solidFill>
                <a:latin typeface="Palatino Linotype" panose="02040502050505030304" pitchFamily="18" charset="0"/>
              </a:defRPr>
            </a:lvl2pPr>
            <a:lvl3pPr>
              <a:defRPr sz="1600">
                <a:solidFill>
                  <a:srgbClr val="000000"/>
                </a:solidFill>
                <a:latin typeface="Palatino Linotype" panose="02040502050505030304" pitchFamily="18" charset="0"/>
              </a:defRPr>
            </a:lvl3pPr>
            <a:lvl4pPr>
              <a:defRPr sz="1600">
                <a:solidFill>
                  <a:srgbClr val="000000"/>
                </a:solidFill>
                <a:latin typeface="Palatino Linotype" panose="02040502050505030304" pitchFamily="18" charset="0"/>
              </a:defRPr>
            </a:lvl4pPr>
            <a:lvl5pPr>
              <a:defRPr sz="1600">
                <a:solidFill>
                  <a:srgbClr val="000000"/>
                </a:solidFill>
                <a:latin typeface="Palatino Linotype" panose="02040502050505030304" pitchFamily="18" charset="0"/>
              </a:defRPr>
            </a:lvl5pPr>
          </a:lstStyle>
          <a:p>
            <a:pPr marL="182880" lvl="0" indent="-182880" algn="l" defTabSz="457200" rtl="0" eaLnBrk="1" latinLnBrk="0" hangingPunct="1">
              <a:spcBef>
                <a:spcPts val="1200"/>
              </a:spcBef>
              <a:buFont typeface="Arial"/>
              <a:buChar char="•"/>
            </a:pPr>
            <a:r>
              <a:rPr lang="en-US" dirty="0" smtClean="0"/>
              <a:t>Click to edit Master text styles</a:t>
            </a:r>
          </a:p>
          <a:p>
            <a:pPr marL="457200" lvl="1" indent="-137160" algn="l" defTabSz="457200" rtl="0" eaLnBrk="1" latinLnBrk="0" hangingPunct="1">
              <a:spcBef>
                <a:spcPts val="600"/>
              </a:spcBef>
              <a:buSzPct val="80000"/>
              <a:buFont typeface="Arial"/>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5"/>
          <p:cNvSpPr>
            <a:spLocks noGrp="1"/>
          </p:cNvSpPr>
          <p:nvPr>
            <p:ph type="sldNum" sz="quarter" idx="4"/>
          </p:nvPr>
        </p:nvSpPr>
        <p:spPr>
          <a:xfrm>
            <a:off x="8362908" y="6356350"/>
            <a:ext cx="476291" cy="365125"/>
          </a:xfrm>
          <a:prstGeom prst="rect">
            <a:avLst/>
          </a:prstGeom>
        </p:spPr>
        <p:txBody>
          <a:bodyPr vert="horz" lIns="91440" tIns="45720" rIns="91440" bIns="45720" rtlCol="0" anchor="ctr"/>
          <a:lstStyle>
            <a:lvl1pPr algn="r">
              <a:defRPr sz="1000" b="1">
                <a:solidFill>
                  <a:schemeClr val="tx1"/>
                </a:solidFill>
                <a:latin typeface="Palatino Linotype" panose="02040502050505030304" pitchFamily="18" charset="0"/>
              </a:defRPr>
            </a:lvl1pPr>
          </a:lstStyle>
          <a:p>
            <a:fld id="{21AD668D-0247-144D-B5E3-BB8B09021D3D}" type="slidenum">
              <a:rPr lang="en-US" smtClean="0"/>
              <a:pPr/>
              <a:t>‹#›</a:t>
            </a:fld>
            <a:endParaRPr lang="en-US" dirty="0"/>
          </a:p>
        </p:txBody>
      </p:sp>
      <p:sp>
        <p:nvSpPr>
          <p:cNvPr id="22" name="Text Placeholder 6"/>
          <p:cNvSpPr>
            <a:spLocks noGrp="1"/>
          </p:cNvSpPr>
          <p:nvPr>
            <p:ph type="body" sz="quarter" idx="12" hasCustomPrompt="1"/>
          </p:nvPr>
        </p:nvSpPr>
        <p:spPr>
          <a:xfrm>
            <a:off x="2680419" y="463843"/>
            <a:ext cx="5958756" cy="556085"/>
          </a:xfrm>
          <a:prstGeom prst="rect">
            <a:avLst/>
          </a:prstGeom>
        </p:spPr>
        <p:txBody>
          <a:bodyPr>
            <a:noAutofit/>
          </a:bodyPr>
          <a:lstStyle>
            <a:lvl1pPr marL="0" indent="0">
              <a:buFontTx/>
              <a:buNone/>
              <a:defRPr sz="3200" b="1" i="0" baseline="0">
                <a:solidFill>
                  <a:schemeClr val="tx1"/>
                </a:solidFill>
                <a:latin typeface="Palatino Linotype" panose="02040502050505030304" pitchFamily="18" charset="0"/>
              </a:defRPr>
            </a:lvl1pPr>
            <a:lvl2pPr marL="320040" indent="0">
              <a:buFontTx/>
              <a:buNone/>
              <a:defRPr sz="2000" b="0" i="0">
                <a:solidFill>
                  <a:srgbClr val="EA7600"/>
                </a:solidFill>
                <a:latin typeface="Arial"/>
              </a:defRPr>
            </a:lvl2pPr>
            <a:lvl3pPr marL="594360" indent="0">
              <a:buFontTx/>
              <a:buNone/>
              <a:defRPr sz="2000" b="0" i="0">
                <a:solidFill>
                  <a:srgbClr val="EA7600"/>
                </a:solidFill>
                <a:latin typeface="Arial"/>
              </a:defRPr>
            </a:lvl3pPr>
            <a:lvl4pPr marL="777240" indent="0">
              <a:buFontTx/>
              <a:buNone/>
              <a:defRPr sz="2000" b="0" i="0">
                <a:solidFill>
                  <a:srgbClr val="EA7600"/>
                </a:solidFill>
                <a:latin typeface="Arial"/>
              </a:defRPr>
            </a:lvl4pPr>
            <a:lvl5pPr marL="1005840" indent="0">
              <a:buFontTx/>
              <a:buNone/>
              <a:defRPr sz="2000" b="0" i="0">
                <a:solidFill>
                  <a:srgbClr val="EA7600"/>
                </a:solidFill>
                <a:latin typeface="Arial"/>
              </a:defRPr>
            </a:lvl5pPr>
          </a:lstStyle>
          <a:p>
            <a:pPr lvl="0"/>
            <a:r>
              <a:rPr lang="en-US" dirty="0" smtClean="0"/>
              <a:t>Click to edit subtitle</a:t>
            </a: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245092"/>
            <a:ext cx="990600" cy="990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animEffect transition="in" filter="wipe(left)">
                                      <p:cBhvr>
                                        <p:cTn id="13" dur="500"/>
                                        <p:tgtEl>
                                          <p:spTgt spid="22">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wipe(left)">
                                      <p:cBhvr>
                                        <p:cTn id="19" dur="500"/>
                                        <p:tgtEl>
                                          <p:spTgt spid="5">
                                            <p:txEl>
                                              <p:pRg st="1" end="1"/>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left)">
                                      <p:cBhvr>
                                        <p:cTn id="25" dur="500"/>
                                        <p:tgtEl>
                                          <p:spTgt spid="5">
                                            <p:txEl>
                                              <p:pRg st="3" end="3"/>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wipe(left)">
                                      <p:cBhvr>
                                        <p:cTn id="2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 lvl="2">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 lvl="3">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 lvl="4">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 lvl="5">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hank You-Breaker 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6232525" y="4172857"/>
            <a:ext cx="2730500" cy="1531938"/>
          </a:xfrm>
          <a:prstGeom prst="rect">
            <a:avLst/>
          </a:prstGeom>
        </p:spPr>
        <p:txBody>
          <a:bodyPr tIns="137160"/>
          <a:lstStyle>
            <a:lvl1pPr marL="0" indent="0">
              <a:spcBef>
                <a:spcPts val="288"/>
              </a:spcBef>
              <a:buNone/>
              <a:defRPr sz="1600" b="1" baseline="0">
                <a:solidFill>
                  <a:schemeClr val="bg1"/>
                </a:solidFill>
                <a:latin typeface="Trade Gothic LT Std Cn" pitchFamily="50" charset="0"/>
                <a:cs typeface="Arial"/>
              </a:defRPr>
            </a:lvl1pPr>
            <a:lvl2pPr marL="0" indent="0">
              <a:spcBef>
                <a:spcPts val="288"/>
              </a:spcBef>
              <a:buNone/>
              <a:defRPr sz="1200" baseline="0">
                <a:solidFill>
                  <a:schemeClr val="bg1"/>
                </a:solidFill>
                <a:latin typeface="Trade Gothic LT Std Cn" pitchFamily="50" charset="0"/>
                <a:cs typeface="Arial"/>
              </a:defRPr>
            </a:lvl2pPr>
            <a:lvl3pPr>
              <a:defRPr sz="1200"/>
            </a:lvl3pPr>
            <a:lvl4pPr>
              <a:defRPr sz="1200"/>
            </a:lvl4pPr>
            <a:lvl5pPr>
              <a:defRPr sz="1200"/>
            </a:lvl5pPr>
          </a:lstStyle>
          <a:p>
            <a:pPr lvl="0"/>
            <a:r>
              <a:rPr lang="en-US" dirty="0" smtClean="0"/>
              <a:t>Name | Title</a:t>
            </a:r>
          </a:p>
          <a:p>
            <a:pPr lvl="1"/>
            <a:r>
              <a:rPr lang="en-US" dirty="0" smtClean="0"/>
              <a:t>HTHU</a:t>
            </a:r>
          </a:p>
          <a:p>
            <a:pPr lvl="1"/>
            <a:r>
              <a:rPr lang="en-US" dirty="0" smtClean="0"/>
              <a:t>000.000.0000 Main</a:t>
            </a:r>
          </a:p>
          <a:p>
            <a:pPr lvl="1"/>
            <a:r>
              <a:rPr lang="en-US" dirty="0" smtClean="0"/>
              <a:t>000.000.0000 Fax</a:t>
            </a:r>
          </a:p>
        </p:txBody>
      </p:sp>
    </p:spTree>
    <p:extLst>
      <p:ext uri="{BB962C8B-B14F-4D97-AF65-F5344CB8AC3E}">
        <p14:creationId xmlns:p14="http://schemas.microsoft.com/office/powerpoint/2010/main" val="3090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500"/>
                                        <p:tgtEl>
                                          <p:spTgt spid="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fade">
                                      <p:cBhvr>
                                        <p:cTn id="16"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Agenda - Alternat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21AD668D-0247-144D-B5E3-BB8B09021D3D}" type="slidenum">
              <a:rPr lang="en-US" smtClean="0"/>
              <a:pPr/>
              <a:t>‹#›</a:t>
            </a:fld>
            <a:endParaRPr lang="en-US" dirty="0"/>
          </a:p>
        </p:txBody>
      </p:sp>
      <p:sp>
        <p:nvSpPr>
          <p:cNvPr id="5" name="Text Placeholder 6"/>
          <p:cNvSpPr>
            <a:spLocks noGrp="1"/>
          </p:cNvSpPr>
          <p:nvPr>
            <p:ph type="body" sz="quarter" idx="11" hasCustomPrompt="1"/>
          </p:nvPr>
        </p:nvSpPr>
        <p:spPr>
          <a:xfrm>
            <a:off x="2677483" y="1758167"/>
            <a:ext cx="5961692" cy="425450"/>
          </a:xfrm>
          <a:prstGeom prst="rect">
            <a:avLst/>
          </a:prstGeom>
        </p:spPr>
        <p:txBody>
          <a:bodyPr>
            <a:noAutofit/>
          </a:bodyPr>
          <a:lstStyle>
            <a:lvl1pPr marL="0" indent="0">
              <a:buFontTx/>
              <a:buNone/>
              <a:defRPr sz="2000" b="0" i="0" baseline="0">
                <a:solidFill>
                  <a:schemeClr val="accent2"/>
                </a:solidFill>
                <a:latin typeface="Trade Gothic LT Std Cn" pitchFamily="50" charset="0"/>
              </a:defRPr>
            </a:lvl1pPr>
            <a:lvl2pPr marL="320040" indent="0">
              <a:buFontTx/>
              <a:buNone/>
              <a:defRPr sz="2000" b="0" i="0">
                <a:solidFill>
                  <a:srgbClr val="EA7600"/>
                </a:solidFill>
                <a:latin typeface="Arial"/>
              </a:defRPr>
            </a:lvl2pPr>
            <a:lvl3pPr marL="594360" indent="0">
              <a:buFontTx/>
              <a:buNone/>
              <a:defRPr sz="2000" b="0" i="0">
                <a:solidFill>
                  <a:srgbClr val="EA7600"/>
                </a:solidFill>
                <a:latin typeface="Arial"/>
              </a:defRPr>
            </a:lvl3pPr>
            <a:lvl4pPr marL="777240" indent="0">
              <a:buFontTx/>
              <a:buNone/>
              <a:defRPr sz="2000" b="0" i="0">
                <a:solidFill>
                  <a:srgbClr val="EA7600"/>
                </a:solidFill>
                <a:latin typeface="Arial"/>
              </a:defRPr>
            </a:lvl4pPr>
            <a:lvl5pPr marL="1005840" indent="0">
              <a:buFontTx/>
              <a:buNone/>
              <a:defRPr sz="2000" b="0" i="0">
                <a:solidFill>
                  <a:srgbClr val="EA7600"/>
                </a:solidFill>
                <a:latin typeface="Arial"/>
              </a:defRPr>
            </a:lvl5pPr>
          </a:lstStyle>
          <a:p>
            <a:pPr lvl="0"/>
            <a:r>
              <a:rPr lang="en-US" dirty="0" smtClean="0"/>
              <a:t>Click to edit subtitle</a:t>
            </a:r>
          </a:p>
        </p:txBody>
      </p:sp>
      <p:sp>
        <p:nvSpPr>
          <p:cNvPr id="6" name="Text Placeholder 2"/>
          <p:cNvSpPr>
            <a:spLocks noGrp="1"/>
          </p:cNvSpPr>
          <p:nvPr>
            <p:ph idx="1"/>
          </p:nvPr>
        </p:nvSpPr>
        <p:spPr>
          <a:xfrm>
            <a:off x="2677363" y="2183617"/>
            <a:ext cx="5961692" cy="3566129"/>
          </a:xfrm>
          <a:prstGeom prst="rect">
            <a:avLst/>
          </a:prstGeom>
        </p:spPr>
        <p:txBody>
          <a:bodyPr vert="horz" lIns="0" tIns="45720" rIns="91440" bIns="45720" rtlCol="0">
            <a:normAutofit/>
          </a:bodyPr>
          <a:lstStyle>
            <a:lvl1pPr>
              <a:defRPr sz="2000">
                <a:solidFill>
                  <a:srgbClr val="00263E"/>
                </a:solidFill>
              </a:defRPr>
            </a:lvl1pPr>
            <a:lvl2pPr>
              <a:defRPr sz="1800">
                <a:solidFill>
                  <a:srgbClr val="00263E"/>
                </a:solidFill>
              </a:defRPr>
            </a:lvl2pPr>
            <a:lvl3pPr>
              <a:defRPr sz="1600">
                <a:solidFill>
                  <a:srgbClr val="00263E"/>
                </a:solidFill>
              </a:defRPr>
            </a:lvl3pPr>
            <a:lvl4pPr>
              <a:defRPr sz="1600">
                <a:solidFill>
                  <a:srgbClr val="00263E"/>
                </a:solidFill>
              </a:defRPr>
            </a:lvl4pPr>
            <a:lvl5pPr>
              <a:defRPr sz="1600">
                <a:solidFill>
                  <a:srgbClr val="00263E"/>
                </a:solidFill>
              </a:defRPr>
            </a:lvl5pPr>
          </a:lstStyle>
          <a:p>
            <a:pPr marL="182880" lvl="0" indent="-182880" algn="l" defTabSz="457200" rtl="0" eaLnBrk="1" latinLnBrk="0" hangingPunct="1">
              <a:spcBef>
                <a:spcPts val="1200"/>
              </a:spcBef>
              <a:buFont typeface="Arial"/>
              <a:buChar char="•"/>
            </a:pPr>
            <a:r>
              <a:rPr lang="en-US" dirty="0" smtClean="0"/>
              <a:t>Click to edit Master text styles</a:t>
            </a:r>
          </a:p>
          <a:p>
            <a:pPr marL="457200" lvl="1" indent="-137160" algn="l" defTabSz="457200" rtl="0" eaLnBrk="1" latinLnBrk="0" hangingPunct="1">
              <a:spcBef>
                <a:spcPts val="600"/>
              </a:spcBef>
              <a:buSzPct val="80000"/>
              <a:buFont typeface="Arial"/>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2" name="Group 10"/>
          <p:cNvGrpSpPr/>
          <p:nvPr userDrawn="1"/>
        </p:nvGrpSpPr>
        <p:grpSpPr>
          <a:xfrm>
            <a:off x="1616668" y="1146763"/>
            <a:ext cx="7020077" cy="2088006"/>
            <a:chOff x="1616668" y="1146763"/>
            <a:chExt cx="7020077" cy="2088006"/>
          </a:xfrm>
        </p:grpSpPr>
        <p:cxnSp>
          <p:nvCxnSpPr>
            <p:cNvPr id="7" name="Straight Connector 6"/>
            <p:cNvCxnSpPr/>
            <p:nvPr userDrawn="1"/>
          </p:nvCxnSpPr>
          <p:spPr>
            <a:xfrm>
              <a:off x="1616668" y="1761795"/>
              <a:ext cx="7020077" cy="0"/>
            </a:xfrm>
            <a:prstGeom prst="line">
              <a:avLst/>
            </a:prstGeom>
            <a:ln w="12700">
              <a:solidFill>
                <a:srgbClr val="00263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rot="16200000" flipV="1">
              <a:off x="1323961" y="2190765"/>
              <a:ext cx="2088006" cy="2"/>
            </a:xfrm>
            <a:prstGeom prst="line">
              <a:avLst/>
            </a:prstGeom>
            <a:ln w="12700">
              <a:solidFill>
                <a:srgbClr val="00263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rot="10800000">
              <a:off x="2256257" y="1648003"/>
              <a:ext cx="227992" cy="227583"/>
            </a:xfrm>
            <a:prstGeom prst="line">
              <a:avLst/>
            </a:prstGeom>
            <a:ln w="12700">
              <a:solidFill>
                <a:srgbClr val="00263E"/>
              </a:solidFill>
              <a:prstDash val="sysDot"/>
            </a:ln>
            <a:effectLst/>
          </p:spPr>
          <p:style>
            <a:lnRef idx="2">
              <a:schemeClr val="accent1"/>
            </a:lnRef>
            <a:fillRef idx="0">
              <a:schemeClr val="accent1"/>
            </a:fillRef>
            <a:effectRef idx="1">
              <a:schemeClr val="accent1"/>
            </a:effectRef>
            <a:fontRef idx="minor">
              <a:schemeClr val="tx1"/>
            </a:fontRef>
          </p:style>
        </p:cxnSp>
      </p:grpSp>
      <p:sp>
        <p:nvSpPr>
          <p:cNvPr id="10" name="Text Placeholder 6"/>
          <p:cNvSpPr>
            <a:spLocks noGrp="1"/>
          </p:cNvSpPr>
          <p:nvPr>
            <p:ph type="body" sz="quarter" idx="12" hasCustomPrompt="1"/>
          </p:nvPr>
        </p:nvSpPr>
        <p:spPr>
          <a:xfrm>
            <a:off x="2677989" y="1188055"/>
            <a:ext cx="5958756" cy="556085"/>
          </a:xfrm>
          <a:prstGeom prst="rect">
            <a:avLst/>
          </a:prstGeom>
        </p:spPr>
        <p:txBody>
          <a:bodyPr>
            <a:noAutofit/>
          </a:bodyPr>
          <a:lstStyle>
            <a:lvl1pPr marL="0" indent="0">
              <a:buFontTx/>
              <a:buNone/>
              <a:defRPr sz="3200" b="1" i="0" baseline="0">
                <a:solidFill>
                  <a:schemeClr val="tx1">
                    <a:lumMod val="90000"/>
                    <a:lumOff val="10000"/>
                  </a:schemeClr>
                </a:solidFill>
                <a:latin typeface="Palatino Linotype" panose="02040502050505030304" pitchFamily="18" charset="0"/>
              </a:defRPr>
            </a:lvl1pPr>
            <a:lvl2pPr marL="320040" indent="0">
              <a:buFontTx/>
              <a:buNone/>
              <a:defRPr sz="2000" b="0" i="0">
                <a:solidFill>
                  <a:srgbClr val="EA7600"/>
                </a:solidFill>
                <a:latin typeface="Arial"/>
              </a:defRPr>
            </a:lvl2pPr>
            <a:lvl3pPr marL="594360" indent="0">
              <a:buFontTx/>
              <a:buNone/>
              <a:defRPr sz="2000" b="0" i="0">
                <a:solidFill>
                  <a:srgbClr val="EA7600"/>
                </a:solidFill>
                <a:latin typeface="Arial"/>
              </a:defRPr>
            </a:lvl3pPr>
            <a:lvl4pPr marL="777240" indent="0">
              <a:buFontTx/>
              <a:buNone/>
              <a:defRPr sz="2000" b="0" i="0">
                <a:solidFill>
                  <a:srgbClr val="EA7600"/>
                </a:solidFill>
                <a:latin typeface="Arial"/>
              </a:defRPr>
            </a:lvl4pPr>
            <a:lvl5pPr marL="1005840" indent="0">
              <a:buFontTx/>
              <a:buNone/>
              <a:defRPr sz="2000" b="0" i="0">
                <a:solidFill>
                  <a:srgbClr val="EA7600"/>
                </a:solidFill>
                <a:latin typeface="Arial"/>
              </a:defRPr>
            </a:lvl5pPr>
          </a:lstStyle>
          <a:p>
            <a:pPr lvl="0"/>
            <a:r>
              <a:rPr lang="en-US" dirty="0" smtClean="0"/>
              <a:t>Click to edit subtitle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500"/>
                                        <p:tgtEl>
                                          <p:spTgt spid="5">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fade">
                                      <p:cBhvr>
                                        <p:cTn id="20" dur="500"/>
                                        <p:tgtEl>
                                          <p:spTgt spid="6">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500"/>
                                        <p:tgtEl>
                                          <p:spTgt spid="6">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500"/>
                                        <p:tgtEl>
                                          <p:spTgt spid="6">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90269"/>
            <a:ext cx="3952754" cy="428673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21AD668D-0247-144D-B5E3-BB8B09021D3D}" type="slidenum">
              <a:rPr lang="en-US" smtClean="0"/>
              <a:pPr/>
              <a:t>‹#›</a:t>
            </a:fld>
            <a:endParaRPr lang="en-US"/>
          </a:p>
        </p:txBody>
      </p:sp>
      <p:sp>
        <p:nvSpPr>
          <p:cNvPr id="5" name="Text Placeholder 8"/>
          <p:cNvSpPr>
            <a:spLocks noGrp="1"/>
          </p:cNvSpPr>
          <p:nvPr>
            <p:ph type="body" sz="quarter" idx="13" hasCustomPrompt="1"/>
          </p:nvPr>
        </p:nvSpPr>
        <p:spPr>
          <a:xfrm>
            <a:off x="457200" y="1769939"/>
            <a:ext cx="8229600" cy="322262"/>
          </a:xfrm>
        </p:spPr>
        <p:txBody>
          <a:bodyPr>
            <a:noAutofit/>
          </a:bodyPr>
          <a:lstStyle>
            <a:lvl1pPr>
              <a:buNone/>
              <a:defRPr sz="2000">
                <a:solidFill>
                  <a:schemeClr val="tx1"/>
                </a:solidFill>
                <a:latin typeface="Trade Gothic LT Std Cn" pitchFamily="50" charset="0"/>
              </a:defRPr>
            </a:lvl1pPr>
          </a:lstStyle>
          <a:p>
            <a:pPr lvl="0"/>
            <a:r>
              <a:rPr lang="en-US" dirty="0" smtClean="0"/>
              <a:t>SUBTITLE</a:t>
            </a:r>
            <a:endParaRPr lang="en-US" dirty="0"/>
          </a:p>
        </p:txBody>
      </p:sp>
      <p:sp>
        <p:nvSpPr>
          <p:cNvPr id="10" name="Picture Placeholder 9"/>
          <p:cNvSpPr>
            <a:spLocks noGrp="1"/>
          </p:cNvSpPr>
          <p:nvPr>
            <p:ph type="pic" sz="quarter" idx="14"/>
          </p:nvPr>
        </p:nvSpPr>
        <p:spPr>
          <a:xfrm>
            <a:off x="4827588" y="2626621"/>
            <a:ext cx="4316412" cy="3487737"/>
          </a:xfrm>
        </p:spPr>
        <p:txBody>
          <a:bodyPr/>
          <a:lstStyle/>
          <a:p>
            <a:endParaRPr lang="en-US" dirty="0"/>
          </a:p>
        </p:txBody>
      </p:sp>
    </p:spTree>
    <p:extLst>
      <p:ext uri="{BB962C8B-B14F-4D97-AF65-F5344CB8AC3E}">
        <p14:creationId xmlns:p14="http://schemas.microsoft.com/office/powerpoint/2010/main" val="270242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phic Heavy - Image">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2369185"/>
            <a:ext cx="8975750" cy="2888615"/>
          </a:xfrm>
          <a:prstGeom prst="rect">
            <a:avLst/>
          </a:prstGeom>
        </p:spPr>
        <p:txBody>
          <a:bodyPr/>
          <a:lstStyle>
            <a:lvl1pPr>
              <a:defRPr/>
            </a:lvl1pPr>
          </a:lstStyle>
          <a:p>
            <a:r>
              <a:rPr lang="en-US" dirty="0" smtClean="0"/>
              <a:t>Click icon to insert image</a:t>
            </a:r>
            <a:endParaRPr lang="en-US" dirty="0"/>
          </a:p>
        </p:txBody>
      </p:sp>
      <p:sp>
        <p:nvSpPr>
          <p:cNvPr id="6" name="Text Placeholder 11"/>
          <p:cNvSpPr>
            <a:spLocks noGrp="1"/>
          </p:cNvSpPr>
          <p:nvPr>
            <p:ph type="body" sz="quarter" idx="13" hasCustomPrompt="1"/>
          </p:nvPr>
        </p:nvSpPr>
        <p:spPr>
          <a:xfrm>
            <a:off x="409574" y="5304666"/>
            <a:ext cx="8470265" cy="261937"/>
          </a:xfrm>
          <a:prstGeom prst="rect">
            <a:avLst/>
          </a:prstGeom>
        </p:spPr>
        <p:txBody>
          <a:bodyPr anchor="b" anchorCtr="0">
            <a:noAutofit/>
          </a:bodyPr>
          <a:lstStyle>
            <a:lvl1pPr marL="0" indent="0">
              <a:buNone/>
              <a:defRPr sz="1100" b="1" i="0" baseline="0">
                <a:solidFill>
                  <a:schemeClr val="tx1"/>
                </a:solidFill>
                <a:latin typeface="Arial"/>
              </a:defRPr>
            </a:lvl1pPr>
          </a:lstStyle>
          <a:p>
            <a:pPr lvl="0"/>
            <a:r>
              <a:rPr lang="en-US" dirty="0" smtClean="0"/>
              <a:t>Optional image title</a:t>
            </a:r>
            <a:endParaRPr lang="en-US" dirty="0"/>
          </a:p>
        </p:txBody>
      </p:sp>
      <p:sp>
        <p:nvSpPr>
          <p:cNvPr id="7" name="Text Placeholder 13"/>
          <p:cNvSpPr>
            <a:spLocks noGrp="1"/>
          </p:cNvSpPr>
          <p:nvPr>
            <p:ph type="body" sz="quarter" idx="14" hasCustomPrompt="1"/>
          </p:nvPr>
        </p:nvSpPr>
        <p:spPr>
          <a:xfrm>
            <a:off x="409574" y="5602563"/>
            <a:ext cx="8470265" cy="722037"/>
          </a:xfrm>
          <a:prstGeom prst="rect">
            <a:avLst/>
          </a:prstGeom>
        </p:spPr>
        <p:txBody>
          <a:bodyPr>
            <a:noAutofit/>
          </a:bodyPr>
          <a:lstStyle>
            <a:lvl1pPr marL="0" indent="0">
              <a:lnSpc>
                <a:spcPts val="1800"/>
              </a:lnSpc>
              <a:buNone/>
              <a:defRPr sz="1200" baseline="0">
                <a:solidFill>
                  <a:srgbClr val="00263E"/>
                </a:solidFill>
                <a:latin typeface="Times New Roman" pitchFamily="18" charset="0"/>
                <a:cs typeface="Times New Roman" pitchFamily="18" charset="0"/>
              </a:defRPr>
            </a:lvl1pPr>
          </a:lstStyle>
          <a:p>
            <a:pPr lvl="0"/>
            <a:r>
              <a:rPr lang="en-US" dirty="0" smtClean="0"/>
              <a:t>Optional image caption copy.</a:t>
            </a:r>
            <a:endParaRPr lang="en-US" dirty="0"/>
          </a:p>
        </p:txBody>
      </p:sp>
      <p:sp>
        <p:nvSpPr>
          <p:cNvPr id="10" name="Slide Number Placeholder 2"/>
          <p:cNvSpPr>
            <a:spLocks noGrp="1"/>
          </p:cNvSpPr>
          <p:nvPr>
            <p:ph type="sldNum" sz="quarter" idx="15"/>
          </p:nvPr>
        </p:nvSpPr>
        <p:spPr>
          <a:xfrm>
            <a:off x="8362909" y="6356350"/>
            <a:ext cx="323890" cy="365125"/>
          </a:xfrm>
          <a:prstGeom prst="rect">
            <a:avLst/>
          </a:prstGeom>
        </p:spPr>
        <p:txBody>
          <a:bodyPr/>
          <a:lstStyle/>
          <a:p>
            <a:fld id="{21AD668D-0247-144D-B5E3-BB8B09021D3D}" type="slidenum">
              <a:rPr lang="en-US" smtClean="0"/>
              <a:pPr/>
              <a:t>‹#›</a:t>
            </a:fld>
            <a:endParaRPr lang="en-US" dirty="0"/>
          </a:p>
        </p:txBody>
      </p:sp>
      <p:sp>
        <p:nvSpPr>
          <p:cNvPr id="11" name="Title 1"/>
          <p:cNvSpPr>
            <a:spLocks noGrp="1"/>
          </p:cNvSpPr>
          <p:nvPr>
            <p:ph type="title"/>
          </p:nvPr>
        </p:nvSpPr>
        <p:spPr>
          <a:xfrm>
            <a:off x="2057400" y="274321"/>
            <a:ext cx="6629400" cy="716280"/>
          </a:xfrm>
          <a:prstGeom prst="rect">
            <a:avLst/>
          </a:prstGeom>
        </p:spPr>
        <p:txBody>
          <a:bodyPr>
            <a:noAutofit/>
          </a:bodyPr>
          <a:lstStyle>
            <a:lvl1pPr>
              <a:defRPr sz="3600">
                <a:solidFill>
                  <a:schemeClr val="tx1"/>
                </a:solidFill>
              </a:defRPr>
            </a:lvl1pPr>
          </a:lstStyle>
          <a:p>
            <a:r>
              <a:rPr lang="en-US" dirty="0" smtClean="0"/>
              <a:t>Click to edit Master title style</a:t>
            </a:r>
            <a:endParaRPr lang="en-US" dirty="0"/>
          </a:p>
        </p:txBody>
      </p:sp>
      <p:sp>
        <p:nvSpPr>
          <p:cNvPr id="12" name="Text Placeholder 8"/>
          <p:cNvSpPr>
            <a:spLocks noGrp="1"/>
          </p:cNvSpPr>
          <p:nvPr>
            <p:ph type="body" sz="quarter" idx="16" hasCustomPrompt="1"/>
          </p:nvPr>
        </p:nvSpPr>
        <p:spPr>
          <a:xfrm>
            <a:off x="457200" y="1845945"/>
            <a:ext cx="8229600" cy="322262"/>
          </a:xfrm>
          <a:prstGeom prst="rect">
            <a:avLst/>
          </a:prstGeom>
        </p:spPr>
        <p:txBody>
          <a:bodyPr>
            <a:noAutofit/>
          </a:bodyPr>
          <a:lstStyle>
            <a:lvl1pPr>
              <a:buNone/>
              <a:defRPr sz="1800" b="1">
                <a:solidFill>
                  <a:schemeClr val="tx1"/>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60495353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7" name="Rectangle 6"/>
          <p:cNvSpPr/>
          <p:nvPr userDrawn="1"/>
        </p:nvSpPr>
        <p:spPr>
          <a:xfrm>
            <a:off x="2286000" y="2967335"/>
            <a:ext cx="4572000" cy="923330"/>
          </a:xfrm>
          <a:prstGeom prst="rect">
            <a:avLst/>
          </a:prstGeom>
        </p:spPr>
        <p:txBody>
          <a:bodyPr>
            <a:spAutoFit/>
          </a:bodyPr>
          <a:lstStyle/>
          <a:p>
            <a:endParaRPr lang="en-US" dirty="0">
              <a:solidFill>
                <a:srgbClr val="00263E"/>
              </a:solidFill>
            </a:endParaRPr>
          </a:p>
          <a:p>
            <a:endParaRPr lang="en-US" dirty="0">
              <a:solidFill>
                <a:srgbClr val="00263E"/>
              </a:solidFill>
            </a:endParaRPr>
          </a:p>
          <a:p>
            <a:endParaRPr lang="en-US" dirty="0">
              <a:solidFill>
                <a:srgbClr val="00263E"/>
              </a:solidFill>
            </a:endParaRPr>
          </a:p>
        </p:txBody>
      </p:sp>
      <p:sp>
        <p:nvSpPr>
          <p:cNvPr id="4" name="Rectangle 3"/>
          <p:cNvSpPr/>
          <p:nvPr userDrawn="1"/>
        </p:nvSpPr>
        <p:spPr>
          <a:xfrm>
            <a:off x="0" y="3835262"/>
            <a:ext cx="9144000" cy="1983627"/>
          </a:xfrm>
          <a:prstGeom prst="rect">
            <a:avLst/>
          </a:prstGeom>
          <a:gradFill>
            <a:gsLst>
              <a:gs pos="70000">
                <a:srgbClr val="00263E">
                  <a:alpha val="90000"/>
                </a:srgbClr>
              </a:gs>
              <a:gs pos="35000">
                <a:srgbClr val="00263E">
                  <a:alpha val="85000"/>
                </a:srgbClr>
              </a:gs>
            </a:gsLst>
            <a:lin ang="0" scaled="1"/>
          </a:gradFill>
          <a:ln>
            <a:noFill/>
          </a:ln>
          <a:effectLst>
            <a:outerShdw blurRad="40000" dist="23000" dir="5400000" rotWithShape="0">
              <a:schemeClr val="tx1">
                <a:alpha val="10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cxnSp>
        <p:nvCxnSpPr>
          <p:cNvPr id="10" name="Straight Connector 9"/>
          <p:cNvCxnSpPr/>
          <p:nvPr userDrawn="1"/>
        </p:nvCxnSpPr>
        <p:spPr>
          <a:xfrm>
            <a:off x="0" y="5818890"/>
            <a:ext cx="9144000" cy="0"/>
          </a:xfrm>
          <a:prstGeom prst="line">
            <a:avLst/>
          </a:prstGeom>
          <a:ln w="57150"/>
        </p:spPr>
        <p:style>
          <a:lnRef idx="1">
            <a:schemeClr val="accent2"/>
          </a:lnRef>
          <a:fillRef idx="0">
            <a:schemeClr val="accent2"/>
          </a:fillRef>
          <a:effectRef idx="0">
            <a:schemeClr val="accent2"/>
          </a:effectRef>
          <a:fontRef idx="minor">
            <a:schemeClr val="tx1"/>
          </a:fontRef>
        </p:style>
      </p:cxnSp>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666768" y="322173"/>
            <a:ext cx="3810463" cy="3106827"/>
          </a:xfrm>
          <a:prstGeom prst="rect">
            <a:avLst/>
          </a:prstGeom>
        </p:spPr>
      </p:pic>
      <p:cxnSp>
        <p:nvCxnSpPr>
          <p:cNvPr id="14" name="Straight Connector 13"/>
          <p:cNvCxnSpPr/>
          <p:nvPr userDrawn="1"/>
        </p:nvCxnSpPr>
        <p:spPr>
          <a:xfrm>
            <a:off x="0" y="3810000"/>
            <a:ext cx="9144000" cy="0"/>
          </a:xfrm>
          <a:prstGeom prst="line">
            <a:avLst/>
          </a:prstGeom>
          <a:ln w="5715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61191418"/>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8"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57400" y="328584"/>
            <a:ext cx="6629400" cy="595461"/>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839431"/>
            <a:ext cx="8229600" cy="42441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362908" y="6356350"/>
            <a:ext cx="476291" cy="365125"/>
          </a:xfrm>
          <a:prstGeom prst="rect">
            <a:avLst/>
          </a:prstGeom>
        </p:spPr>
        <p:txBody>
          <a:bodyPr vert="horz" lIns="91440" tIns="45720" rIns="91440" bIns="45720" rtlCol="0" anchor="ctr"/>
          <a:lstStyle>
            <a:lvl1pPr algn="r">
              <a:defRPr sz="1000" b="1">
                <a:solidFill>
                  <a:schemeClr val="tx1">
                    <a:lumMod val="90000"/>
                    <a:lumOff val="10000"/>
                  </a:schemeClr>
                </a:solidFill>
              </a:defRPr>
            </a:lvl1pPr>
          </a:lstStyle>
          <a:p>
            <a:fld id="{21AD668D-0247-144D-B5E3-BB8B09021D3D}" type="slidenum">
              <a:rPr lang="en-US" smtClean="0"/>
              <a:pPr/>
              <a:t>‹#›</a:t>
            </a:fld>
            <a:endParaRPr lang="en-US" dirty="0"/>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04053" y="180754"/>
            <a:ext cx="1119947" cy="1157438"/>
          </a:xfrm>
          <a:prstGeom prst="rect">
            <a:avLst/>
          </a:prstGeom>
        </p:spPr>
      </p:pic>
    </p:spTree>
    <p:extLst>
      <p:ext uri="{BB962C8B-B14F-4D97-AF65-F5344CB8AC3E}">
        <p14:creationId xmlns:p14="http://schemas.microsoft.com/office/powerpoint/2010/main" val="2359171773"/>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0"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defTabSz="457200" rtl="0" eaLnBrk="1" latinLnBrk="0" hangingPunct="1">
        <a:spcBef>
          <a:spcPct val="0"/>
        </a:spcBef>
        <a:buNone/>
        <a:defRPr sz="3600" b="1" kern="1200">
          <a:solidFill>
            <a:schemeClr val="tx1">
              <a:lumMod val="90000"/>
              <a:lumOff val="10000"/>
            </a:schemeClr>
          </a:solidFill>
          <a:latin typeface="Palatino Linotype" panose="02040502050505030304" pitchFamily="18" charset="0"/>
          <a:ea typeface="+mj-ea"/>
          <a:cs typeface="+mj-cs"/>
        </a:defRPr>
      </a:lvl1pPr>
    </p:titleStyle>
    <p:bodyStyle>
      <a:lvl1pPr marL="342900" indent="-342900" algn="l" defTabSz="457200" rtl="0" eaLnBrk="1" latinLnBrk="0" hangingPunct="1">
        <a:spcBef>
          <a:spcPct val="20000"/>
        </a:spcBef>
        <a:buFont typeface="Arial"/>
        <a:buChar char="•"/>
        <a:defRPr sz="2600" kern="1200">
          <a:solidFill>
            <a:srgbClr val="00263E"/>
          </a:solidFill>
          <a:latin typeface="Palatino Linotype" panose="02040502050505030304" pitchFamily="18" charset="0"/>
          <a:ea typeface="+mn-ea"/>
          <a:cs typeface="Times New Roman"/>
        </a:defRPr>
      </a:lvl1pPr>
      <a:lvl2pPr marL="742950" indent="-285750" algn="l" defTabSz="457200" rtl="0" eaLnBrk="1" latinLnBrk="0" hangingPunct="1">
        <a:spcBef>
          <a:spcPct val="20000"/>
        </a:spcBef>
        <a:buFont typeface="Arial"/>
        <a:buChar char="–"/>
        <a:defRPr sz="2400" kern="1200">
          <a:solidFill>
            <a:srgbClr val="00263E"/>
          </a:solidFill>
          <a:latin typeface="Palatino Linotype" panose="02040502050505030304" pitchFamily="18" charset="0"/>
          <a:ea typeface="+mn-ea"/>
          <a:cs typeface="Times New Roman"/>
        </a:defRPr>
      </a:lvl2pPr>
      <a:lvl3pPr marL="1031875" indent="-230188" algn="l" defTabSz="457200" rtl="0" eaLnBrk="1" latinLnBrk="0" hangingPunct="1">
        <a:spcBef>
          <a:spcPct val="20000"/>
        </a:spcBef>
        <a:buFont typeface="Arial"/>
        <a:buChar char="•"/>
        <a:defRPr sz="2200" kern="1200">
          <a:solidFill>
            <a:srgbClr val="00263E"/>
          </a:solidFill>
          <a:latin typeface="Palatino Linotype" panose="02040502050505030304" pitchFamily="18" charset="0"/>
          <a:ea typeface="+mn-ea"/>
          <a:cs typeface="Times New Roman"/>
        </a:defRPr>
      </a:lvl3pPr>
      <a:lvl4pPr marL="1255713" indent="-22383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4pPr>
      <a:lvl5pPr marL="1485900" indent="-23018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s://www.dallasnews.com/business/health-care/2017/06/06/walnut-hill-medical-center-closed-reason"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mailto:ahart@ajc.com" TargetMode="External"/><Relationship Id="rId5" Type="http://schemas.openxmlformats.org/officeDocument/2006/relationships/hyperlink" Target="http://www.macon.com/news/business/article152682204.html" TargetMode="External"/><Relationship Id="rId4" Type="http://schemas.openxmlformats.org/officeDocument/2006/relationships/hyperlink" Target="http://www.georgiahealthnews.com/2017/06/omen-georgia-giant-insurer-anthem-quitting-ohio-exchang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on-ajc.com/2rXxAJm?_ga=2.181071584.612936258.1495705736-1442788901.1483979547"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hyperlink" Target="http://www.myajc.com/staff/kyle-wingfield/" TargetMode="External"/><Relationship Id="rId4" Type="http://schemas.openxmlformats.org/officeDocument/2006/relationships/hyperlink" Target="http://www.myajc.com/opinion"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google.com/url?sa=t&amp;rct=j&amp;q=&amp;esrc=s&amp;source=newssearch&amp;cd=3&amp;cad=rja&amp;uact=8&amp;ved=0ahUKEwiv3L2Kic_UAhVO_mMKHWy0BR4QqQIIKygAMAI&amp;url=https://www.aei.org/publication/how-congress-can-fix-the-gop-healthcare-bill-to-lower-costs/&amp;usg=AFQjCNF6FjQn7vlGQ4Vm1P_65qReVEJkmQ"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khn.org/news/gop-medicaid-cuts-hit-rural-america-hardest-report-finds/"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hyperlink" Target="https://www.nytimes.com/2017/06/02/upshot/we-may-be-closer-to-full-employment-than-it-seemed-thats-bad-news.html?_r=0" TargetMode="External"/><Relationship Id="rId5" Type="http://schemas.openxmlformats.org/officeDocument/2006/relationships/hyperlink" Target="http://www.modernhealthcare.com/article/20170606/NEWS/170609940/-gop-health-plan-could-doom-medicaid-managed-care" TargetMode="External"/><Relationship Id="rId4" Type="http://schemas.openxmlformats.org/officeDocument/2006/relationships/hyperlink" Target="https://www.forbes.com/sites/sallypipes/2017/05/30/medicaids-cracked-hal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2514600"/>
            <a:ext cx="9144000" cy="1905000"/>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5"/>
          </p:nvPr>
        </p:nvSpPr>
        <p:spPr/>
        <p:txBody>
          <a:bodyPr/>
          <a:lstStyle/>
          <a:p>
            <a:fld id="{21AD668D-0247-144D-B5E3-BB8B09021D3D}" type="slidenum">
              <a:rPr lang="en-US" smtClean="0"/>
              <a:pPr/>
              <a:t>1</a:t>
            </a:fld>
            <a:endParaRPr lang="en-US" dirty="0"/>
          </a:p>
        </p:txBody>
      </p:sp>
      <p:sp>
        <p:nvSpPr>
          <p:cNvPr id="6" name="Title 5"/>
          <p:cNvSpPr>
            <a:spLocks noGrp="1"/>
          </p:cNvSpPr>
          <p:nvPr>
            <p:ph type="title"/>
          </p:nvPr>
        </p:nvSpPr>
        <p:spPr>
          <a:xfrm>
            <a:off x="390098" y="2895600"/>
            <a:ext cx="8747078" cy="716280"/>
          </a:xfrm>
        </p:spPr>
        <p:txBody>
          <a:bodyPr/>
          <a:lstStyle/>
          <a:p>
            <a:r>
              <a:rPr lang="en-US" dirty="0" smtClean="0">
                <a:solidFill>
                  <a:schemeClr val="bg1"/>
                </a:solidFill>
              </a:rPr>
              <a:t>Jimmy Lewis</a:t>
            </a:r>
            <a:endParaRPr lang="en-US" dirty="0">
              <a:solidFill>
                <a:schemeClr val="bg1"/>
              </a:solidFill>
            </a:endParaRPr>
          </a:p>
        </p:txBody>
      </p:sp>
      <p:sp>
        <p:nvSpPr>
          <p:cNvPr id="7" name="Text Placeholder 6"/>
          <p:cNvSpPr>
            <a:spLocks noGrp="1"/>
          </p:cNvSpPr>
          <p:nvPr>
            <p:ph type="body" sz="quarter" idx="16"/>
          </p:nvPr>
        </p:nvSpPr>
        <p:spPr>
          <a:xfrm>
            <a:off x="457200" y="3581400"/>
            <a:ext cx="5416233" cy="436172"/>
          </a:xfrm>
        </p:spPr>
        <p:txBody>
          <a:bodyPr/>
          <a:lstStyle/>
          <a:p>
            <a:r>
              <a:rPr lang="en-US" sz="2400" b="0" dirty="0" smtClean="0">
                <a:solidFill>
                  <a:schemeClr val="accent2">
                    <a:lumMod val="40000"/>
                    <a:lumOff val="60000"/>
                  </a:schemeClr>
                </a:solidFill>
                <a:latin typeface="Trade Gothic LT Std Cn" pitchFamily="50" charset="0"/>
              </a:rPr>
              <a:t>CEO</a:t>
            </a:r>
            <a:r>
              <a:rPr lang="en-US" sz="2400" b="0" dirty="0">
                <a:solidFill>
                  <a:schemeClr val="accent2">
                    <a:lumMod val="40000"/>
                    <a:lumOff val="60000"/>
                  </a:schemeClr>
                </a:solidFill>
                <a:latin typeface="Trade Gothic LT Std Cn" pitchFamily="50" charset="0"/>
              </a:rPr>
              <a:t> </a:t>
            </a:r>
            <a:r>
              <a:rPr lang="en-US" sz="2400" b="0" dirty="0" smtClean="0">
                <a:solidFill>
                  <a:schemeClr val="accent2">
                    <a:lumMod val="40000"/>
                    <a:lumOff val="60000"/>
                  </a:schemeClr>
                </a:solidFill>
                <a:latin typeface="Trade Gothic LT Std Cn" pitchFamily="50" charset="0"/>
              </a:rPr>
              <a:t>-  HomeTown Health, LLC</a:t>
            </a:r>
            <a:endParaRPr lang="en-US" sz="2400" b="0" dirty="0">
              <a:solidFill>
                <a:schemeClr val="accent2">
                  <a:lumMod val="40000"/>
                  <a:lumOff val="60000"/>
                </a:schemeClr>
              </a:solidFill>
              <a:latin typeface="Trade Gothic LT Std Cn" pitchFamily="50" charset="0"/>
            </a:endParaRPr>
          </a:p>
        </p:txBody>
      </p:sp>
    </p:spTree>
    <p:extLst>
      <p:ext uri="{BB962C8B-B14F-4D97-AF65-F5344CB8AC3E}">
        <p14:creationId xmlns:p14="http://schemas.microsoft.com/office/powerpoint/2010/main" val="166681531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90800" y="1905000"/>
            <a:ext cx="6400800" cy="4876800"/>
          </a:xfrm>
        </p:spPr>
        <p:txBody>
          <a:bodyPr>
            <a:normAutofit fontScale="85000" lnSpcReduction="10000"/>
          </a:bodyPr>
          <a:lstStyle/>
          <a:p>
            <a:r>
              <a:rPr lang="en-US" dirty="0"/>
              <a:t>Dallas News</a:t>
            </a:r>
          </a:p>
          <a:p>
            <a:pPr lvl="1"/>
            <a:r>
              <a:rPr lang="en-US" dirty="0"/>
              <a:t>Dallas Hospital Abruptly Closes</a:t>
            </a:r>
          </a:p>
          <a:p>
            <a:pPr lvl="1">
              <a:buFont typeface="Arial" panose="020B0604020202020204" pitchFamily="34" charset="0"/>
              <a:buChar char="•"/>
            </a:pPr>
            <a:r>
              <a:rPr lang="en-US" u="sng" dirty="0">
                <a:hlinkClick r:id="rId3"/>
              </a:rPr>
              <a:t>https://</a:t>
            </a:r>
            <a:r>
              <a:rPr lang="en-US" u="sng" dirty="0" smtClean="0">
                <a:hlinkClick r:id="rId3"/>
              </a:rPr>
              <a:t>www.dallasnews.com/business/health-care/2017/06/06/walnut-hill-medical-center-closed-reason</a:t>
            </a:r>
            <a:endParaRPr lang="en-US" dirty="0" smtClean="0"/>
          </a:p>
          <a:p>
            <a:r>
              <a:rPr lang="en-US" dirty="0" smtClean="0"/>
              <a:t>Georgia Health News</a:t>
            </a:r>
            <a:endParaRPr lang="en-US" u="sng" dirty="0" smtClean="0">
              <a:hlinkClick r:id="rId4"/>
            </a:endParaRPr>
          </a:p>
          <a:p>
            <a:pPr lvl="1"/>
            <a:r>
              <a:rPr lang="en-US" dirty="0"/>
              <a:t>Blue Cross Blue Shield pulls out of Ohio Exchange – urgent read!</a:t>
            </a:r>
          </a:p>
          <a:p>
            <a:pPr lvl="2">
              <a:buFont typeface="Arial" panose="020B0604020202020204" pitchFamily="34" charset="0"/>
              <a:buChar char="•"/>
            </a:pPr>
            <a:r>
              <a:rPr lang="en-US" u="sng" dirty="0" smtClean="0">
                <a:hlinkClick r:id="rId4"/>
              </a:rPr>
              <a:t>http://www.georgiahealthnews.com/2017/06/omen-georgia-giant-insurer-anthem-quitting-ohio-exchange/</a:t>
            </a:r>
            <a:r>
              <a:rPr lang="en-US" dirty="0" smtClean="0"/>
              <a:t> </a:t>
            </a:r>
          </a:p>
          <a:p>
            <a:pPr lvl="0"/>
            <a:r>
              <a:rPr lang="en-US" dirty="0" smtClean="0"/>
              <a:t>Macon Telegraph</a:t>
            </a:r>
          </a:p>
          <a:p>
            <a:pPr lvl="1">
              <a:buFont typeface="Arial" panose="020B0604020202020204" pitchFamily="34" charset="0"/>
              <a:buChar char="•"/>
            </a:pPr>
            <a:r>
              <a:rPr lang="en-US" u="sng" dirty="0" smtClean="0">
                <a:hlinkClick r:id="rId5"/>
              </a:rPr>
              <a:t>http://www.macon.com/news/business/article152682204.html</a:t>
            </a:r>
            <a:r>
              <a:rPr lang="en-US" dirty="0" smtClean="0"/>
              <a:t> </a:t>
            </a:r>
          </a:p>
          <a:p>
            <a:pPr lvl="1">
              <a:buFont typeface="Arial" panose="020B0604020202020204" pitchFamily="34" charset="0"/>
              <a:buChar char="•"/>
            </a:pPr>
            <a:r>
              <a:rPr lang="en-US" b="1" dirty="0" smtClean="0"/>
              <a:t>Unemployment rate drops in one mid state area as employers created more jobs</a:t>
            </a:r>
            <a:endParaRPr lang="en-US" sz="900" dirty="0" smtClean="0"/>
          </a:p>
          <a:p>
            <a:r>
              <a:rPr lang="en-US" dirty="0" smtClean="0"/>
              <a:t>Atlanta Journal Constitution</a:t>
            </a:r>
          </a:p>
          <a:p>
            <a:pPr lvl="1"/>
            <a:r>
              <a:rPr lang="en-US" dirty="0" smtClean="0"/>
              <a:t>Insurer sets limits on emergencies</a:t>
            </a:r>
          </a:p>
          <a:p>
            <a:pPr lvl="1"/>
            <a:r>
              <a:rPr lang="en-US" dirty="0" smtClean="0"/>
              <a:t>Blue Cross, sole insurer in 96 counties, says patients will pay if problem isn’t serious enough for ER trip.</a:t>
            </a:r>
          </a:p>
          <a:p>
            <a:pPr lvl="2"/>
            <a:r>
              <a:rPr lang="en-US" i="1" dirty="0" smtClean="0"/>
              <a:t>By Ariel Hart </a:t>
            </a:r>
            <a:r>
              <a:rPr lang="en-US" b="1" i="1" u="sng" dirty="0" smtClean="0">
                <a:hlinkClick r:id="rId6"/>
              </a:rPr>
              <a:t>ahart@ajc.com</a:t>
            </a:r>
            <a:endParaRPr lang="en-US" dirty="0" smtClean="0"/>
          </a:p>
          <a:p>
            <a:pPr lvl="1"/>
            <a:r>
              <a:rPr lang="en-US" b="1" dirty="0" smtClean="0"/>
              <a:t>IS IT AN EMERGENCY?</a:t>
            </a:r>
            <a:r>
              <a:rPr lang="en-US" dirty="0" smtClean="0"/>
              <a:t> </a:t>
            </a:r>
          </a:p>
        </p:txBody>
      </p:sp>
      <p:sp>
        <p:nvSpPr>
          <p:cNvPr id="10" name="Text Placeholder 9"/>
          <p:cNvSpPr>
            <a:spLocks noGrp="1"/>
          </p:cNvSpPr>
          <p:nvPr>
            <p:ph type="body" sz="quarter" idx="12"/>
          </p:nvPr>
        </p:nvSpPr>
        <p:spPr>
          <a:xfrm>
            <a:off x="2590800" y="762000"/>
            <a:ext cx="5958756" cy="556085"/>
          </a:xfrm>
        </p:spPr>
        <p:txBody>
          <a:bodyPr/>
          <a:lstStyle/>
          <a:p>
            <a:r>
              <a:rPr lang="en-US" dirty="0" smtClean="0">
                <a:solidFill>
                  <a:schemeClr val="tx1"/>
                </a:solidFill>
              </a:rPr>
              <a:t>Today’s News Headlines</a:t>
            </a:r>
            <a:endParaRPr lang="en-US" dirty="0">
              <a:solidFill>
                <a:schemeClr val="tx1"/>
              </a:solidFill>
            </a:endParaRPr>
          </a:p>
        </p:txBody>
      </p:sp>
    </p:spTree>
    <p:extLst>
      <p:ext uri="{BB962C8B-B14F-4D97-AF65-F5344CB8AC3E}">
        <p14:creationId xmlns:p14="http://schemas.microsoft.com/office/powerpoint/2010/main" val="577364408"/>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675053" y="1981200"/>
            <a:ext cx="5961692" cy="4140983"/>
          </a:xfrm>
        </p:spPr>
        <p:txBody>
          <a:bodyPr>
            <a:normAutofit/>
          </a:bodyPr>
          <a:lstStyle/>
          <a:p>
            <a:pPr>
              <a:spcBef>
                <a:spcPts val="1200"/>
              </a:spcBef>
            </a:pPr>
            <a:r>
              <a:rPr lang="en-US" dirty="0"/>
              <a:t>Atlanta Journal Constitution</a:t>
            </a:r>
            <a:endParaRPr lang="en-US" dirty="0">
              <a:hlinkClick r:id="rId3"/>
            </a:endParaRPr>
          </a:p>
          <a:p>
            <a:pPr lvl="1">
              <a:spcBef>
                <a:spcPts val="1200"/>
              </a:spcBef>
              <a:buFont typeface="Arial" panose="020B0604020202020204" pitchFamily="34" charset="0"/>
              <a:buChar char="•"/>
            </a:pPr>
            <a:r>
              <a:rPr lang="en-US" u="sng" dirty="0">
                <a:hlinkClick r:id="rId3"/>
              </a:rPr>
              <a:t>720,000 Georgians could go without coverage under new GOP health plan</a:t>
            </a:r>
            <a:endParaRPr lang="en-US" u="sng" dirty="0"/>
          </a:p>
          <a:p>
            <a:pPr lvl="1">
              <a:spcBef>
                <a:spcPts val="1200"/>
              </a:spcBef>
            </a:pPr>
            <a:r>
              <a:rPr lang="en-US" dirty="0"/>
              <a:t>Expert: How much Ga. puts in will grow or shrink number</a:t>
            </a:r>
            <a:r>
              <a:rPr lang="en-US" dirty="0" smtClean="0"/>
              <a:t>.</a:t>
            </a:r>
          </a:p>
          <a:p>
            <a:r>
              <a:rPr lang="en-US" dirty="0" smtClean="0"/>
              <a:t>Atlanta Journal Constitution</a:t>
            </a:r>
          </a:p>
          <a:p>
            <a:pPr lvl="1"/>
            <a:r>
              <a:rPr lang="en-US" dirty="0" smtClean="0"/>
              <a:t>Opinion: Help rural Georgia? What’s in it for the rest of us? </a:t>
            </a:r>
          </a:p>
          <a:p>
            <a:pPr lvl="2"/>
            <a:r>
              <a:rPr lang="en-US" u="sng" dirty="0">
                <a:hlinkClick r:id="rId4"/>
              </a:rPr>
              <a:t>O</a:t>
            </a:r>
            <a:r>
              <a:rPr lang="en-US" u="sng" dirty="0" smtClean="0">
                <a:hlinkClick r:id="rId4"/>
              </a:rPr>
              <a:t>pinion</a:t>
            </a:r>
            <a:endParaRPr lang="en-US" dirty="0" smtClean="0"/>
          </a:p>
          <a:p>
            <a:pPr lvl="1"/>
            <a:r>
              <a:rPr lang="en-US" dirty="0" smtClean="0"/>
              <a:t>By </a:t>
            </a:r>
            <a:r>
              <a:rPr lang="en-US" u="sng" dirty="0" smtClean="0">
                <a:hlinkClick r:id="rId5"/>
              </a:rPr>
              <a:t>Kyle Wingfield</a:t>
            </a:r>
            <a:r>
              <a:rPr lang="en-US" dirty="0" smtClean="0"/>
              <a:t> - The Atlanta Journal-Constitution</a:t>
            </a:r>
          </a:p>
          <a:p>
            <a:pPr>
              <a:spcBef>
                <a:spcPts val="1200"/>
              </a:spcBef>
            </a:pPr>
            <a:endParaRPr lang="en-US" dirty="0" smtClean="0"/>
          </a:p>
          <a:p>
            <a:endParaRPr lang="en-US" dirty="0" smtClean="0"/>
          </a:p>
          <a:p>
            <a:endParaRPr lang="en-US" dirty="0"/>
          </a:p>
        </p:txBody>
      </p:sp>
      <p:sp>
        <p:nvSpPr>
          <p:cNvPr id="10" name="Text Placeholder 9"/>
          <p:cNvSpPr>
            <a:spLocks noGrp="1"/>
          </p:cNvSpPr>
          <p:nvPr>
            <p:ph type="body" sz="quarter" idx="12"/>
          </p:nvPr>
        </p:nvSpPr>
        <p:spPr>
          <a:xfrm>
            <a:off x="2654271" y="739315"/>
            <a:ext cx="5958756" cy="556085"/>
          </a:xfrm>
        </p:spPr>
        <p:txBody>
          <a:bodyPr/>
          <a:lstStyle/>
          <a:p>
            <a:r>
              <a:rPr lang="en-US" dirty="0" smtClean="0">
                <a:solidFill>
                  <a:schemeClr val="tx1"/>
                </a:solidFill>
              </a:rPr>
              <a:t>Today’s News Headlines</a:t>
            </a:r>
            <a:endParaRPr lang="en-US" dirty="0">
              <a:solidFill>
                <a:schemeClr val="tx1"/>
              </a:solidFill>
            </a:endParaRPr>
          </a:p>
        </p:txBody>
      </p:sp>
    </p:spTree>
    <p:extLst>
      <p:ext uri="{BB962C8B-B14F-4D97-AF65-F5344CB8AC3E}">
        <p14:creationId xmlns:p14="http://schemas.microsoft.com/office/powerpoint/2010/main" val="480069414"/>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81200" y="457200"/>
            <a:ext cx="6858000" cy="595461"/>
          </a:xfrm>
        </p:spPr>
        <p:txBody>
          <a:bodyPr>
            <a:normAutofit fontScale="90000"/>
          </a:bodyPr>
          <a:lstStyle/>
          <a:p>
            <a:r>
              <a:rPr lang="en-US" dirty="0" smtClean="0"/>
              <a:t>National Issues</a:t>
            </a:r>
            <a:endParaRPr lang="en-US" dirty="0"/>
          </a:p>
        </p:txBody>
      </p:sp>
      <p:sp>
        <p:nvSpPr>
          <p:cNvPr id="8" name="Slide Number Placeholder 7"/>
          <p:cNvSpPr>
            <a:spLocks noGrp="1"/>
          </p:cNvSpPr>
          <p:nvPr>
            <p:ph type="sldNum" sz="quarter" idx="12"/>
          </p:nvPr>
        </p:nvSpPr>
        <p:spPr/>
        <p:txBody>
          <a:bodyPr/>
          <a:lstStyle/>
          <a:p>
            <a:fld id="{21AD668D-0247-144D-B5E3-BB8B09021D3D}" type="slidenum">
              <a:rPr lang="en-US" smtClean="0"/>
              <a:pPr/>
              <a:t>12</a:t>
            </a:fld>
            <a:endParaRPr lang="en-US"/>
          </a:p>
        </p:txBody>
      </p:sp>
      <p:sp>
        <p:nvSpPr>
          <p:cNvPr id="9" name="Text Placeholder 6"/>
          <p:cNvSpPr txBox="1">
            <a:spLocks/>
          </p:cNvSpPr>
          <p:nvPr/>
        </p:nvSpPr>
        <p:spPr>
          <a:xfrm>
            <a:off x="595535" y="1509958"/>
            <a:ext cx="8243663" cy="504324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600" kern="1200">
                <a:solidFill>
                  <a:srgbClr val="00263E"/>
                </a:solidFill>
                <a:latin typeface="Palatino Linotype" panose="02040502050505030304" pitchFamily="18" charset="0"/>
                <a:ea typeface="+mn-ea"/>
                <a:cs typeface="Times New Roman"/>
              </a:defRPr>
            </a:lvl1pPr>
            <a:lvl2pPr marL="742950" indent="-285750" algn="l" defTabSz="457200" rtl="0" eaLnBrk="1" latinLnBrk="0" hangingPunct="1">
              <a:spcBef>
                <a:spcPct val="20000"/>
              </a:spcBef>
              <a:buFont typeface="Arial"/>
              <a:buChar char="–"/>
              <a:defRPr sz="2400" kern="1200">
                <a:solidFill>
                  <a:srgbClr val="00263E"/>
                </a:solidFill>
                <a:latin typeface="Palatino Linotype" panose="02040502050505030304" pitchFamily="18" charset="0"/>
                <a:ea typeface="+mn-ea"/>
                <a:cs typeface="Times New Roman"/>
              </a:defRPr>
            </a:lvl2pPr>
            <a:lvl3pPr marL="1031875" indent="-230188" algn="l" defTabSz="457200" rtl="0" eaLnBrk="1" latinLnBrk="0" hangingPunct="1">
              <a:spcBef>
                <a:spcPct val="20000"/>
              </a:spcBef>
              <a:buFont typeface="Arial"/>
              <a:buChar char="•"/>
              <a:defRPr sz="2200" kern="1200">
                <a:solidFill>
                  <a:srgbClr val="00263E"/>
                </a:solidFill>
                <a:latin typeface="Palatino Linotype" panose="02040502050505030304" pitchFamily="18" charset="0"/>
                <a:ea typeface="+mn-ea"/>
                <a:cs typeface="Times New Roman"/>
              </a:defRPr>
            </a:lvl3pPr>
            <a:lvl4pPr marL="1255713" indent="-22383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4pPr>
            <a:lvl5pPr marL="1485900" indent="-23018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300" b="1" dirty="0" smtClean="0"/>
              <a:t>Policy – Federal</a:t>
            </a:r>
          </a:p>
          <a:p>
            <a:pPr lvl="1"/>
            <a:r>
              <a:rPr lang="en-US" sz="2300" b="1" dirty="0" err="1" smtClean="0"/>
              <a:t>Trumpcare</a:t>
            </a:r>
            <a:r>
              <a:rPr lang="en-US" sz="2300" b="1" dirty="0" smtClean="0"/>
              <a:t> update</a:t>
            </a:r>
          </a:p>
          <a:p>
            <a:pPr lvl="2"/>
            <a:r>
              <a:rPr lang="en-US" sz="2300" b="1" dirty="0" smtClean="0"/>
              <a:t>$880 Billion to cut to support Tax Reform</a:t>
            </a:r>
          </a:p>
          <a:p>
            <a:pPr lvl="2"/>
            <a:r>
              <a:rPr lang="en-US" sz="2300" b="1" dirty="0" smtClean="0"/>
              <a:t>Block Grant Financing</a:t>
            </a:r>
          </a:p>
          <a:p>
            <a:pPr lvl="2"/>
            <a:r>
              <a:rPr lang="en-US" sz="2300" b="1" dirty="0" smtClean="0"/>
              <a:t>Per Capita financing – current hot rumor</a:t>
            </a:r>
          </a:p>
          <a:p>
            <a:pPr lvl="2"/>
            <a:r>
              <a:rPr lang="en-US" sz="2300" b="1" dirty="0" smtClean="0"/>
              <a:t>Headline - </a:t>
            </a:r>
            <a:r>
              <a:rPr lang="en-US" sz="2300" b="1" dirty="0" smtClean="0">
                <a:hlinkClick r:id="rId3"/>
              </a:rPr>
              <a:t>How </a:t>
            </a:r>
            <a:r>
              <a:rPr lang="en-US" sz="2300" b="1" i="1" dirty="0" smtClean="0">
                <a:hlinkClick r:id="rId3"/>
              </a:rPr>
              <a:t>Congress</a:t>
            </a:r>
            <a:r>
              <a:rPr lang="en-US" sz="2300" b="1" dirty="0" smtClean="0">
                <a:hlinkClick r:id="rId3"/>
              </a:rPr>
              <a:t> can fix the GOP </a:t>
            </a:r>
            <a:r>
              <a:rPr lang="en-US" sz="2300" b="1" i="1" dirty="0" smtClean="0">
                <a:hlinkClick r:id="rId3"/>
              </a:rPr>
              <a:t>healthcare</a:t>
            </a:r>
            <a:r>
              <a:rPr lang="en-US" sz="2300" b="1" dirty="0" smtClean="0">
                <a:hlinkClick r:id="rId3"/>
              </a:rPr>
              <a:t> bill to lower costs</a:t>
            </a:r>
            <a:endParaRPr lang="en-US" sz="2300" b="1" dirty="0" smtClean="0"/>
          </a:p>
          <a:p>
            <a:pPr lvl="2"/>
            <a:r>
              <a:rPr lang="en-US" sz="2300" b="1" dirty="0" smtClean="0"/>
              <a:t>“Stabilize Insurance industry” – Senator McConnell</a:t>
            </a:r>
          </a:p>
          <a:p>
            <a:r>
              <a:rPr lang="en-US" sz="2300" b="1" dirty="0" smtClean="0"/>
              <a:t>First, it would end the current system of subsidizing Medicaid expenditures indefinitely by limiting total federal contributions to each state via a </a:t>
            </a:r>
            <a:r>
              <a:rPr lang="en-US" sz="2300" b="1" dirty="0" smtClean="0">
                <a:solidFill>
                  <a:srgbClr val="FF0000"/>
                </a:solidFill>
              </a:rPr>
              <a:t>“per-capita cap.”</a:t>
            </a:r>
          </a:p>
          <a:p>
            <a:pPr lvl="2"/>
            <a:endParaRPr lang="en-US" sz="3200" b="1" dirty="0" smtClean="0"/>
          </a:p>
          <a:p>
            <a:pPr lvl="2"/>
            <a:endParaRPr lang="en-US" dirty="0" smtClean="0"/>
          </a:p>
        </p:txBody>
      </p:sp>
      <p:cxnSp>
        <p:nvCxnSpPr>
          <p:cNvPr id="11" name="Straight Arrow Connector 10"/>
          <p:cNvCxnSpPr/>
          <p:nvPr/>
        </p:nvCxnSpPr>
        <p:spPr>
          <a:xfrm flipH="1">
            <a:off x="6248400" y="2743200"/>
            <a:ext cx="152400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5842539"/>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81200" y="457200"/>
            <a:ext cx="6858000" cy="595461"/>
          </a:xfrm>
        </p:spPr>
        <p:txBody>
          <a:bodyPr>
            <a:normAutofit fontScale="90000"/>
          </a:bodyPr>
          <a:lstStyle/>
          <a:p>
            <a:r>
              <a:rPr lang="en-US" dirty="0" smtClean="0"/>
              <a:t>National Issues</a:t>
            </a:r>
            <a:endParaRPr lang="en-US" dirty="0"/>
          </a:p>
        </p:txBody>
      </p:sp>
      <p:sp>
        <p:nvSpPr>
          <p:cNvPr id="8" name="Slide Number Placeholder 7"/>
          <p:cNvSpPr>
            <a:spLocks noGrp="1"/>
          </p:cNvSpPr>
          <p:nvPr>
            <p:ph type="sldNum" sz="quarter" idx="12"/>
          </p:nvPr>
        </p:nvSpPr>
        <p:spPr/>
        <p:txBody>
          <a:bodyPr/>
          <a:lstStyle/>
          <a:p>
            <a:fld id="{21AD668D-0247-144D-B5E3-BB8B09021D3D}" type="slidenum">
              <a:rPr lang="en-US" smtClean="0"/>
              <a:pPr/>
              <a:t>13</a:t>
            </a:fld>
            <a:endParaRPr lang="en-US"/>
          </a:p>
        </p:txBody>
      </p:sp>
      <p:sp>
        <p:nvSpPr>
          <p:cNvPr id="9" name="Text Placeholder 6"/>
          <p:cNvSpPr txBox="1">
            <a:spLocks/>
          </p:cNvSpPr>
          <p:nvPr/>
        </p:nvSpPr>
        <p:spPr>
          <a:xfrm>
            <a:off x="595536" y="1509958"/>
            <a:ext cx="7871158" cy="428695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600" kern="1200">
                <a:solidFill>
                  <a:srgbClr val="00263E"/>
                </a:solidFill>
                <a:latin typeface="Palatino Linotype" panose="02040502050505030304" pitchFamily="18" charset="0"/>
                <a:ea typeface="+mn-ea"/>
                <a:cs typeface="Times New Roman"/>
              </a:defRPr>
            </a:lvl1pPr>
            <a:lvl2pPr marL="742950" indent="-285750" algn="l" defTabSz="457200" rtl="0" eaLnBrk="1" latinLnBrk="0" hangingPunct="1">
              <a:spcBef>
                <a:spcPct val="20000"/>
              </a:spcBef>
              <a:buFont typeface="Arial"/>
              <a:buChar char="–"/>
              <a:defRPr sz="2400" kern="1200">
                <a:solidFill>
                  <a:srgbClr val="00263E"/>
                </a:solidFill>
                <a:latin typeface="Palatino Linotype" panose="02040502050505030304" pitchFamily="18" charset="0"/>
                <a:ea typeface="+mn-ea"/>
                <a:cs typeface="Times New Roman"/>
              </a:defRPr>
            </a:lvl2pPr>
            <a:lvl3pPr marL="1031875" indent="-230188" algn="l" defTabSz="457200" rtl="0" eaLnBrk="1" latinLnBrk="0" hangingPunct="1">
              <a:spcBef>
                <a:spcPct val="20000"/>
              </a:spcBef>
              <a:buFont typeface="Arial"/>
              <a:buChar char="•"/>
              <a:defRPr sz="2200" kern="1200">
                <a:solidFill>
                  <a:srgbClr val="00263E"/>
                </a:solidFill>
                <a:latin typeface="Palatino Linotype" panose="02040502050505030304" pitchFamily="18" charset="0"/>
                <a:ea typeface="+mn-ea"/>
                <a:cs typeface="Times New Roman"/>
              </a:defRPr>
            </a:lvl3pPr>
            <a:lvl4pPr marL="1255713" indent="-22383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4pPr>
            <a:lvl5pPr marL="1485900" indent="-23018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b="1" dirty="0" smtClean="0"/>
              <a:t>Policy – Federal</a:t>
            </a:r>
          </a:p>
          <a:p>
            <a:pPr lvl="1"/>
            <a:r>
              <a:rPr lang="en-US" b="1" dirty="0" err="1" smtClean="0"/>
              <a:t>Trumpcare</a:t>
            </a:r>
            <a:r>
              <a:rPr lang="en-US" b="1" dirty="0" smtClean="0"/>
              <a:t> update</a:t>
            </a:r>
          </a:p>
          <a:p>
            <a:pPr lvl="2"/>
            <a:r>
              <a:rPr lang="en-US" b="1" dirty="0" smtClean="0"/>
              <a:t>Per Capita financing</a:t>
            </a:r>
          </a:p>
          <a:p>
            <a:pPr lvl="2"/>
            <a:r>
              <a:rPr lang="en-US" b="1" dirty="0" smtClean="0"/>
              <a:t>Block Grant Financing</a:t>
            </a:r>
          </a:p>
          <a:p>
            <a:pPr lvl="2"/>
            <a:r>
              <a:rPr lang="en-US" b="1" dirty="0" smtClean="0"/>
              <a:t>Supplemental exclusion, DSH and UPL</a:t>
            </a:r>
          </a:p>
        </p:txBody>
      </p:sp>
    </p:spTree>
    <p:extLst>
      <p:ext uri="{BB962C8B-B14F-4D97-AF65-F5344CB8AC3E}">
        <p14:creationId xmlns:p14="http://schemas.microsoft.com/office/powerpoint/2010/main" val="3335842539"/>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452342"/>
            <a:ext cx="6629400" cy="595461"/>
          </a:xfrm>
        </p:spPr>
        <p:txBody>
          <a:bodyPr>
            <a:normAutofit fontScale="90000"/>
          </a:bodyPr>
          <a:lstStyle/>
          <a:p>
            <a:r>
              <a:rPr lang="en-US" dirty="0" smtClean="0"/>
              <a:t>State Issues</a:t>
            </a:r>
            <a:endParaRPr lang="en-US" dirty="0"/>
          </a:p>
        </p:txBody>
      </p:sp>
      <p:sp>
        <p:nvSpPr>
          <p:cNvPr id="3" name="Content Placeholder 2"/>
          <p:cNvSpPr>
            <a:spLocks noGrp="1"/>
          </p:cNvSpPr>
          <p:nvPr>
            <p:ph idx="1"/>
          </p:nvPr>
        </p:nvSpPr>
        <p:spPr>
          <a:xfrm>
            <a:off x="683004" y="1580406"/>
            <a:ext cx="7628438" cy="4868371"/>
          </a:xfrm>
        </p:spPr>
        <p:txBody>
          <a:bodyPr>
            <a:normAutofit/>
          </a:bodyPr>
          <a:lstStyle/>
          <a:p>
            <a:r>
              <a:rPr lang="en-US" sz="2800" b="1" dirty="0" smtClean="0"/>
              <a:t>Policy - State</a:t>
            </a:r>
          </a:p>
          <a:p>
            <a:pPr lvl="1"/>
            <a:r>
              <a:rPr lang="en-US" b="1" dirty="0" smtClean="0"/>
              <a:t>Legislative session update:</a:t>
            </a:r>
          </a:p>
          <a:p>
            <a:pPr lvl="2"/>
            <a:r>
              <a:rPr lang="en-US" b="1" dirty="0" smtClean="0"/>
              <a:t>Provider Fee update</a:t>
            </a:r>
          </a:p>
          <a:p>
            <a:pPr lvl="2"/>
            <a:r>
              <a:rPr lang="en-US" b="1" dirty="0" smtClean="0"/>
              <a:t>Tax Credit Bill – SB 180</a:t>
            </a:r>
          </a:p>
          <a:p>
            <a:pPr lvl="3"/>
            <a:r>
              <a:rPr lang="en-US" b="1" dirty="0" smtClean="0"/>
              <a:t>Eligibility List who and why?</a:t>
            </a:r>
          </a:p>
          <a:p>
            <a:pPr lvl="2"/>
            <a:r>
              <a:rPr lang="en-US" b="1" dirty="0" smtClean="0"/>
              <a:t>CON</a:t>
            </a:r>
          </a:p>
          <a:p>
            <a:pPr lvl="2"/>
            <a:r>
              <a:rPr lang="en-US" b="1" dirty="0" smtClean="0"/>
              <a:t>Surprise Medical Billing</a:t>
            </a:r>
          </a:p>
          <a:p>
            <a:pPr lvl="1"/>
            <a:r>
              <a:rPr lang="en-US" b="1" dirty="0" smtClean="0"/>
              <a:t>CMO expansion to include </a:t>
            </a:r>
            <a:r>
              <a:rPr lang="en-US" b="1" dirty="0" err="1" smtClean="0"/>
              <a:t>CareSource</a:t>
            </a:r>
            <a:endParaRPr lang="en-US" b="1" dirty="0" smtClean="0"/>
          </a:p>
          <a:p>
            <a:pPr lvl="1"/>
            <a:r>
              <a:rPr lang="en-US" b="1" dirty="0" smtClean="0"/>
              <a:t>Urban versus Rural – political migration and its impact</a:t>
            </a:r>
          </a:p>
        </p:txBody>
      </p:sp>
      <p:sp>
        <p:nvSpPr>
          <p:cNvPr id="4" name="Slide Number Placeholder 3"/>
          <p:cNvSpPr>
            <a:spLocks noGrp="1"/>
          </p:cNvSpPr>
          <p:nvPr>
            <p:ph type="sldNum" sz="quarter" idx="12"/>
          </p:nvPr>
        </p:nvSpPr>
        <p:spPr/>
        <p:txBody>
          <a:bodyPr/>
          <a:lstStyle/>
          <a:p>
            <a:fld id="{21AD668D-0247-144D-B5E3-BB8B09021D3D}" type="slidenum">
              <a:rPr lang="en-US" smtClean="0"/>
              <a:pPr/>
              <a:t>14</a:t>
            </a:fld>
            <a:endParaRPr lang="en-US"/>
          </a:p>
        </p:txBody>
      </p:sp>
    </p:spTree>
    <p:extLst>
      <p:ext uri="{BB962C8B-B14F-4D97-AF65-F5344CB8AC3E}">
        <p14:creationId xmlns:p14="http://schemas.microsoft.com/office/powerpoint/2010/main" val="37892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452342"/>
            <a:ext cx="6629400" cy="595461"/>
          </a:xfrm>
        </p:spPr>
        <p:txBody>
          <a:bodyPr>
            <a:normAutofit fontScale="90000"/>
          </a:bodyPr>
          <a:lstStyle/>
          <a:p>
            <a:r>
              <a:rPr lang="en-US" dirty="0" smtClean="0"/>
              <a:t>State Issues cont’d</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15</a:t>
            </a:fld>
            <a:endParaRPr lang="en-US"/>
          </a:p>
        </p:txBody>
      </p:sp>
      <p:sp>
        <p:nvSpPr>
          <p:cNvPr id="7" name="Content Placeholder 6"/>
          <p:cNvSpPr>
            <a:spLocks noGrp="1"/>
          </p:cNvSpPr>
          <p:nvPr>
            <p:ph idx="1"/>
          </p:nvPr>
        </p:nvSpPr>
        <p:spPr>
          <a:xfrm>
            <a:off x="601137" y="1613241"/>
            <a:ext cx="8263462" cy="5108234"/>
          </a:xfrm>
        </p:spPr>
        <p:txBody>
          <a:bodyPr>
            <a:normAutofit/>
          </a:bodyPr>
          <a:lstStyle/>
          <a:p>
            <a:r>
              <a:rPr lang="en-US" sz="2800" b="1" dirty="0" smtClean="0"/>
              <a:t>Statewide Industry update</a:t>
            </a:r>
          </a:p>
          <a:p>
            <a:pPr lvl="1"/>
            <a:r>
              <a:rPr lang="en-US" b="1" dirty="0" smtClean="0"/>
              <a:t>Referendum watch for tax millage carve out</a:t>
            </a:r>
          </a:p>
          <a:p>
            <a:pPr lvl="1"/>
            <a:r>
              <a:rPr lang="en-US" b="1" dirty="0" smtClean="0"/>
              <a:t>Phase lll Rural Hospital Stabilization Committee implications</a:t>
            </a:r>
          </a:p>
          <a:p>
            <a:pPr lvl="1"/>
            <a:r>
              <a:rPr lang="en-US" b="1" dirty="0" smtClean="0"/>
              <a:t>Consolidation – purchases - closures</a:t>
            </a:r>
          </a:p>
          <a:p>
            <a:pPr lvl="1"/>
            <a:r>
              <a:rPr lang="en-US" b="1" dirty="0" smtClean="0"/>
              <a:t>E/R revisions – New models</a:t>
            </a:r>
          </a:p>
          <a:p>
            <a:pPr lvl="2"/>
            <a:r>
              <a:rPr lang="en-US" b="1" dirty="0" smtClean="0"/>
              <a:t>Cook Adel</a:t>
            </a:r>
          </a:p>
          <a:p>
            <a:pPr lvl="2"/>
            <a:r>
              <a:rPr lang="en-US" b="1" dirty="0" smtClean="0"/>
              <a:t>Ellijay – Piedmont</a:t>
            </a:r>
          </a:p>
          <a:p>
            <a:pPr lvl="2"/>
            <a:r>
              <a:rPr lang="en-US" b="1" dirty="0" smtClean="0"/>
              <a:t>Rural Hospital stabilization analysis</a:t>
            </a:r>
          </a:p>
        </p:txBody>
      </p:sp>
    </p:spTree>
    <p:extLst>
      <p:ext uri="{BB962C8B-B14F-4D97-AF65-F5344CB8AC3E}">
        <p14:creationId xmlns:p14="http://schemas.microsoft.com/office/powerpoint/2010/main" val="203169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Local Issues</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16</a:t>
            </a:fld>
            <a:endParaRPr lang="en-US"/>
          </a:p>
        </p:txBody>
      </p:sp>
      <p:sp>
        <p:nvSpPr>
          <p:cNvPr id="7" name="Content Placeholder 2"/>
          <p:cNvSpPr txBox="1">
            <a:spLocks noGrp="1"/>
          </p:cNvSpPr>
          <p:nvPr>
            <p:ph idx="1"/>
          </p:nvPr>
        </p:nvSpPr>
        <p:spPr>
          <a:xfrm>
            <a:off x="457200" y="1763927"/>
            <a:ext cx="8023554" cy="471307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600" kern="1200">
                <a:solidFill>
                  <a:srgbClr val="00263E"/>
                </a:solidFill>
                <a:latin typeface="Palatino Linotype" panose="02040502050505030304" pitchFamily="18" charset="0"/>
                <a:ea typeface="+mn-ea"/>
                <a:cs typeface="Times New Roman"/>
              </a:defRPr>
            </a:lvl1pPr>
            <a:lvl2pPr marL="742950" indent="-285750" algn="l" defTabSz="457200" rtl="0" eaLnBrk="1" latinLnBrk="0" hangingPunct="1">
              <a:spcBef>
                <a:spcPct val="20000"/>
              </a:spcBef>
              <a:buFont typeface="Arial"/>
              <a:buChar char="–"/>
              <a:defRPr sz="2400" kern="1200">
                <a:solidFill>
                  <a:srgbClr val="00263E"/>
                </a:solidFill>
                <a:latin typeface="Palatino Linotype" panose="02040502050505030304" pitchFamily="18" charset="0"/>
                <a:ea typeface="+mn-ea"/>
                <a:cs typeface="Times New Roman"/>
              </a:defRPr>
            </a:lvl2pPr>
            <a:lvl3pPr marL="1031875" indent="-230188" algn="l" defTabSz="457200" rtl="0" eaLnBrk="1" latinLnBrk="0" hangingPunct="1">
              <a:spcBef>
                <a:spcPct val="20000"/>
              </a:spcBef>
              <a:buFont typeface="Arial"/>
              <a:buChar char="•"/>
              <a:defRPr sz="2200" kern="1200">
                <a:solidFill>
                  <a:srgbClr val="00263E"/>
                </a:solidFill>
                <a:latin typeface="Palatino Linotype" panose="02040502050505030304" pitchFamily="18" charset="0"/>
                <a:ea typeface="+mn-ea"/>
                <a:cs typeface="Times New Roman"/>
              </a:defRPr>
            </a:lvl3pPr>
            <a:lvl4pPr marL="1255713" indent="-22383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4pPr>
            <a:lvl5pPr marL="1485900" indent="-230188" algn="l" defTabSz="457200" rtl="0" eaLnBrk="1" latinLnBrk="0" hangingPunct="1">
              <a:spcBef>
                <a:spcPct val="20000"/>
              </a:spcBef>
              <a:buFont typeface="Arial"/>
              <a:buChar char="»"/>
              <a:defRPr sz="2000" kern="1200">
                <a:solidFill>
                  <a:srgbClr val="00263E"/>
                </a:solidFill>
                <a:latin typeface="Palatino Linotype" panose="02040502050505030304" pitchFamily="18" charset="0"/>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b="1" dirty="0" smtClean="0"/>
              <a:t>Policy – local</a:t>
            </a:r>
          </a:p>
          <a:p>
            <a:pPr lvl="1"/>
            <a:r>
              <a:rPr lang="en-US" b="1" dirty="0" smtClean="0"/>
              <a:t>Local Subsidy</a:t>
            </a:r>
          </a:p>
          <a:p>
            <a:pPr lvl="1"/>
            <a:r>
              <a:rPr lang="en-US" b="1" dirty="0" smtClean="0"/>
              <a:t>Referendum </a:t>
            </a:r>
          </a:p>
          <a:p>
            <a:pPr lvl="1"/>
            <a:r>
              <a:rPr lang="en-US" b="1" dirty="0" smtClean="0"/>
              <a:t>SPLOST</a:t>
            </a:r>
          </a:p>
          <a:p>
            <a:pPr lvl="1"/>
            <a:r>
              <a:rPr lang="en-US" b="1" dirty="0" smtClean="0"/>
              <a:t>County Governments getting involved</a:t>
            </a:r>
          </a:p>
          <a:p>
            <a:pPr lvl="2"/>
            <a:r>
              <a:rPr lang="en-US" b="1" dirty="0" smtClean="0"/>
              <a:t>Subsidies </a:t>
            </a:r>
          </a:p>
          <a:p>
            <a:pPr lvl="2"/>
            <a:r>
              <a:rPr lang="en-US" b="1" dirty="0" smtClean="0"/>
              <a:t>Governance</a:t>
            </a:r>
          </a:p>
        </p:txBody>
      </p:sp>
    </p:spTree>
    <p:extLst>
      <p:ext uri="{BB962C8B-B14F-4D97-AF65-F5344CB8AC3E}">
        <p14:creationId xmlns:p14="http://schemas.microsoft.com/office/powerpoint/2010/main" val="315812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16791"/>
            <a:ext cx="5334000" cy="1119216"/>
          </a:xfrm>
        </p:spPr>
        <p:txBody>
          <a:bodyPr>
            <a:normAutofit fontScale="90000"/>
          </a:bodyPr>
          <a:lstStyle/>
          <a:p>
            <a:pPr algn="ctr"/>
            <a:r>
              <a:rPr lang="en-US" dirty="0" smtClean="0"/>
              <a:t>Governor’s </a:t>
            </a:r>
            <a:br>
              <a:rPr lang="en-US" dirty="0" smtClean="0"/>
            </a:br>
            <a:r>
              <a:rPr lang="en-US" dirty="0" smtClean="0"/>
              <a:t>Rural Hospital Initiative</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17</a:t>
            </a:fld>
            <a:endParaRPr lang="en-US"/>
          </a:p>
        </p:txBody>
      </p:sp>
      <p:sp>
        <p:nvSpPr>
          <p:cNvPr id="7" name="Content Placeholder 2"/>
          <p:cNvSpPr>
            <a:spLocks noGrp="1"/>
          </p:cNvSpPr>
          <p:nvPr>
            <p:ph idx="1"/>
          </p:nvPr>
        </p:nvSpPr>
        <p:spPr>
          <a:xfrm>
            <a:off x="457200" y="1580481"/>
            <a:ext cx="8334058" cy="4896520"/>
          </a:xfrm>
        </p:spPr>
        <p:txBody>
          <a:bodyPr>
            <a:normAutofit fontScale="92500"/>
          </a:bodyPr>
          <a:lstStyle/>
          <a:p>
            <a:r>
              <a:rPr lang="en-US" sz="2800" b="1" dirty="0" smtClean="0"/>
              <a:t>Rural Hospital Stabilization Pilots</a:t>
            </a:r>
          </a:p>
          <a:p>
            <a:pPr lvl="1"/>
            <a:r>
              <a:rPr lang="en-US" b="1" dirty="0" smtClean="0"/>
              <a:t>Based on Sustainability and systems Relationships </a:t>
            </a:r>
            <a:br>
              <a:rPr lang="en-US" b="1" dirty="0" smtClean="0"/>
            </a:br>
            <a:r>
              <a:rPr lang="en-US" b="1" dirty="0" smtClean="0"/>
              <a:t>(NH, FQHC, CSB)</a:t>
            </a:r>
          </a:p>
          <a:p>
            <a:pPr lvl="2"/>
            <a:r>
              <a:rPr lang="en-US" b="1" dirty="0" smtClean="0"/>
              <a:t>Phase l – 4 hospitals at $750,000 each (Appling included)</a:t>
            </a:r>
          </a:p>
          <a:p>
            <a:pPr lvl="2"/>
            <a:r>
              <a:rPr lang="en-US" b="1" dirty="0" smtClean="0"/>
              <a:t>Phase </a:t>
            </a:r>
            <a:r>
              <a:rPr lang="en-US" b="1" dirty="0" err="1" smtClean="0"/>
              <a:t>ll</a:t>
            </a:r>
            <a:r>
              <a:rPr lang="en-US" b="1" dirty="0" smtClean="0"/>
              <a:t> – 3 hospitals at $1,000,000 each</a:t>
            </a:r>
          </a:p>
          <a:p>
            <a:pPr lvl="2"/>
            <a:r>
              <a:rPr lang="en-US" b="1" dirty="0" smtClean="0"/>
              <a:t>Phase lll – 12 hospitals at $250,000 each</a:t>
            </a:r>
          </a:p>
          <a:p>
            <a:pPr lvl="2"/>
            <a:r>
              <a:rPr lang="en-US" b="1" dirty="0" smtClean="0">
                <a:solidFill>
                  <a:srgbClr val="00B050"/>
                </a:solidFill>
              </a:rPr>
              <a:t>Overall Findings, e.g., </a:t>
            </a:r>
          </a:p>
          <a:p>
            <a:pPr lvl="3"/>
            <a:r>
              <a:rPr lang="en-US" b="1" dirty="0" smtClean="0">
                <a:solidFill>
                  <a:srgbClr val="00B050"/>
                </a:solidFill>
              </a:rPr>
              <a:t>Community Based Paramedicine – manage high utilizers</a:t>
            </a:r>
          </a:p>
          <a:p>
            <a:pPr lvl="3"/>
            <a:r>
              <a:rPr lang="en-US" b="1" dirty="0" smtClean="0">
                <a:solidFill>
                  <a:srgbClr val="00B050"/>
                </a:solidFill>
              </a:rPr>
              <a:t>School based telemedicine</a:t>
            </a:r>
          </a:p>
          <a:p>
            <a:pPr lvl="3"/>
            <a:r>
              <a:rPr lang="en-US" b="1" dirty="0" smtClean="0">
                <a:solidFill>
                  <a:srgbClr val="00B050"/>
                </a:solidFill>
              </a:rPr>
              <a:t>Big Data Analytics for patterns and trends</a:t>
            </a:r>
          </a:p>
          <a:p>
            <a:pPr lvl="3"/>
            <a:r>
              <a:rPr lang="en-US" b="1" dirty="0" smtClean="0">
                <a:solidFill>
                  <a:srgbClr val="00B050"/>
                </a:solidFill>
              </a:rPr>
              <a:t>Ambulance based Telemedicine</a:t>
            </a:r>
          </a:p>
          <a:p>
            <a:pPr lvl="3"/>
            <a:r>
              <a:rPr lang="en-US" b="1" dirty="0" smtClean="0">
                <a:solidFill>
                  <a:srgbClr val="00B050"/>
                </a:solidFill>
              </a:rPr>
              <a:t>Mental Health – Miller &amp; Arlington</a:t>
            </a:r>
          </a:p>
          <a:p>
            <a:pPr lvl="3"/>
            <a:r>
              <a:rPr lang="en-US" b="1" dirty="0" smtClean="0">
                <a:solidFill>
                  <a:srgbClr val="00B050"/>
                </a:solidFill>
              </a:rPr>
              <a:t>Collaboration with FQHC</a:t>
            </a:r>
          </a:p>
          <a:p>
            <a:pPr lvl="2"/>
            <a:endParaRPr lang="en-US" dirty="0" smtClean="0"/>
          </a:p>
        </p:txBody>
      </p:sp>
    </p:spTree>
    <p:extLst>
      <p:ext uri="{BB962C8B-B14F-4D97-AF65-F5344CB8AC3E}">
        <p14:creationId xmlns:p14="http://schemas.microsoft.com/office/powerpoint/2010/main" val="358817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28584"/>
            <a:ext cx="7010400" cy="966816"/>
          </a:xfrm>
        </p:spPr>
        <p:txBody>
          <a:bodyPr>
            <a:normAutofit fontScale="90000"/>
          </a:bodyPr>
          <a:lstStyle/>
          <a:p>
            <a:r>
              <a:rPr lang="en-US" dirty="0" smtClean="0"/>
              <a:t>Tax Credit Bill SB 180</a:t>
            </a:r>
            <a:br>
              <a:rPr lang="en-US" dirty="0" smtClean="0"/>
            </a:br>
            <a:r>
              <a:rPr lang="en-US" dirty="0" smtClean="0"/>
              <a:t>49 neediest rural hospitals</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18</a:t>
            </a:fld>
            <a:endParaRPr lang="en-US"/>
          </a:p>
        </p:txBody>
      </p:sp>
      <p:sp>
        <p:nvSpPr>
          <p:cNvPr id="6" name="Content Placeholder 5"/>
          <p:cNvSpPr>
            <a:spLocks noGrp="1"/>
          </p:cNvSpPr>
          <p:nvPr>
            <p:ph idx="1"/>
          </p:nvPr>
        </p:nvSpPr>
        <p:spPr>
          <a:xfrm>
            <a:off x="838200" y="1600201"/>
            <a:ext cx="7086600" cy="4876800"/>
          </a:xfrm>
        </p:spPr>
        <p:txBody>
          <a:bodyPr>
            <a:normAutofit/>
          </a:bodyPr>
          <a:lstStyle/>
          <a:p>
            <a:r>
              <a:rPr lang="en-US" b="1" dirty="0" smtClean="0"/>
              <a:t>Redefine rural to 50,000 population</a:t>
            </a:r>
          </a:p>
          <a:p>
            <a:r>
              <a:rPr lang="en-US" b="1" dirty="0" smtClean="0"/>
              <a:t>Add 8 more rural hospitals to eligibility</a:t>
            </a:r>
          </a:p>
          <a:p>
            <a:pPr lvl="1"/>
            <a:r>
              <a:rPr lang="en-US" b="1" dirty="0" smtClean="0"/>
              <a:t>Washington regional, Oconee Regional, Coffee, Colquitt Regional, Murray, Camden, Archbold, Waycross</a:t>
            </a:r>
          </a:p>
          <a:p>
            <a:r>
              <a:rPr lang="en-US" b="1" dirty="0" smtClean="0"/>
              <a:t>Increase tax credit to 90%</a:t>
            </a:r>
          </a:p>
          <a:p>
            <a:r>
              <a:rPr lang="en-US" b="1" dirty="0" smtClean="0"/>
              <a:t>Make Retroactive back to Jan1, 2017</a:t>
            </a:r>
          </a:p>
          <a:p>
            <a:r>
              <a:rPr lang="en-US" b="1" dirty="0" smtClean="0"/>
              <a:t>Increase donation caps – $5,000 single, $10,000 married</a:t>
            </a:r>
          </a:p>
          <a:p>
            <a:r>
              <a:rPr lang="en-US" b="1" dirty="0" smtClean="0"/>
              <a:t>$60 million annual max for credit</a:t>
            </a:r>
            <a:endParaRPr lang="en-US" b="1" dirty="0"/>
          </a:p>
        </p:txBody>
      </p:sp>
    </p:spTree>
    <p:extLst>
      <p:ext uri="{BB962C8B-B14F-4D97-AF65-F5344CB8AC3E}">
        <p14:creationId xmlns:p14="http://schemas.microsoft.com/office/powerpoint/2010/main" val="358817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28584"/>
            <a:ext cx="7010400" cy="966816"/>
          </a:xfrm>
        </p:spPr>
        <p:txBody>
          <a:bodyPr>
            <a:normAutofit fontScale="90000"/>
          </a:bodyPr>
          <a:lstStyle/>
          <a:p>
            <a:r>
              <a:rPr lang="en-US" dirty="0" smtClean="0"/>
              <a:t>Tax Credit Bill SB 180</a:t>
            </a:r>
            <a:br>
              <a:rPr lang="en-US" dirty="0" smtClean="0"/>
            </a:br>
            <a:r>
              <a:rPr lang="en-US" dirty="0" smtClean="0"/>
              <a:t>49 neediest rural hospitals</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19</a:t>
            </a:fld>
            <a:endParaRPr lang="en-US"/>
          </a:p>
        </p:txBody>
      </p:sp>
      <p:pic>
        <p:nvPicPr>
          <p:cNvPr id="1026" name="Picture 2"/>
          <p:cNvPicPr>
            <a:picLocks noGrp="1" noChangeAspect="1" noChangeArrowheads="1"/>
          </p:cNvPicPr>
          <p:nvPr>
            <p:ph idx="1"/>
          </p:nvPr>
        </p:nvPicPr>
        <p:blipFill>
          <a:blip r:embed="rId3" cstate="print"/>
          <a:srcRect l="21028" t="24197" r="54286" b="20540"/>
          <a:stretch>
            <a:fillRect/>
          </a:stretch>
        </p:blipFill>
        <p:spPr bwMode="auto">
          <a:xfrm>
            <a:off x="2209800" y="1524000"/>
            <a:ext cx="4343400" cy="4800600"/>
          </a:xfrm>
          <a:prstGeom prst="rect">
            <a:avLst/>
          </a:prstGeom>
          <a:noFill/>
          <a:ln w="9525">
            <a:noFill/>
            <a:miter lim="800000"/>
            <a:headEnd/>
            <a:tailEnd/>
          </a:ln>
        </p:spPr>
      </p:pic>
    </p:spTree>
    <p:extLst>
      <p:ext uri="{BB962C8B-B14F-4D97-AF65-F5344CB8AC3E}">
        <p14:creationId xmlns:p14="http://schemas.microsoft.com/office/powerpoint/2010/main" val="358817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0854" y="533400"/>
            <a:ext cx="4419600" cy="595461"/>
          </a:xfrm>
        </p:spPr>
        <p:txBody>
          <a:bodyPr>
            <a:normAutofit fontScale="90000"/>
          </a:bodyPr>
          <a:lstStyle/>
          <a:p>
            <a:r>
              <a:rPr lang="en-US" dirty="0" smtClean="0"/>
              <a:t>Who is Jimmy Lewis?</a:t>
            </a:r>
            <a:endParaRPr lang="en-US" dirty="0"/>
          </a:p>
        </p:txBody>
      </p:sp>
      <p:sp>
        <p:nvSpPr>
          <p:cNvPr id="3" name="Content Placeholder 2"/>
          <p:cNvSpPr>
            <a:spLocks noGrp="1"/>
          </p:cNvSpPr>
          <p:nvPr>
            <p:ph idx="1"/>
          </p:nvPr>
        </p:nvSpPr>
        <p:spPr>
          <a:xfrm>
            <a:off x="457200" y="1447800"/>
            <a:ext cx="8446908" cy="4701095"/>
          </a:xfrm>
        </p:spPr>
        <p:txBody>
          <a:bodyPr>
            <a:normAutofit fontScale="92500" lnSpcReduction="10000"/>
          </a:bodyPr>
          <a:lstStyle/>
          <a:p>
            <a:pPr>
              <a:spcBef>
                <a:spcPts val="1200"/>
              </a:spcBef>
            </a:pPr>
            <a:endParaRPr lang="en-US" sz="1700" dirty="0"/>
          </a:p>
          <a:p>
            <a:pPr marL="0" indent="0">
              <a:buNone/>
            </a:pPr>
            <a:r>
              <a:rPr lang="en-US" b="1" dirty="0" smtClean="0"/>
              <a:t>A native to Cordele, Georgia, Jimmy Lewis has roots in rural south Georgia and a passion for rural issues that has only continued to grow over the years. After high school, he attended Middle Georgia College and then Auburn University where he received a Bachelor’s Degree in Industrial Engineering. Jimmy has held senior management positions in six fortune five hundred companies, received many professional and civic awards, and is often quoted in trade journals, state and national newspapers, as well as magazines. He currently serves as a governor’s appointee to Governor Deal’s Rural Hospital Stabilization Committee. Jimmy and his wife June currently live in Cumming, Georgia.</a:t>
            </a:r>
            <a:endParaRPr lang="en-US" sz="1700" dirty="0"/>
          </a:p>
          <a:p>
            <a:endParaRPr lang="en-US" sz="1700"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2</a:t>
            </a:fld>
            <a:endParaRPr lang="en-US"/>
          </a:p>
        </p:txBody>
      </p:sp>
    </p:spTree>
    <p:extLst>
      <p:ext uri="{BB962C8B-B14F-4D97-AF65-F5344CB8AC3E}">
        <p14:creationId xmlns:p14="http://schemas.microsoft.com/office/powerpoint/2010/main" val="146877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28584"/>
            <a:ext cx="7010400" cy="966816"/>
          </a:xfrm>
        </p:spPr>
        <p:txBody>
          <a:bodyPr>
            <a:normAutofit fontScale="90000"/>
          </a:bodyPr>
          <a:lstStyle/>
          <a:p>
            <a:r>
              <a:rPr lang="en-US" dirty="0" smtClean="0"/>
              <a:t>Tax Credit Bill SB 180</a:t>
            </a:r>
            <a:br>
              <a:rPr lang="en-US" dirty="0" smtClean="0"/>
            </a:br>
            <a:r>
              <a:rPr lang="en-US" dirty="0" smtClean="0"/>
              <a:t>15 neediest rural hospitals</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20</a:t>
            </a:fld>
            <a:endParaRPr lang="en-US"/>
          </a:p>
        </p:txBody>
      </p:sp>
      <p:pic>
        <p:nvPicPr>
          <p:cNvPr id="2050" name="Picture 2"/>
          <p:cNvPicPr>
            <a:picLocks noGrp="1" noChangeAspect="1" noChangeArrowheads="1"/>
          </p:cNvPicPr>
          <p:nvPr>
            <p:ph idx="1"/>
          </p:nvPr>
        </p:nvPicPr>
        <p:blipFill>
          <a:blip r:embed="rId3" cstate="print"/>
          <a:srcRect l="32771" t="23012" r="15181" b="32388"/>
          <a:stretch>
            <a:fillRect/>
          </a:stretch>
        </p:blipFill>
        <p:spPr bwMode="auto">
          <a:xfrm>
            <a:off x="1447800" y="1524000"/>
            <a:ext cx="6629400" cy="4571999"/>
          </a:xfrm>
          <a:prstGeom prst="rect">
            <a:avLst/>
          </a:prstGeom>
          <a:noFill/>
          <a:ln w="9525">
            <a:noFill/>
            <a:miter lim="800000"/>
            <a:headEnd/>
            <a:tailEnd/>
          </a:ln>
        </p:spPr>
      </p:pic>
    </p:spTree>
    <p:extLst>
      <p:ext uri="{BB962C8B-B14F-4D97-AF65-F5344CB8AC3E}">
        <p14:creationId xmlns:p14="http://schemas.microsoft.com/office/powerpoint/2010/main" val="358817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76200"/>
            <a:ext cx="7543799" cy="595461"/>
          </a:xfrm>
        </p:spPr>
        <p:txBody>
          <a:bodyPr>
            <a:noAutofit/>
          </a:bodyPr>
          <a:lstStyle/>
          <a:p>
            <a:r>
              <a:rPr lang="en-US" sz="2900" dirty="0" smtClean="0"/>
              <a:t>Examples of County Financial Participation</a:t>
            </a:r>
            <a:endParaRPr lang="en-US" sz="2900"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21</a:t>
            </a:fld>
            <a:endParaRPr lang="en-US"/>
          </a:p>
        </p:txBody>
      </p:sp>
      <p:sp>
        <p:nvSpPr>
          <p:cNvPr id="7" name="Content Placeholder 6"/>
          <p:cNvSpPr>
            <a:spLocks noGrp="1"/>
          </p:cNvSpPr>
          <p:nvPr>
            <p:ph idx="1"/>
          </p:nvPr>
        </p:nvSpPr>
        <p:spPr>
          <a:xfrm>
            <a:off x="1676400" y="682967"/>
            <a:ext cx="7391400" cy="5260633"/>
          </a:xfrm>
        </p:spPr>
        <p:txBody>
          <a:bodyPr>
            <a:noAutofit/>
          </a:bodyPr>
          <a:lstStyle/>
          <a:p>
            <a:pPr marL="0" indent="0">
              <a:buNone/>
            </a:pPr>
            <a:r>
              <a:rPr lang="en-US" sz="1200" b="1" u="sng" dirty="0" smtClean="0"/>
              <a:t>County Subsidized Bonds</a:t>
            </a:r>
            <a:r>
              <a:rPr lang="en-US" sz="1000" dirty="0" smtClean="0"/>
              <a:t> – usually a letter or contract of commitment to/for/with bond holders for servicing of bond debt.</a:t>
            </a:r>
          </a:p>
          <a:p>
            <a:r>
              <a:rPr lang="en-US" sz="1000" dirty="0" smtClean="0"/>
              <a:t>Habersham……………………… $38,000,000</a:t>
            </a:r>
          </a:p>
          <a:p>
            <a:r>
              <a:rPr lang="en-US" sz="1000" dirty="0" err="1" smtClean="0"/>
              <a:t>Dorminy</a:t>
            </a:r>
            <a:r>
              <a:rPr lang="en-US" sz="1000" dirty="0" smtClean="0"/>
              <a:t>…………………………. $9,000,000</a:t>
            </a:r>
          </a:p>
          <a:p>
            <a:r>
              <a:rPr lang="en-US" sz="1000" dirty="0" smtClean="0"/>
              <a:t>Evans…………………………….. $5,000,000</a:t>
            </a:r>
          </a:p>
          <a:p>
            <a:r>
              <a:rPr lang="en-US" sz="1000" dirty="0" smtClean="0"/>
              <a:t>Ty Cobb………………………….. $8,000,000</a:t>
            </a:r>
          </a:p>
          <a:p>
            <a:r>
              <a:rPr lang="en-US" sz="1000" dirty="0" smtClean="0"/>
              <a:t>Emanuel…………………………. $7,000,000 only an estimate may be less</a:t>
            </a:r>
          </a:p>
          <a:p>
            <a:r>
              <a:rPr lang="en-US" sz="1000" dirty="0" smtClean="0"/>
              <a:t>Oconee…………………………… $35,000,000</a:t>
            </a:r>
          </a:p>
          <a:p>
            <a:r>
              <a:rPr lang="en-US" sz="1000" dirty="0" smtClean="0"/>
              <a:t>Candler…………………………... $8,000,000</a:t>
            </a:r>
            <a:r>
              <a:rPr lang="en-US" sz="1000" dirty="0"/>
              <a:t/>
            </a:r>
            <a:br>
              <a:rPr lang="en-US" sz="1000" dirty="0"/>
            </a:br>
            <a:endParaRPr lang="en-US" sz="1000" dirty="0" smtClean="0"/>
          </a:p>
          <a:p>
            <a:pPr marL="0" indent="0">
              <a:buNone/>
            </a:pPr>
            <a:r>
              <a:rPr lang="en-US" sz="1200" b="1" u="sng" dirty="0" smtClean="0"/>
              <a:t>County SPLOST</a:t>
            </a:r>
            <a:r>
              <a:rPr lang="en-US" sz="1200" dirty="0" smtClean="0"/>
              <a:t> </a:t>
            </a:r>
            <a:r>
              <a:rPr lang="en-US" sz="1000" dirty="0" smtClean="0"/>
              <a:t>– this is a voter approved tax that has designation in for specific purposes such as Hospital capital, municipal buildings and infrastructure as in roads. Not ever to be used for operations. Very sensitive subject in legislature to avoid due to other SPLOST commitments.</a:t>
            </a:r>
          </a:p>
          <a:p>
            <a:r>
              <a:rPr lang="en-US" sz="1000" dirty="0" smtClean="0"/>
              <a:t> Jeff Davis                             </a:t>
            </a:r>
            <a:br>
              <a:rPr lang="en-US" sz="1000" dirty="0" smtClean="0"/>
            </a:br>
            <a:endParaRPr lang="en-US" sz="1000" dirty="0" smtClean="0"/>
          </a:p>
          <a:p>
            <a:pPr marL="0" indent="0">
              <a:buNone/>
            </a:pPr>
            <a:r>
              <a:rPr lang="en-US" sz="1200" b="1" u="sng" dirty="0" smtClean="0"/>
              <a:t>County Tax Millage Allocation</a:t>
            </a:r>
            <a:r>
              <a:rPr lang="en-US" sz="1200" dirty="0" smtClean="0"/>
              <a:t> </a:t>
            </a:r>
            <a:r>
              <a:rPr lang="en-US" sz="1000" dirty="0" smtClean="0"/>
              <a:t>– usually during a millage allocation the county will designate a millage( 1 mill or .2 mill etc)  rate to generate money for a specific cause , </a:t>
            </a:r>
            <a:r>
              <a:rPr lang="en-US" sz="1000" dirty="0" err="1" smtClean="0"/>
              <a:t>ie</a:t>
            </a:r>
            <a:r>
              <a:rPr lang="en-US" sz="1000" dirty="0" smtClean="0"/>
              <a:t> SPLOST, such as roads or healthcare or whatever. This money when allocated can only be used for the specific purpose as worded in the allocation or the referendum.</a:t>
            </a:r>
            <a:br>
              <a:rPr lang="en-US" sz="1000" dirty="0" smtClean="0"/>
            </a:br>
            <a:endParaRPr lang="en-US" sz="1000" dirty="0" smtClean="0"/>
          </a:p>
          <a:p>
            <a:pPr marL="0" indent="0">
              <a:buNone/>
            </a:pPr>
            <a:r>
              <a:rPr lang="en-US" sz="1200" b="1" u="sng" dirty="0" smtClean="0"/>
              <a:t>County Budget allocation</a:t>
            </a:r>
            <a:r>
              <a:rPr lang="en-US" sz="1200" dirty="0" smtClean="0"/>
              <a:t> </a:t>
            </a:r>
            <a:r>
              <a:rPr lang="en-US" sz="1000" dirty="0" smtClean="0"/>
              <a:t>– usually this is a county budget item in that is allocated as line item subject such as health care, hospital operating expenses , indigent care etc. This is most often used as hospital operation money and is less word restrictive</a:t>
            </a:r>
          </a:p>
          <a:p>
            <a:r>
              <a:rPr lang="en-US" sz="1000" dirty="0" smtClean="0"/>
              <a:t>Elbert……………………………… $500,000</a:t>
            </a:r>
          </a:p>
          <a:p>
            <a:r>
              <a:rPr lang="en-US" sz="1000" dirty="0" smtClean="0"/>
              <a:t>Evans……………………………… $770,000</a:t>
            </a:r>
          </a:p>
          <a:p>
            <a:r>
              <a:rPr lang="en-US" sz="1000" dirty="0" smtClean="0"/>
              <a:t>Candler……………………………. $1,400,000</a:t>
            </a:r>
          </a:p>
          <a:p>
            <a:r>
              <a:rPr lang="en-US" sz="1000" dirty="0" smtClean="0"/>
              <a:t>Candler……………………………. $500,000</a:t>
            </a:r>
          </a:p>
          <a:p>
            <a:r>
              <a:rPr lang="en-US" sz="1000" dirty="0" smtClean="0"/>
              <a:t>Morgan……………………………. $750,000</a:t>
            </a:r>
          </a:p>
          <a:p>
            <a:r>
              <a:rPr lang="en-US" sz="1000" dirty="0" smtClean="0"/>
              <a:t>Putnam……………………………. $500,000</a:t>
            </a:r>
          </a:p>
          <a:p>
            <a:r>
              <a:rPr lang="en-US" sz="1000" dirty="0" smtClean="0"/>
              <a:t>Arlington………………………….. $250,000</a:t>
            </a:r>
          </a:p>
          <a:p>
            <a:r>
              <a:rPr lang="en-US" sz="1000" dirty="0" smtClean="0"/>
              <a:t>Effingham……………..................... $3,500,000</a:t>
            </a:r>
          </a:p>
          <a:p>
            <a:r>
              <a:rPr lang="en-US" sz="1000" dirty="0" smtClean="0"/>
              <a:t>Liberty………………………........... $3,500,000</a:t>
            </a:r>
            <a:r>
              <a:rPr lang="en-US" sz="1000" dirty="0"/>
              <a:t/>
            </a:r>
            <a:br>
              <a:rPr lang="en-US" sz="1000" dirty="0"/>
            </a:br>
            <a:endParaRPr lang="en-US" sz="1000" dirty="0" smtClean="0"/>
          </a:p>
          <a:p>
            <a:pPr marL="0" indent="0">
              <a:buNone/>
            </a:pPr>
            <a:r>
              <a:rPr lang="en-US" sz="1000" dirty="0" smtClean="0"/>
              <a:t>About half the county not for profit authority hospitals received some kind of subsidy annually.</a:t>
            </a:r>
          </a:p>
        </p:txBody>
      </p:sp>
    </p:spTree>
    <p:extLst>
      <p:ext uri="{BB962C8B-B14F-4D97-AF65-F5344CB8AC3E}">
        <p14:creationId xmlns:p14="http://schemas.microsoft.com/office/powerpoint/2010/main" val="220992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989" y="228600"/>
            <a:ext cx="5958756" cy="1447800"/>
          </a:xfrm>
        </p:spPr>
        <p:txBody>
          <a:bodyPr/>
          <a:lstStyle/>
          <a:p>
            <a:r>
              <a:rPr lang="en-US" dirty="0" smtClean="0">
                <a:solidFill>
                  <a:schemeClr val="tx1"/>
                </a:solidFill>
              </a:rPr>
              <a:t>Best Practice Benchmarks- abbreviated to a $20,000,000 annual net revenue hospital</a:t>
            </a:r>
            <a:endParaRPr lang="en-US" dirty="0">
              <a:solidFill>
                <a:schemeClr val="tx1"/>
              </a:solidFill>
            </a:endParaRPr>
          </a:p>
        </p:txBody>
      </p:sp>
      <p:pic>
        <p:nvPicPr>
          <p:cNvPr id="1027" name="Picture 3"/>
          <p:cNvPicPr>
            <a:picLocks noGrp="1" noChangeAspect="1" noChangeArrowheads="1"/>
          </p:cNvPicPr>
          <p:nvPr>
            <p:ph idx="1"/>
          </p:nvPr>
        </p:nvPicPr>
        <p:blipFill>
          <a:blip r:embed="rId3" cstate="print"/>
          <a:srcRect l="20266" t="13498" r="20932" b="29689"/>
          <a:stretch>
            <a:fillRect/>
          </a:stretch>
        </p:blipFill>
        <p:spPr bwMode="auto">
          <a:xfrm>
            <a:off x="2362200" y="1752600"/>
            <a:ext cx="6496050" cy="4724400"/>
          </a:xfrm>
          <a:prstGeom prst="rect">
            <a:avLst/>
          </a:prstGeom>
          <a:noFill/>
          <a:ln w="9525">
            <a:noFill/>
            <a:miter lim="800000"/>
            <a:headEnd/>
            <a:tailEnd/>
          </a:ln>
        </p:spPr>
      </p:pic>
    </p:spTree>
    <p:extLst>
      <p:ext uri="{BB962C8B-B14F-4D97-AF65-F5344CB8AC3E}">
        <p14:creationId xmlns:p14="http://schemas.microsoft.com/office/powerpoint/2010/main" val="2909495263"/>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70000" lnSpcReduction="20000"/>
          </a:bodyPr>
          <a:lstStyle/>
          <a:p>
            <a:pPr>
              <a:spcBef>
                <a:spcPts val="1200"/>
              </a:spcBef>
            </a:pPr>
            <a:r>
              <a:rPr lang="en-US" sz="3600" b="1" dirty="0" smtClean="0"/>
              <a:t>Population Benchmark 40,000 population</a:t>
            </a:r>
          </a:p>
          <a:p>
            <a:pPr>
              <a:spcBef>
                <a:spcPts val="1200"/>
              </a:spcBef>
            </a:pPr>
            <a:r>
              <a:rPr lang="en-US" sz="3600" b="1" dirty="0" smtClean="0"/>
              <a:t>One surgeon</a:t>
            </a:r>
          </a:p>
          <a:p>
            <a:pPr lvl="1">
              <a:spcBef>
                <a:spcPts val="1200"/>
              </a:spcBef>
            </a:pPr>
            <a:r>
              <a:rPr lang="en-US" sz="3600" b="1" dirty="0" smtClean="0"/>
              <a:t>Requires 8 FP/IM’s for referrals at 5000 support population each = 40,000 population needed</a:t>
            </a:r>
          </a:p>
          <a:p>
            <a:pPr lvl="1">
              <a:spcBef>
                <a:spcPts val="1200"/>
              </a:spcBef>
            </a:pPr>
            <a:r>
              <a:rPr lang="en-US" sz="3600" b="1" dirty="0" smtClean="0"/>
              <a:t>2 orthopods at 17,500 support population each so 35,000 population needed</a:t>
            </a:r>
            <a:endParaRPr lang="en-US" sz="3600" b="1" dirty="0"/>
          </a:p>
          <a:p>
            <a:pPr>
              <a:spcBef>
                <a:spcPts val="1200"/>
              </a:spcBef>
            </a:pPr>
            <a:endParaRPr lang="en-US" dirty="0"/>
          </a:p>
          <a:p>
            <a:endParaRPr lang="en-US" dirty="0"/>
          </a:p>
          <a:p>
            <a:endParaRPr lang="en-US" dirty="0"/>
          </a:p>
        </p:txBody>
      </p:sp>
      <p:sp>
        <p:nvSpPr>
          <p:cNvPr id="10" name="Text Placeholder 9"/>
          <p:cNvSpPr>
            <a:spLocks noGrp="1"/>
          </p:cNvSpPr>
          <p:nvPr>
            <p:ph type="body" sz="quarter" idx="12"/>
          </p:nvPr>
        </p:nvSpPr>
        <p:spPr>
          <a:xfrm>
            <a:off x="2677989" y="457201"/>
            <a:ext cx="4484812" cy="1219199"/>
          </a:xfrm>
        </p:spPr>
        <p:txBody>
          <a:bodyPr/>
          <a:lstStyle/>
          <a:p>
            <a:r>
              <a:rPr lang="en-US" dirty="0" smtClean="0">
                <a:solidFill>
                  <a:schemeClr val="tx1"/>
                </a:solidFill>
              </a:rPr>
              <a:t>Major Rural Hospital Financial Benchmarks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lnSpcReduction="20000"/>
          </a:bodyPr>
          <a:lstStyle/>
          <a:p>
            <a:pPr>
              <a:spcBef>
                <a:spcPts val="1200"/>
              </a:spcBef>
            </a:pPr>
            <a:r>
              <a:rPr lang="en-US" sz="3200" b="1" dirty="0" smtClean="0"/>
              <a:t>$103,000 net revenue to achieve suitable FTE count</a:t>
            </a:r>
          </a:p>
          <a:p>
            <a:pPr>
              <a:spcBef>
                <a:spcPts val="1200"/>
              </a:spcBef>
            </a:pPr>
            <a:endParaRPr lang="en-US" sz="3200" b="1" dirty="0" smtClean="0"/>
          </a:p>
          <a:p>
            <a:pPr>
              <a:spcBef>
                <a:spcPts val="1200"/>
              </a:spcBef>
            </a:pPr>
            <a:r>
              <a:rPr lang="en-US" sz="3200" b="1" dirty="0" smtClean="0"/>
              <a:t>Salaries wages and benefits are 50% of net revenue then is SWB = $50,000 then Net Revenue per FTE = $100,000</a:t>
            </a:r>
          </a:p>
          <a:p>
            <a:pPr lvl="1">
              <a:spcBef>
                <a:spcPts val="1200"/>
              </a:spcBef>
            </a:pPr>
            <a:r>
              <a:rPr lang="en-US" sz="3200" b="1" dirty="0" smtClean="0"/>
              <a:t>Also per Fortune 500</a:t>
            </a:r>
            <a:endParaRPr lang="en-US" sz="3200" b="1" dirty="0"/>
          </a:p>
          <a:p>
            <a:endParaRPr lang="en-US" dirty="0"/>
          </a:p>
          <a:p>
            <a:endParaRPr lang="en-US" dirty="0"/>
          </a:p>
        </p:txBody>
      </p:sp>
      <p:sp>
        <p:nvSpPr>
          <p:cNvPr id="10" name="Text Placeholder 9"/>
          <p:cNvSpPr>
            <a:spLocks noGrp="1"/>
          </p:cNvSpPr>
          <p:nvPr>
            <p:ph type="body" sz="quarter" idx="12"/>
          </p:nvPr>
        </p:nvSpPr>
        <p:spPr>
          <a:xfrm>
            <a:off x="2677363" y="533400"/>
            <a:ext cx="5958756" cy="1058340"/>
          </a:xfrm>
        </p:spPr>
        <p:txBody>
          <a:bodyPr/>
          <a:lstStyle/>
          <a:p>
            <a:r>
              <a:rPr lang="en-US" dirty="0" smtClean="0">
                <a:solidFill>
                  <a:schemeClr val="tx1"/>
                </a:solidFill>
              </a:rPr>
              <a:t>Major Rural Hospital Financial Benchmarks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spcBef>
                <a:spcPts val="1200"/>
              </a:spcBef>
            </a:pPr>
            <a:r>
              <a:rPr lang="en-US" sz="3600" dirty="0" smtClean="0"/>
              <a:t>Front End Collections</a:t>
            </a:r>
            <a:endParaRPr lang="en-US" sz="3600" dirty="0"/>
          </a:p>
          <a:p>
            <a:pPr>
              <a:spcBef>
                <a:spcPts val="1200"/>
              </a:spcBef>
            </a:pPr>
            <a:endParaRPr lang="en-US" dirty="0"/>
          </a:p>
          <a:p>
            <a:endParaRPr lang="en-US" dirty="0"/>
          </a:p>
          <a:p>
            <a:endParaRPr lang="en-US" dirty="0"/>
          </a:p>
        </p:txBody>
      </p:sp>
      <p:sp>
        <p:nvSpPr>
          <p:cNvPr id="10" name="Text Placeholder 9"/>
          <p:cNvSpPr>
            <a:spLocks noGrp="1"/>
          </p:cNvSpPr>
          <p:nvPr>
            <p:ph type="body" sz="quarter" idx="12"/>
          </p:nvPr>
        </p:nvSpPr>
        <p:spPr>
          <a:xfrm>
            <a:off x="2677989" y="457201"/>
            <a:ext cx="5958756" cy="1286940"/>
          </a:xfrm>
        </p:spPr>
        <p:txBody>
          <a:bodyPr/>
          <a:lstStyle/>
          <a:p>
            <a:r>
              <a:rPr lang="en-US" dirty="0" smtClean="0">
                <a:solidFill>
                  <a:schemeClr val="tx1"/>
                </a:solidFill>
              </a:rPr>
              <a:t>Major Rural Hospital Financial Benchmarks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989" y="457201"/>
            <a:ext cx="5958756" cy="1286940"/>
          </a:xfrm>
        </p:spPr>
        <p:txBody>
          <a:bodyPr/>
          <a:lstStyle/>
          <a:p>
            <a:r>
              <a:rPr lang="en-US" dirty="0" smtClean="0">
                <a:solidFill>
                  <a:schemeClr val="tx1"/>
                </a:solidFill>
              </a:rPr>
              <a:t>Major Rural Hospital Financial Benchmarks</a:t>
            </a:r>
            <a:endParaRPr lang="en-US" dirty="0">
              <a:solidFill>
                <a:schemeClr val="tx1"/>
              </a:solidFill>
            </a:endParaRPr>
          </a:p>
        </p:txBody>
      </p:sp>
      <p:pic>
        <p:nvPicPr>
          <p:cNvPr id="6146" name="Picture 2"/>
          <p:cNvPicPr>
            <a:picLocks noGrp="1" noChangeAspect="1" noChangeArrowheads="1"/>
          </p:cNvPicPr>
          <p:nvPr>
            <p:ph idx="1"/>
          </p:nvPr>
        </p:nvPicPr>
        <p:blipFill>
          <a:blip r:embed="rId3" cstate="print"/>
          <a:srcRect l="18988" t="13498" r="28602" b="47869"/>
          <a:stretch>
            <a:fillRect/>
          </a:stretch>
        </p:blipFill>
        <p:spPr bwMode="auto">
          <a:xfrm>
            <a:off x="2362199" y="1744140"/>
            <a:ext cx="6351083" cy="5113859"/>
          </a:xfrm>
          <a:prstGeom prst="rect">
            <a:avLst/>
          </a:prstGeom>
          <a:noFill/>
          <a:ln w="9525">
            <a:noFill/>
            <a:miter lim="800000"/>
            <a:headEnd/>
            <a:tailEnd/>
          </a:ln>
        </p:spPr>
      </p:pic>
    </p:spTree>
    <p:extLst>
      <p:ext uri="{BB962C8B-B14F-4D97-AF65-F5344CB8AC3E}">
        <p14:creationId xmlns:p14="http://schemas.microsoft.com/office/powerpoint/2010/main" val="335143216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a:spcBef>
                <a:spcPts val="1200"/>
              </a:spcBef>
            </a:pPr>
            <a:r>
              <a:rPr lang="en-US" sz="3600" b="1" dirty="0" smtClean="0"/>
              <a:t>Denials at 1% of claims processed monthly benchmark</a:t>
            </a:r>
          </a:p>
          <a:p>
            <a:pPr>
              <a:spcBef>
                <a:spcPts val="1200"/>
              </a:spcBef>
            </a:pPr>
            <a:r>
              <a:rPr lang="en-US" sz="3600" b="1" dirty="0" smtClean="0"/>
              <a:t>What is overturn Rate?</a:t>
            </a:r>
          </a:p>
          <a:p>
            <a:pPr>
              <a:spcBef>
                <a:spcPts val="1200"/>
              </a:spcBef>
            </a:pPr>
            <a:r>
              <a:rPr lang="en-US" sz="3600" b="1" dirty="0" smtClean="0"/>
              <a:t>70% or 30% then why?</a:t>
            </a:r>
            <a:endParaRPr lang="en-US" sz="3600" b="1" dirty="0"/>
          </a:p>
          <a:p>
            <a:pPr>
              <a:buNone/>
            </a:pPr>
            <a:endParaRPr lang="en-US" dirty="0"/>
          </a:p>
          <a:p>
            <a:endParaRPr lang="en-US" dirty="0"/>
          </a:p>
        </p:txBody>
      </p:sp>
      <p:sp>
        <p:nvSpPr>
          <p:cNvPr id="10" name="Text Placeholder 9"/>
          <p:cNvSpPr>
            <a:spLocks noGrp="1"/>
          </p:cNvSpPr>
          <p:nvPr>
            <p:ph type="body" sz="quarter" idx="12"/>
          </p:nvPr>
        </p:nvSpPr>
        <p:spPr>
          <a:xfrm>
            <a:off x="2677989" y="304801"/>
            <a:ext cx="5958756" cy="1439340"/>
          </a:xfrm>
        </p:spPr>
        <p:txBody>
          <a:bodyPr/>
          <a:lstStyle/>
          <a:p>
            <a:r>
              <a:rPr lang="en-US" dirty="0" smtClean="0">
                <a:solidFill>
                  <a:schemeClr val="tx1"/>
                </a:solidFill>
              </a:rPr>
              <a:t>Major Rural Hospital Financial Benchmarks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989" y="304801"/>
            <a:ext cx="5958756" cy="1439340"/>
          </a:xfrm>
        </p:spPr>
        <p:txBody>
          <a:bodyPr/>
          <a:lstStyle/>
          <a:p>
            <a:r>
              <a:rPr lang="en-US" dirty="0" smtClean="0">
                <a:solidFill>
                  <a:schemeClr val="tx1"/>
                </a:solidFill>
              </a:rPr>
              <a:t>Major Rural Hospital Financial Benchmarks</a:t>
            </a:r>
            <a:endParaRPr lang="en-US" dirty="0">
              <a:solidFill>
                <a:schemeClr val="tx1"/>
              </a:solidFill>
            </a:endParaRPr>
          </a:p>
        </p:txBody>
      </p:sp>
      <p:pic>
        <p:nvPicPr>
          <p:cNvPr id="8195" name="Picture 3"/>
          <p:cNvPicPr>
            <a:picLocks noGrp="1" noChangeAspect="1" noChangeArrowheads="1"/>
          </p:cNvPicPr>
          <p:nvPr>
            <p:ph idx="1"/>
          </p:nvPr>
        </p:nvPicPr>
        <p:blipFill>
          <a:blip r:embed="rId3" cstate="print"/>
          <a:srcRect l="20266" t="40768" r="27324" b="22872"/>
          <a:stretch>
            <a:fillRect/>
          </a:stretch>
        </p:blipFill>
        <p:spPr bwMode="auto">
          <a:xfrm>
            <a:off x="2362199" y="1769540"/>
            <a:ext cx="6394551" cy="4859859"/>
          </a:xfrm>
          <a:prstGeom prst="rect">
            <a:avLst/>
          </a:prstGeom>
          <a:noFill/>
          <a:ln w="9525">
            <a:noFill/>
            <a:miter lim="800000"/>
            <a:headEnd/>
            <a:tailEnd/>
          </a:ln>
        </p:spPr>
      </p:pic>
    </p:spTree>
    <p:extLst>
      <p:ext uri="{BB962C8B-B14F-4D97-AF65-F5344CB8AC3E}">
        <p14:creationId xmlns:p14="http://schemas.microsoft.com/office/powerpoint/2010/main" val="3116007625"/>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989" y="304801"/>
            <a:ext cx="5958756" cy="1439340"/>
          </a:xfrm>
        </p:spPr>
        <p:txBody>
          <a:bodyPr/>
          <a:lstStyle/>
          <a:p>
            <a:r>
              <a:rPr lang="en-US" dirty="0" smtClean="0">
                <a:solidFill>
                  <a:schemeClr val="tx1"/>
                </a:solidFill>
              </a:rPr>
              <a:t>Major Rural Hospital Financial Benchmarks</a:t>
            </a:r>
            <a:endParaRPr lang="en-US" dirty="0">
              <a:solidFill>
                <a:schemeClr val="tx1"/>
              </a:solidFill>
            </a:endParaRPr>
          </a:p>
        </p:txBody>
      </p:sp>
      <p:sp>
        <p:nvSpPr>
          <p:cNvPr id="4" name="Content Placeholder 3"/>
          <p:cNvSpPr>
            <a:spLocks noGrp="1"/>
          </p:cNvSpPr>
          <p:nvPr>
            <p:ph idx="1"/>
          </p:nvPr>
        </p:nvSpPr>
        <p:spPr>
          <a:xfrm>
            <a:off x="2675052" y="1981200"/>
            <a:ext cx="6164147" cy="4648200"/>
          </a:xfrm>
        </p:spPr>
        <p:txBody>
          <a:bodyPr>
            <a:noAutofit/>
          </a:bodyPr>
          <a:lstStyle/>
          <a:p>
            <a:pPr>
              <a:buNone/>
            </a:pPr>
            <a:r>
              <a:rPr lang="en-US" sz="2200" b="1" dirty="0" smtClean="0"/>
              <a:t>Recent ER Mandate</a:t>
            </a:r>
          </a:p>
          <a:p>
            <a:r>
              <a:rPr lang="en-US" sz="2200" b="1" dirty="0" smtClean="0"/>
              <a:t>BCBS will not pay for non-emergent ER visits</a:t>
            </a:r>
          </a:p>
          <a:p>
            <a:r>
              <a:rPr lang="en-US" sz="2200" b="1" dirty="0" smtClean="0"/>
              <a:t>Reports are that 95% of ER visits are non- emergent</a:t>
            </a:r>
          </a:p>
          <a:p>
            <a:r>
              <a:rPr lang="en-US" sz="2200" b="1" dirty="0" smtClean="0"/>
              <a:t>CMO’s pay $50 or less for Non-emergent</a:t>
            </a:r>
          </a:p>
          <a:p>
            <a:r>
              <a:rPr lang="en-US" sz="2200" b="1" dirty="0" smtClean="0"/>
              <a:t>Assume 95% of 2500 monthly visits are non emergent at $670 per visit equals $1.6 million over utilization monthly. Send that to RHC or Fast Track and cut 50% to save $800,000 monthly</a:t>
            </a:r>
          </a:p>
          <a:p>
            <a:r>
              <a:rPr lang="en-US" sz="2200" b="1" dirty="0" smtClean="0"/>
              <a:t>Employ MSO – Medical Screen Out </a:t>
            </a:r>
            <a:endParaRPr lang="en-US" sz="2200" b="1" dirty="0"/>
          </a:p>
        </p:txBody>
      </p:sp>
    </p:spTree>
    <p:extLst>
      <p:ext uri="{BB962C8B-B14F-4D97-AF65-F5344CB8AC3E}">
        <p14:creationId xmlns:p14="http://schemas.microsoft.com/office/powerpoint/2010/main" val="173627742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585179"/>
            <a:ext cx="7086600" cy="595461"/>
          </a:xfrm>
        </p:spPr>
        <p:txBody>
          <a:bodyPr>
            <a:normAutofit fontScale="90000"/>
          </a:bodyPr>
          <a:lstStyle/>
          <a:p>
            <a:r>
              <a:rPr lang="en-US" dirty="0" smtClean="0"/>
              <a:t>Georgia Hospital Closures</a:t>
            </a:r>
            <a:endParaRPr lang="en-US" dirty="0"/>
          </a:p>
        </p:txBody>
      </p:sp>
      <p:sp>
        <p:nvSpPr>
          <p:cNvPr id="3" name="Content Placeholder 2"/>
          <p:cNvSpPr>
            <a:spLocks noGrp="1"/>
          </p:cNvSpPr>
          <p:nvPr>
            <p:ph idx="1"/>
          </p:nvPr>
        </p:nvSpPr>
        <p:spPr>
          <a:xfrm>
            <a:off x="457200" y="2190269"/>
            <a:ext cx="8446908" cy="4439131"/>
          </a:xfrm>
        </p:spPr>
        <p:txBody>
          <a:bodyPr>
            <a:normAutofit fontScale="85000" lnSpcReduction="20000"/>
          </a:bodyPr>
          <a:lstStyle/>
          <a:p>
            <a:pPr lvl="2"/>
            <a:r>
              <a:rPr lang="en-US" sz="2400" b="1" dirty="0" smtClean="0"/>
              <a:t>15 hospitals currently highly financially fragile</a:t>
            </a:r>
          </a:p>
          <a:p>
            <a:pPr lvl="3"/>
            <a:r>
              <a:rPr lang="en-US" b="1" dirty="0" smtClean="0"/>
              <a:t>6 </a:t>
            </a:r>
            <a:r>
              <a:rPr lang="en-US" b="1" dirty="0"/>
              <a:t>Georgia rural hospitals could go tomorrow due to low cash </a:t>
            </a:r>
            <a:r>
              <a:rPr lang="en-US" b="1" dirty="0" smtClean="0"/>
              <a:t>       </a:t>
            </a:r>
            <a:br>
              <a:rPr lang="en-US" b="1" dirty="0" smtClean="0"/>
            </a:br>
            <a:r>
              <a:rPr lang="en-US" b="1" dirty="0" smtClean="0"/>
              <a:t>(zero </a:t>
            </a:r>
            <a:r>
              <a:rPr lang="en-US" b="1" dirty="0"/>
              <a:t>in some case)</a:t>
            </a:r>
          </a:p>
          <a:p>
            <a:pPr lvl="2"/>
            <a:r>
              <a:rPr lang="en-US" sz="2400" b="1" dirty="0" smtClean="0"/>
              <a:t>Rural hospital is the economic engine – without it the local economy dies forever</a:t>
            </a:r>
          </a:p>
          <a:p>
            <a:pPr lvl="2"/>
            <a:r>
              <a:rPr lang="en-US" sz="2400" b="1" dirty="0" smtClean="0"/>
              <a:t>Rural </a:t>
            </a:r>
            <a:r>
              <a:rPr lang="en-US" sz="2400" b="1" dirty="0"/>
              <a:t>County government does not know what to do in this case – does not know how to plan through it because it is uncharted territory</a:t>
            </a:r>
          </a:p>
          <a:p>
            <a:pPr lvl="2"/>
            <a:r>
              <a:rPr lang="en-US" sz="2400" b="1" dirty="0"/>
              <a:t>Leaves </a:t>
            </a:r>
            <a:r>
              <a:rPr lang="en-US" sz="2400" b="1" dirty="0" smtClean="0"/>
              <a:t>third world </a:t>
            </a:r>
            <a:r>
              <a:rPr lang="en-US" sz="2400" b="1" dirty="0"/>
              <a:t>health care in rural Georgia</a:t>
            </a:r>
          </a:p>
          <a:p>
            <a:pPr lvl="2"/>
            <a:r>
              <a:rPr lang="en-US" sz="2400" b="1" dirty="0"/>
              <a:t>1.8 million Georgians lose or alter access </a:t>
            </a:r>
          </a:p>
          <a:p>
            <a:pPr lvl="2"/>
            <a:r>
              <a:rPr lang="en-US" sz="2400" b="1" dirty="0"/>
              <a:t>Rural demographics and economic profile no longer support rural </a:t>
            </a:r>
            <a:r>
              <a:rPr lang="en-US" sz="2400" b="1" dirty="0" smtClean="0"/>
              <a:t>hospitals (Medicare</a:t>
            </a:r>
            <a:r>
              <a:rPr lang="en-US" sz="2400" b="1" dirty="0"/>
              <a:t>, Medicaid, self pay, Medicare Advantage, and </a:t>
            </a:r>
            <a:r>
              <a:rPr lang="en-US" sz="2400" b="1" dirty="0" smtClean="0"/>
              <a:t>state </a:t>
            </a:r>
            <a:r>
              <a:rPr lang="en-US" sz="2400" b="1" dirty="0"/>
              <a:t>health benefit plan</a:t>
            </a:r>
            <a:r>
              <a:rPr lang="en-US" sz="2400" b="1" dirty="0" smtClean="0"/>
              <a:t>)</a:t>
            </a:r>
          </a:p>
          <a:p>
            <a:pPr lvl="2"/>
            <a:r>
              <a:rPr lang="en-US" sz="2400" b="1" dirty="0" smtClean="0"/>
              <a:t>Hospital Closures and Sales  </a:t>
            </a:r>
          </a:p>
          <a:p>
            <a:pPr lvl="3"/>
            <a:r>
              <a:rPr lang="en-US" b="1" dirty="0" smtClean="0"/>
              <a:t>Glenwood, Arlington, Stewart Webster, Telfair, Hart, Hutcheson, Ellijay, Jenkins, Charlton, Oconee Regional - sold</a:t>
            </a:r>
          </a:p>
          <a:p>
            <a:pPr lvl="3"/>
            <a:endParaRPr lang="en-US" dirty="0" smtClean="0"/>
          </a:p>
          <a:p>
            <a:pPr lvl="3"/>
            <a:endParaRPr lang="en-US" dirty="0"/>
          </a:p>
          <a:p>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3</a:t>
            </a:fld>
            <a:endParaRPr lang="en-US"/>
          </a:p>
        </p:txBody>
      </p:sp>
      <p:sp>
        <p:nvSpPr>
          <p:cNvPr id="5" name="Text Placeholder 4"/>
          <p:cNvSpPr>
            <a:spLocks noGrp="1"/>
          </p:cNvSpPr>
          <p:nvPr>
            <p:ph type="body" sz="quarter" idx="13"/>
          </p:nvPr>
        </p:nvSpPr>
        <p:spPr>
          <a:xfrm>
            <a:off x="318938" y="1600608"/>
            <a:ext cx="8610570" cy="345186"/>
          </a:xfrm>
        </p:spPr>
        <p:txBody>
          <a:bodyPr/>
          <a:lstStyle/>
          <a:p>
            <a:pPr marL="342900" lvl="2" indent="-342900">
              <a:buNone/>
            </a:pPr>
            <a:r>
              <a:rPr lang="en-US" sz="2000" b="1" dirty="0">
                <a:latin typeface="Trade gother"/>
                <a:cs typeface="Trade gother"/>
              </a:rPr>
              <a:t>8 closed or downsized to near loss of hospital status in last </a:t>
            </a:r>
            <a:r>
              <a:rPr lang="en-US" sz="2000" b="1" dirty="0" smtClean="0">
                <a:latin typeface="Trade gother"/>
                <a:cs typeface="Trade gother"/>
              </a:rPr>
              <a:t>3+ </a:t>
            </a:r>
            <a:r>
              <a:rPr lang="en-US" sz="2000" b="1" dirty="0">
                <a:latin typeface="Trade gother"/>
                <a:cs typeface="Trade gother"/>
              </a:rPr>
              <a:t>years</a:t>
            </a:r>
          </a:p>
          <a:p>
            <a:endParaRPr lang="en-US" sz="1400" dirty="0"/>
          </a:p>
        </p:txBody>
      </p:sp>
    </p:spTree>
    <p:extLst>
      <p:ext uri="{BB962C8B-B14F-4D97-AF65-F5344CB8AC3E}">
        <p14:creationId xmlns:p14="http://schemas.microsoft.com/office/powerpoint/2010/main" val="2317900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14600" y="1828800"/>
            <a:ext cx="6124455" cy="4343399"/>
          </a:xfrm>
        </p:spPr>
        <p:txBody>
          <a:bodyPr>
            <a:normAutofit fontScale="25000" lnSpcReduction="20000"/>
          </a:bodyPr>
          <a:lstStyle/>
          <a:p>
            <a:pPr>
              <a:spcBef>
                <a:spcPts val="1200"/>
              </a:spcBef>
            </a:pPr>
            <a:r>
              <a:rPr lang="en-US" sz="7400" b="1" dirty="0" smtClean="0"/>
              <a:t>Cost to charge ratio – the Federal efficiency </a:t>
            </a:r>
            <a:r>
              <a:rPr lang="en-US" sz="7400" b="1" dirty="0" smtClean="0">
                <a:solidFill>
                  <a:srgbClr val="FF0000"/>
                </a:solidFill>
              </a:rPr>
              <a:t>penalty</a:t>
            </a:r>
          </a:p>
          <a:p>
            <a:pPr lvl="1">
              <a:spcBef>
                <a:spcPts val="1200"/>
              </a:spcBef>
            </a:pPr>
            <a:r>
              <a:rPr lang="en-US" sz="7400" b="1" dirty="0" smtClean="0"/>
              <a:t>What </a:t>
            </a:r>
          </a:p>
          <a:p>
            <a:pPr lvl="1">
              <a:spcBef>
                <a:spcPts val="1200"/>
              </a:spcBef>
            </a:pPr>
            <a:r>
              <a:rPr lang="en-US" sz="7400" b="1" dirty="0" smtClean="0"/>
              <a:t>Why </a:t>
            </a:r>
          </a:p>
          <a:p>
            <a:pPr lvl="1">
              <a:spcBef>
                <a:spcPts val="1200"/>
              </a:spcBef>
            </a:pPr>
            <a:r>
              <a:rPr lang="en-US" sz="7400" b="1" dirty="0" smtClean="0"/>
              <a:t>When</a:t>
            </a:r>
          </a:p>
          <a:p>
            <a:pPr lvl="1">
              <a:spcBef>
                <a:spcPts val="1200"/>
              </a:spcBef>
            </a:pPr>
            <a:r>
              <a:rPr lang="en-US" sz="7400" b="1" dirty="0" smtClean="0"/>
              <a:t>Where</a:t>
            </a:r>
          </a:p>
          <a:p>
            <a:pPr lvl="1">
              <a:spcBef>
                <a:spcPts val="1200"/>
              </a:spcBef>
            </a:pPr>
            <a:r>
              <a:rPr lang="en-US" sz="7400" b="1" dirty="0" smtClean="0"/>
              <a:t>How it can kill a rural hospital</a:t>
            </a:r>
          </a:p>
          <a:p>
            <a:pPr lvl="1">
              <a:spcBef>
                <a:spcPts val="1200"/>
              </a:spcBef>
            </a:pPr>
            <a:r>
              <a:rPr lang="en-US" sz="7400" b="1" dirty="0" smtClean="0"/>
              <a:t>Interim Cost Report a must</a:t>
            </a:r>
          </a:p>
          <a:p>
            <a:pPr lvl="1">
              <a:spcBef>
                <a:spcPts val="1200"/>
              </a:spcBef>
            </a:pPr>
            <a:r>
              <a:rPr lang="en-US" sz="7400" b="1" dirty="0" smtClean="0"/>
              <a:t>Oops</a:t>
            </a:r>
          </a:p>
          <a:p>
            <a:pPr lvl="2">
              <a:spcBef>
                <a:spcPts val="1200"/>
              </a:spcBef>
            </a:pPr>
            <a:r>
              <a:rPr lang="en-US" sz="7400" b="1" dirty="0" smtClean="0"/>
              <a:t>Chargemaster</a:t>
            </a:r>
          </a:p>
          <a:p>
            <a:pPr lvl="2">
              <a:spcBef>
                <a:spcPts val="1200"/>
              </a:spcBef>
            </a:pPr>
            <a:r>
              <a:rPr lang="en-US" sz="7400" b="1" dirty="0" smtClean="0"/>
              <a:t>Major expense control</a:t>
            </a:r>
          </a:p>
          <a:p>
            <a:pPr lvl="2">
              <a:spcBef>
                <a:spcPts val="1200"/>
              </a:spcBef>
            </a:pPr>
            <a:r>
              <a:rPr lang="en-US" sz="7400" b="1" dirty="0" smtClean="0"/>
              <a:t>Major Revenue increase</a:t>
            </a:r>
            <a:endParaRPr lang="en-US" sz="7400" b="1" dirty="0"/>
          </a:p>
          <a:p>
            <a:endParaRPr lang="en-US" dirty="0"/>
          </a:p>
        </p:txBody>
      </p:sp>
      <p:sp>
        <p:nvSpPr>
          <p:cNvPr id="10" name="Text Placeholder 9"/>
          <p:cNvSpPr>
            <a:spLocks noGrp="1"/>
          </p:cNvSpPr>
          <p:nvPr>
            <p:ph type="body" sz="quarter" idx="12"/>
          </p:nvPr>
        </p:nvSpPr>
        <p:spPr>
          <a:xfrm>
            <a:off x="2677989" y="533401"/>
            <a:ext cx="5958756" cy="1210740"/>
          </a:xfrm>
        </p:spPr>
        <p:txBody>
          <a:bodyPr/>
          <a:lstStyle/>
          <a:p>
            <a:r>
              <a:rPr lang="en-US" dirty="0" smtClean="0">
                <a:solidFill>
                  <a:schemeClr val="tx1"/>
                </a:solidFill>
              </a:rPr>
              <a:t>Major Rural Hospital Financial Benchmarks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989" y="533401"/>
            <a:ext cx="5958756" cy="1210740"/>
          </a:xfrm>
        </p:spPr>
        <p:txBody>
          <a:bodyPr/>
          <a:lstStyle/>
          <a:p>
            <a:r>
              <a:rPr lang="en-US" dirty="0" smtClean="0">
                <a:solidFill>
                  <a:schemeClr val="tx1"/>
                </a:solidFill>
              </a:rPr>
              <a:t>Major Rural Hospital Financial PPS Payor Mix</a:t>
            </a:r>
            <a:endParaRPr lang="en-US" dirty="0">
              <a:solidFill>
                <a:schemeClr val="tx1"/>
              </a:solidFill>
            </a:endParaRPr>
          </a:p>
        </p:txBody>
      </p:sp>
      <p:pic>
        <p:nvPicPr>
          <p:cNvPr id="5124" name="Picture 4"/>
          <p:cNvPicPr>
            <a:picLocks noGrp="1" noChangeAspect="1" noChangeArrowheads="1"/>
          </p:cNvPicPr>
          <p:nvPr>
            <p:ph idx="1"/>
          </p:nvPr>
        </p:nvPicPr>
        <p:blipFill>
          <a:blip r:embed="rId3" cstate="print"/>
          <a:srcRect l="18988" t="11225" r="40107" b="16054"/>
          <a:stretch>
            <a:fillRect/>
          </a:stretch>
        </p:blipFill>
        <p:spPr bwMode="auto">
          <a:xfrm>
            <a:off x="2362199" y="1744141"/>
            <a:ext cx="6274545" cy="4963446"/>
          </a:xfrm>
          <a:prstGeom prst="rect">
            <a:avLst/>
          </a:prstGeom>
          <a:noFill/>
          <a:ln w="9525">
            <a:noFill/>
            <a:miter lim="800000"/>
            <a:headEnd/>
            <a:tailEnd/>
          </a:ln>
        </p:spPr>
      </p:pic>
    </p:spTree>
    <p:extLst>
      <p:ext uri="{BB962C8B-B14F-4D97-AF65-F5344CB8AC3E}">
        <p14:creationId xmlns:p14="http://schemas.microsoft.com/office/powerpoint/2010/main" val="40233140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362200" y="457200"/>
            <a:ext cx="5958756" cy="1210740"/>
          </a:xfrm>
        </p:spPr>
        <p:txBody>
          <a:bodyPr/>
          <a:lstStyle/>
          <a:p>
            <a:r>
              <a:rPr lang="en-US" dirty="0" smtClean="0">
                <a:solidFill>
                  <a:schemeClr val="tx1"/>
                </a:solidFill>
              </a:rPr>
              <a:t>Major Rural Hospital Financial CAH Payor Mix</a:t>
            </a:r>
            <a:endParaRPr lang="en-US" dirty="0">
              <a:solidFill>
                <a:schemeClr val="tx1"/>
              </a:solidFill>
            </a:endParaRPr>
          </a:p>
        </p:txBody>
      </p:sp>
      <p:pic>
        <p:nvPicPr>
          <p:cNvPr id="4100" name="Picture 4"/>
          <p:cNvPicPr>
            <a:picLocks noGrp="1" noChangeAspect="1" noChangeArrowheads="1"/>
          </p:cNvPicPr>
          <p:nvPr>
            <p:ph idx="1"/>
          </p:nvPr>
        </p:nvPicPr>
        <p:blipFill>
          <a:blip r:embed="rId3" cstate="print"/>
          <a:srcRect l="18988" t="13498" r="38828" b="13782"/>
          <a:stretch>
            <a:fillRect/>
          </a:stretch>
        </p:blipFill>
        <p:spPr bwMode="auto">
          <a:xfrm>
            <a:off x="2362200" y="1744140"/>
            <a:ext cx="6019800" cy="5073831"/>
          </a:xfrm>
          <a:prstGeom prst="rect">
            <a:avLst/>
          </a:prstGeom>
          <a:noFill/>
          <a:ln w="9525">
            <a:noFill/>
            <a:miter lim="800000"/>
            <a:headEnd/>
            <a:tailEnd/>
          </a:ln>
        </p:spPr>
      </p:pic>
    </p:spTree>
    <p:extLst>
      <p:ext uri="{BB962C8B-B14F-4D97-AF65-F5344CB8AC3E}">
        <p14:creationId xmlns:p14="http://schemas.microsoft.com/office/powerpoint/2010/main" val="1504339589"/>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468922" y="76200"/>
            <a:ext cx="5958756" cy="1447800"/>
          </a:xfrm>
        </p:spPr>
        <p:txBody>
          <a:bodyPr/>
          <a:lstStyle/>
          <a:p>
            <a:r>
              <a:rPr lang="en-US" dirty="0" smtClean="0">
                <a:solidFill>
                  <a:schemeClr val="tx1"/>
                </a:solidFill>
              </a:rPr>
              <a:t>Major Rural Hospital Financial Payor Mix Erosion Due to Payor Platforms</a:t>
            </a:r>
            <a:endParaRPr lang="en-US" dirty="0">
              <a:solidFill>
                <a:schemeClr val="tx1"/>
              </a:solidFill>
            </a:endParaRPr>
          </a:p>
        </p:txBody>
      </p:sp>
      <p:pic>
        <p:nvPicPr>
          <p:cNvPr id="2051" name="Picture 3"/>
          <p:cNvPicPr>
            <a:picLocks noGrp="1" noChangeAspect="1" noChangeArrowheads="1"/>
          </p:cNvPicPr>
          <p:nvPr>
            <p:ph idx="1"/>
          </p:nvPr>
        </p:nvPicPr>
        <p:blipFill>
          <a:blip r:embed="rId3" cstate="print"/>
          <a:srcRect l="34328" t="15770" r="26045" b="27417"/>
          <a:stretch>
            <a:fillRect/>
          </a:stretch>
        </p:blipFill>
        <p:spPr bwMode="auto">
          <a:xfrm>
            <a:off x="2362200" y="1752599"/>
            <a:ext cx="6172200" cy="4942703"/>
          </a:xfrm>
          <a:prstGeom prst="rect">
            <a:avLst/>
          </a:prstGeom>
          <a:noFill/>
          <a:ln w="9525">
            <a:noFill/>
            <a:miter lim="800000"/>
            <a:headEnd/>
            <a:tailEnd/>
          </a:ln>
        </p:spPr>
      </p:pic>
    </p:spTree>
    <p:extLst>
      <p:ext uri="{BB962C8B-B14F-4D97-AF65-F5344CB8AC3E}">
        <p14:creationId xmlns:p14="http://schemas.microsoft.com/office/powerpoint/2010/main" val="333198556"/>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36509"/>
            <a:ext cx="6031436" cy="814416"/>
          </a:xfrm>
        </p:spPr>
        <p:txBody>
          <a:bodyPr>
            <a:normAutofit fontScale="90000"/>
          </a:bodyPr>
          <a:lstStyle/>
          <a:p>
            <a:pPr algn="ctr"/>
            <a:r>
              <a:rPr lang="en-US" dirty="0" smtClean="0"/>
              <a:t>Future of Georgia Healthcare</a:t>
            </a:r>
            <a:endParaRPr lang="en-US" dirty="0"/>
          </a:p>
        </p:txBody>
      </p:sp>
      <p:sp>
        <p:nvSpPr>
          <p:cNvPr id="3" name="Content Placeholder 2"/>
          <p:cNvSpPr>
            <a:spLocks noGrp="1"/>
          </p:cNvSpPr>
          <p:nvPr>
            <p:ph idx="1"/>
          </p:nvPr>
        </p:nvSpPr>
        <p:spPr>
          <a:xfrm>
            <a:off x="1021681" y="1143000"/>
            <a:ext cx="8122314" cy="5486400"/>
          </a:xfrm>
        </p:spPr>
        <p:txBody>
          <a:bodyPr>
            <a:normAutofit fontScale="85000" lnSpcReduction="20000"/>
          </a:bodyPr>
          <a:lstStyle/>
          <a:p>
            <a:pPr lvl="2"/>
            <a:endParaRPr lang="en-US" sz="2400" dirty="0" smtClean="0"/>
          </a:p>
          <a:p>
            <a:pPr lvl="2"/>
            <a:r>
              <a:rPr lang="en-US" sz="2400" b="1" dirty="0" smtClean="0"/>
              <a:t>Urbanization</a:t>
            </a:r>
          </a:p>
          <a:p>
            <a:pPr lvl="3"/>
            <a:r>
              <a:rPr lang="en-US" sz="2400" b="1" dirty="0" smtClean="0"/>
              <a:t>60% annualized Hospital net revenues in five Atlanta systems – policy control</a:t>
            </a:r>
          </a:p>
          <a:p>
            <a:pPr lvl="3"/>
            <a:r>
              <a:rPr lang="en-US" sz="2400" b="1" dirty="0" smtClean="0"/>
              <a:t>75% Atlanta plus HCA</a:t>
            </a:r>
          </a:p>
          <a:p>
            <a:pPr lvl="2">
              <a:buNone/>
            </a:pPr>
            <a:endParaRPr lang="en-US" sz="2400" b="1" dirty="0" smtClean="0"/>
          </a:p>
          <a:p>
            <a:pPr lvl="2"/>
            <a:r>
              <a:rPr lang="en-US" sz="2400" b="1" dirty="0" smtClean="0"/>
              <a:t>Federalization </a:t>
            </a:r>
          </a:p>
          <a:p>
            <a:pPr lvl="3"/>
            <a:r>
              <a:rPr lang="en-US" sz="2400" b="1" dirty="0" smtClean="0"/>
              <a:t>cut $880 billion when Georgia at bottom of payment ladder nationally</a:t>
            </a:r>
          </a:p>
          <a:p>
            <a:pPr marL="1031875" lvl="3" indent="0">
              <a:buNone/>
            </a:pPr>
            <a:endParaRPr lang="en-US" sz="2400" b="1" dirty="0" smtClean="0"/>
          </a:p>
          <a:p>
            <a:pPr lvl="2"/>
            <a:r>
              <a:rPr lang="en-US" sz="2400" b="1" dirty="0" smtClean="0"/>
              <a:t>HCA - Expansion Southeast Ga. Corridor – CON control</a:t>
            </a:r>
          </a:p>
          <a:p>
            <a:pPr lvl="3"/>
            <a:r>
              <a:rPr lang="en-US" sz="2400" b="1" dirty="0" smtClean="0"/>
              <a:t>Doctors Augusta Burn Unit</a:t>
            </a:r>
          </a:p>
          <a:p>
            <a:pPr lvl="3"/>
            <a:r>
              <a:rPr lang="en-US" sz="2400" b="1" dirty="0" smtClean="0"/>
              <a:t>Northside Macon</a:t>
            </a:r>
          </a:p>
          <a:p>
            <a:pPr lvl="3"/>
            <a:r>
              <a:rPr lang="en-US" sz="2400" b="1" dirty="0" smtClean="0"/>
              <a:t>Coliseum Macon</a:t>
            </a:r>
          </a:p>
          <a:p>
            <a:pPr lvl="3"/>
            <a:r>
              <a:rPr lang="en-US" sz="2400" b="1" dirty="0" smtClean="0"/>
              <a:t>Fairview Park</a:t>
            </a:r>
          </a:p>
          <a:p>
            <a:pPr lvl="3"/>
            <a:r>
              <a:rPr lang="en-US" sz="2400" b="1" dirty="0" smtClean="0"/>
              <a:t>Memorial Savannah</a:t>
            </a:r>
          </a:p>
          <a:p>
            <a:pPr lvl="3"/>
            <a:r>
              <a:rPr lang="en-US" sz="2400" b="1" dirty="0" smtClean="0"/>
              <a:t>Waycross</a:t>
            </a:r>
          </a:p>
          <a:p>
            <a:pPr lvl="3"/>
            <a:r>
              <a:rPr lang="en-US" sz="2400" b="1" dirty="0" smtClean="0"/>
              <a:t>Jacksonville Tertiary</a:t>
            </a:r>
          </a:p>
          <a:p>
            <a:pPr lvl="3"/>
            <a:endParaRPr lang="en-US" dirty="0" smtClean="0"/>
          </a:p>
          <a:p>
            <a:pPr lvl="3"/>
            <a:endParaRPr lang="en-US" dirty="0" smtClean="0"/>
          </a:p>
          <a:p>
            <a:pPr lvl="3"/>
            <a:endParaRPr lang="en-US" dirty="0"/>
          </a:p>
          <a:p>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34</a:t>
            </a:fld>
            <a:endParaRPr lang="en-US"/>
          </a:p>
        </p:txBody>
      </p:sp>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8169" y="152400"/>
            <a:ext cx="6029347" cy="838200"/>
          </a:xfrm>
        </p:spPr>
        <p:txBody>
          <a:bodyPr>
            <a:normAutofit fontScale="90000"/>
          </a:bodyPr>
          <a:lstStyle/>
          <a:p>
            <a:pPr algn="ctr"/>
            <a:r>
              <a:rPr lang="en-US" dirty="0" smtClean="0"/>
              <a:t>Future of Georgia Healthcare</a:t>
            </a:r>
            <a:endParaRPr lang="en-US" dirty="0"/>
          </a:p>
        </p:txBody>
      </p:sp>
      <p:sp>
        <p:nvSpPr>
          <p:cNvPr id="3" name="Content Placeholder 2"/>
          <p:cNvSpPr>
            <a:spLocks noGrp="1"/>
          </p:cNvSpPr>
          <p:nvPr>
            <p:ph idx="1"/>
          </p:nvPr>
        </p:nvSpPr>
        <p:spPr>
          <a:xfrm>
            <a:off x="1021686" y="1371600"/>
            <a:ext cx="8122314" cy="5065892"/>
          </a:xfrm>
        </p:spPr>
        <p:txBody>
          <a:bodyPr>
            <a:normAutofit fontScale="92500" lnSpcReduction="20000"/>
          </a:bodyPr>
          <a:lstStyle/>
          <a:p>
            <a:pPr lvl="2"/>
            <a:r>
              <a:rPr lang="en-US" sz="2400" dirty="0"/>
              <a:t>No stand alone </a:t>
            </a:r>
            <a:r>
              <a:rPr lang="en-US" sz="2400" dirty="0" smtClean="0"/>
              <a:t>ED’s except HCA types in urban areas</a:t>
            </a:r>
            <a:endParaRPr lang="en-US" sz="2400" dirty="0"/>
          </a:p>
          <a:p>
            <a:pPr lvl="2"/>
            <a:r>
              <a:rPr lang="en-US" sz="2400" dirty="0"/>
              <a:t>Maximize use of technology</a:t>
            </a:r>
          </a:p>
          <a:p>
            <a:pPr lvl="3"/>
            <a:r>
              <a:rPr lang="en-US" dirty="0"/>
              <a:t>Telemedicine</a:t>
            </a:r>
          </a:p>
          <a:p>
            <a:pPr lvl="3"/>
            <a:r>
              <a:rPr lang="en-US" dirty="0"/>
              <a:t>Tele-monitoring</a:t>
            </a:r>
          </a:p>
          <a:p>
            <a:pPr lvl="2"/>
            <a:r>
              <a:rPr lang="en-US" sz="2400" dirty="0" smtClean="0"/>
              <a:t>Consolidation – Piedmont/Columbus/Athens, HCA</a:t>
            </a:r>
            <a:endParaRPr lang="en-US" sz="2400" dirty="0"/>
          </a:p>
          <a:p>
            <a:pPr lvl="2"/>
            <a:r>
              <a:rPr lang="en-US" sz="2400" dirty="0"/>
              <a:t>Additional hospital closures</a:t>
            </a:r>
          </a:p>
          <a:p>
            <a:pPr lvl="2"/>
            <a:r>
              <a:rPr lang="en-US" sz="2400" dirty="0"/>
              <a:t>Simple loss of access</a:t>
            </a:r>
          </a:p>
          <a:p>
            <a:pPr lvl="2"/>
            <a:r>
              <a:rPr lang="en-US" sz="2400" dirty="0"/>
              <a:t>Better ambulances as rolling </a:t>
            </a:r>
            <a:r>
              <a:rPr lang="en-US" sz="2400" dirty="0" smtClean="0"/>
              <a:t>hospitals with EMS</a:t>
            </a:r>
            <a:endParaRPr lang="en-US" sz="2400" dirty="0"/>
          </a:p>
          <a:p>
            <a:pPr lvl="2"/>
            <a:r>
              <a:rPr lang="en-US" sz="2400" dirty="0"/>
              <a:t>Better placement and use of helicopters</a:t>
            </a:r>
          </a:p>
          <a:p>
            <a:pPr lvl="2"/>
            <a:r>
              <a:rPr lang="en-US" sz="2400" dirty="0"/>
              <a:t>Acuity index for providers</a:t>
            </a:r>
          </a:p>
          <a:p>
            <a:pPr lvl="2"/>
            <a:r>
              <a:rPr lang="en-US" sz="2400" dirty="0"/>
              <a:t>Loss of </a:t>
            </a:r>
            <a:r>
              <a:rPr lang="en-US" sz="2400" dirty="0" smtClean="0"/>
              <a:t>DSH?????</a:t>
            </a:r>
            <a:endParaRPr lang="en-US" sz="2400" dirty="0"/>
          </a:p>
          <a:p>
            <a:pPr lvl="2"/>
            <a:r>
              <a:rPr lang="en-US" sz="2400" dirty="0"/>
              <a:t>Urgent care centers</a:t>
            </a:r>
          </a:p>
          <a:p>
            <a:pPr lvl="2"/>
            <a:r>
              <a:rPr lang="en-US" sz="2400" dirty="0"/>
              <a:t>Expanded use of PA’s and mid levels</a:t>
            </a:r>
          </a:p>
          <a:p>
            <a:pPr lvl="2"/>
            <a:r>
              <a:rPr lang="en-US" sz="2400" dirty="0"/>
              <a:t>Maximize use of current access points that do not talk to each other</a:t>
            </a:r>
          </a:p>
          <a:p>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35</a:t>
            </a:fld>
            <a:endParaRPr lang="en-US"/>
          </a:p>
        </p:txBody>
      </p:sp>
    </p:spTree>
    <p:extLst>
      <p:ext uri="{BB962C8B-B14F-4D97-AF65-F5344CB8AC3E}">
        <p14:creationId xmlns:p14="http://schemas.microsoft.com/office/powerpoint/2010/main" val="3576910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52400"/>
            <a:ext cx="6111543" cy="838200"/>
          </a:xfrm>
        </p:spPr>
        <p:txBody>
          <a:bodyPr>
            <a:normAutofit fontScale="90000"/>
          </a:bodyPr>
          <a:lstStyle/>
          <a:p>
            <a:pPr algn="ctr"/>
            <a:r>
              <a:rPr lang="en-US" dirty="0" smtClean="0"/>
              <a:t>Future of Georgia’s Healthcare</a:t>
            </a:r>
            <a:endParaRPr lang="en-US" dirty="0"/>
          </a:p>
        </p:txBody>
      </p:sp>
      <p:sp>
        <p:nvSpPr>
          <p:cNvPr id="3" name="Content Placeholder 2"/>
          <p:cNvSpPr>
            <a:spLocks noGrp="1"/>
          </p:cNvSpPr>
          <p:nvPr>
            <p:ph idx="1"/>
          </p:nvPr>
        </p:nvSpPr>
        <p:spPr>
          <a:xfrm>
            <a:off x="1143000" y="1463675"/>
            <a:ext cx="7375857" cy="4892675"/>
          </a:xfrm>
        </p:spPr>
        <p:txBody>
          <a:bodyPr>
            <a:normAutofit/>
          </a:bodyPr>
          <a:lstStyle/>
          <a:p>
            <a:pPr lvl="2"/>
            <a:r>
              <a:rPr lang="en-US" sz="2400" dirty="0" smtClean="0"/>
              <a:t>Competition</a:t>
            </a:r>
          </a:p>
          <a:p>
            <a:pPr lvl="2"/>
            <a:r>
              <a:rPr lang="en-US" sz="2400" dirty="0" smtClean="0"/>
              <a:t>Insurer Narrow networks</a:t>
            </a:r>
          </a:p>
          <a:p>
            <a:pPr lvl="2"/>
            <a:r>
              <a:rPr lang="en-US" sz="2400" dirty="0" smtClean="0"/>
              <a:t>HCA expansion</a:t>
            </a:r>
          </a:p>
          <a:p>
            <a:pPr lvl="2"/>
            <a:r>
              <a:rPr lang="en-US" sz="2400" dirty="0" smtClean="0"/>
              <a:t>Talent Shortage</a:t>
            </a:r>
          </a:p>
          <a:p>
            <a:pPr lvl="2"/>
            <a:r>
              <a:rPr lang="en-US" sz="2400" dirty="0" smtClean="0"/>
              <a:t>Must expand diversification</a:t>
            </a:r>
          </a:p>
          <a:p>
            <a:pPr lvl="2"/>
            <a:r>
              <a:rPr lang="en-US" sz="2400" dirty="0" smtClean="0"/>
              <a:t>Pick right tertiary to partner</a:t>
            </a:r>
          </a:p>
          <a:p>
            <a:pPr lvl="2"/>
            <a:r>
              <a:rPr lang="en-US" sz="2400" dirty="0" smtClean="0"/>
              <a:t>Implement Stabilization Committee findings</a:t>
            </a:r>
          </a:p>
          <a:p>
            <a:pPr lvl="2"/>
            <a:r>
              <a:rPr lang="en-US" sz="2400" dirty="0" smtClean="0"/>
              <a:t>Manage Payor Mix</a:t>
            </a:r>
          </a:p>
        </p:txBody>
      </p:sp>
      <p:sp>
        <p:nvSpPr>
          <p:cNvPr id="4" name="Slide Number Placeholder 3"/>
          <p:cNvSpPr>
            <a:spLocks noGrp="1"/>
          </p:cNvSpPr>
          <p:nvPr>
            <p:ph type="sldNum" sz="quarter" idx="12"/>
          </p:nvPr>
        </p:nvSpPr>
        <p:spPr/>
        <p:txBody>
          <a:bodyPr/>
          <a:lstStyle/>
          <a:p>
            <a:fld id="{21AD668D-0247-144D-B5E3-BB8B09021D3D}" type="slidenum">
              <a:rPr lang="en-US" smtClean="0"/>
              <a:pPr/>
              <a:t>36</a:t>
            </a:fld>
            <a:endParaRPr lang="en-US"/>
          </a:p>
        </p:txBody>
      </p:sp>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363" y="838200"/>
            <a:ext cx="5958756" cy="556085"/>
          </a:xfrm>
        </p:spPr>
        <p:txBody>
          <a:bodyPr/>
          <a:lstStyle/>
          <a:p>
            <a:r>
              <a:rPr lang="en-US" dirty="0" smtClean="0">
                <a:solidFill>
                  <a:schemeClr val="tx1"/>
                </a:solidFill>
              </a:rPr>
              <a:t>Major Question #1</a:t>
            </a:r>
            <a:endParaRPr lang="en-US" dirty="0">
              <a:solidFill>
                <a:schemeClr val="tx1"/>
              </a:solidFill>
            </a:endParaRPr>
          </a:p>
        </p:txBody>
      </p:sp>
      <p:sp>
        <p:nvSpPr>
          <p:cNvPr id="4" name="Content Placeholder 3"/>
          <p:cNvSpPr>
            <a:spLocks noGrp="1"/>
          </p:cNvSpPr>
          <p:nvPr>
            <p:ph idx="1"/>
          </p:nvPr>
        </p:nvSpPr>
        <p:spPr/>
        <p:txBody>
          <a:bodyPr>
            <a:normAutofit fontScale="70000" lnSpcReduction="20000"/>
          </a:bodyPr>
          <a:lstStyle/>
          <a:p>
            <a:pPr marL="0" indent="0">
              <a:buNone/>
            </a:pPr>
            <a:r>
              <a:rPr lang="en-US" sz="4400" dirty="0" smtClean="0"/>
              <a:t>What is the number one reason for rural hospital </a:t>
            </a:r>
            <a:r>
              <a:rPr lang="en-US" sz="4400" dirty="0">
                <a:solidFill>
                  <a:srgbClr val="FF0000"/>
                </a:solidFill>
              </a:rPr>
              <a:t>f</a:t>
            </a:r>
            <a:r>
              <a:rPr lang="en-US" sz="4400" dirty="0" smtClean="0">
                <a:solidFill>
                  <a:srgbClr val="FF0000"/>
                </a:solidFill>
              </a:rPr>
              <a:t>ailure? </a:t>
            </a:r>
            <a:br>
              <a:rPr lang="en-US" sz="4400" dirty="0" smtClean="0">
                <a:solidFill>
                  <a:srgbClr val="FF0000"/>
                </a:solidFill>
              </a:rPr>
            </a:br>
            <a:r>
              <a:rPr lang="en-US" sz="4400" dirty="0" smtClean="0">
                <a:solidFill>
                  <a:srgbClr val="FF0000"/>
                </a:solidFill>
              </a:rPr>
              <a:t>There are three!</a:t>
            </a:r>
          </a:p>
          <a:p>
            <a:pPr lvl="1"/>
            <a:r>
              <a:rPr lang="en-US" sz="4200" dirty="0" smtClean="0"/>
              <a:t>Medicaid underpayment at 85.6% of cost since 1999</a:t>
            </a:r>
          </a:p>
          <a:p>
            <a:pPr lvl="1"/>
            <a:r>
              <a:rPr lang="en-US" sz="4200" dirty="0" smtClean="0"/>
              <a:t>Self Pay uninsured 17%-20%</a:t>
            </a:r>
          </a:p>
          <a:p>
            <a:pPr lvl="1"/>
            <a:r>
              <a:rPr lang="en-US" sz="4200" dirty="0" smtClean="0"/>
              <a:t>EMTALA</a:t>
            </a:r>
            <a:endParaRPr lang="en-US" sz="4200"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51963" y="762000"/>
            <a:ext cx="5958756" cy="556085"/>
          </a:xfrm>
        </p:spPr>
        <p:txBody>
          <a:bodyPr/>
          <a:lstStyle/>
          <a:p>
            <a:r>
              <a:rPr lang="en-US" dirty="0" smtClean="0">
                <a:solidFill>
                  <a:schemeClr val="tx1"/>
                </a:solidFill>
              </a:rPr>
              <a:t>Major Question #2</a:t>
            </a:r>
            <a:endParaRPr lang="en-US" dirty="0">
              <a:solidFill>
                <a:schemeClr val="tx1"/>
              </a:solidFill>
            </a:endParaRPr>
          </a:p>
        </p:txBody>
      </p:sp>
      <p:sp>
        <p:nvSpPr>
          <p:cNvPr id="4" name="Content Placeholder 3"/>
          <p:cNvSpPr>
            <a:spLocks noGrp="1"/>
          </p:cNvSpPr>
          <p:nvPr>
            <p:ph idx="1"/>
          </p:nvPr>
        </p:nvSpPr>
        <p:spPr>
          <a:xfrm>
            <a:off x="2649027" y="1981200"/>
            <a:ext cx="5961692" cy="4114800"/>
          </a:xfrm>
        </p:spPr>
        <p:txBody>
          <a:bodyPr>
            <a:normAutofit fontScale="62500" lnSpcReduction="20000"/>
          </a:bodyPr>
          <a:lstStyle/>
          <a:p>
            <a:pPr marL="0" indent="0">
              <a:buNone/>
            </a:pPr>
            <a:r>
              <a:rPr lang="en-US" sz="4400" b="1" dirty="0" smtClean="0"/>
              <a:t>What, if anything, can the state do to help rural hospitals?</a:t>
            </a:r>
          </a:p>
          <a:p>
            <a:pPr lvl="1"/>
            <a:r>
              <a:rPr lang="en-US" sz="4200" b="1" dirty="0" smtClean="0"/>
              <a:t>Pay Medicaid at cost</a:t>
            </a:r>
          </a:p>
          <a:p>
            <a:pPr lvl="1"/>
            <a:r>
              <a:rPr lang="en-US" sz="4200" b="1" dirty="0" smtClean="0"/>
              <a:t>Pay Telemedicine at Market rates to cover telemedicine as a coverage for physician shortage</a:t>
            </a:r>
          </a:p>
          <a:p>
            <a:pPr lvl="1"/>
            <a:r>
              <a:rPr lang="en-US" sz="4200" b="1" dirty="0" smtClean="0"/>
              <a:t>Expand scope of PA’s, Nurse Practitioners., and other mid-levels and pharmacists to offset physician shortage</a:t>
            </a:r>
            <a:endParaRPr lang="en-US" sz="4200" b="1"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363" y="762000"/>
            <a:ext cx="5958756" cy="556085"/>
          </a:xfrm>
        </p:spPr>
        <p:txBody>
          <a:bodyPr/>
          <a:lstStyle/>
          <a:p>
            <a:r>
              <a:rPr lang="en-US" dirty="0" smtClean="0">
                <a:solidFill>
                  <a:schemeClr val="tx1"/>
                </a:solidFill>
              </a:rPr>
              <a:t>Major Question #3</a:t>
            </a:r>
            <a:endParaRPr lang="en-US" dirty="0">
              <a:solidFill>
                <a:schemeClr val="tx1"/>
              </a:solidFill>
            </a:endParaRPr>
          </a:p>
        </p:txBody>
      </p:sp>
      <p:sp>
        <p:nvSpPr>
          <p:cNvPr id="4" name="Content Placeholder 3"/>
          <p:cNvSpPr>
            <a:spLocks noGrp="1"/>
          </p:cNvSpPr>
          <p:nvPr>
            <p:ph idx="1"/>
          </p:nvPr>
        </p:nvSpPr>
        <p:spPr>
          <a:xfrm>
            <a:off x="2674427" y="1981200"/>
            <a:ext cx="5961692" cy="3566129"/>
          </a:xfrm>
        </p:spPr>
        <p:txBody>
          <a:bodyPr>
            <a:normAutofit fontScale="55000" lnSpcReduction="20000"/>
          </a:bodyPr>
          <a:lstStyle/>
          <a:p>
            <a:pPr marL="0" indent="0">
              <a:buNone/>
            </a:pPr>
            <a:r>
              <a:rPr lang="en-US" sz="4400" b="1" dirty="0" smtClean="0"/>
              <a:t>What do successful rural hospitals do that can be used elsewhere?</a:t>
            </a:r>
          </a:p>
          <a:p>
            <a:pPr lvl="1"/>
            <a:r>
              <a:rPr lang="en-US" sz="4200" b="1" dirty="0" smtClean="0"/>
              <a:t>Diversify</a:t>
            </a:r>
          </a:p>
          <a:p>
            <a:pPr lvl="1"/>
            <a:r>
              <a:rPr lang="en-US" sz="4200" b="1" dirty="0" smtClean="0"/>
              <a:t>Have a service area of 40,000 population</a:t>
            </a:r>
          </a:p>
          <a:p>
            <a:pPr lvl="1"/>
            <a:r>
              <a:rPr lang="en-US" sz="4200" b="1" dirty="0" smtClean="0"/>
              <a:t>Embrace change with educated boards</a:t>
            </a:r>
          </a:p>
          <a:p>
            <a:pPr lvl="1"/>
            <a:r>
              <a:rPr lang="en-US" sz="4200" b="1" dirty="0" smtClean="0"/>
              <a:t>Have C-Suite continuity beyond the 40% turnover over last 5 years</a:t>
            </a:r>
          </a:p>
          <a:p>
            <a:pPr lvl="1"/>
            <a:r>
              <a:rPr lang="en-US" sz="4200" b="1" dirty="0" smtClean="0"/>
              <a:t>Enforce industry benchmarks, e.g., $103,000  annual net revenue/FTE</a:t>
            </a:r>
          </a:p>
          <a:p>
            <a:endParaRPr lang="en-US" sz="4400"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590800" y="762000"/>
            <a:ext cx="5958756" cy="556085"/>
          </a:xfrm>
        </p:spPr>
        <p:txBody>
          <a:bodyPr/>
          <a:lstStyle/>
          <a:p>
            <a:r>
              <a:rPr lang="en-US" dirty="0">
                <a:solidFill>
                  <a:schemeClr val="tx1"/>
                </a:solidFill>
                <a:ea typeface="+mj-ea"/>
                <a:cs typeface="+mj-cs"/>
              </a:rPr>
              <a:t>Three Major Questions </a:t>
            </a:r>
          </a:p>
        </p:txBody>
      </p:sp>
      <p:sp>
        <p:nvSpPr>
          <p:cNvPr id="4" name="Content Placeholder 3"/>
          <p:cNvSpPr>
            <a:spLocks noGrp="1"/>
          </p:cNvSpPr>
          <p:nvPr>
            <p:ph idx="1"/>
          </p:nvPr>
        </p:nvSpPr>
        <p:spPr/>
        <p:txBody>
          <a:bodyPr>
            <a:normAutofit/>
          </a:bodyPr>
          <a:lstStyle/>
          <a:p>
            <a:pPr marL="0" indent="0">
              <a:buNone/>
            </a:pPr>
            <a:r>
              <a:rPr lang="en-US" sz="3600" b="1" dirty="0" smtClean="0"/>
              <a:t>Three major questions to address in this presentation and they are:</a:t>
            </a:r>
            <a:endParaRPr lang="en-US" sz="3600" b="1"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7010400" cy="1676400"/>
          </a:xfrm>
        </p:spPr>
        <p:txBody>
          <a:bodyPr>
            <a:normAutofit fontScale="90000"/>
          </a:bodyPr>
          <a:lstStyle/>
          <a:p>
            <a:r>
              <a:rPr lang="en-US" dirty="0" smtClean="0"/>
              <a:t>Reading that </a:t>
            </a:r>
            <a:r>
              <a:rPr lang="en-US" dirty="0"/>
              <a:t>D</a:t>
            </a:r>
            <a:r>
              <a:rPr lang="en-US" dirty="0" smtClean="0"/>
              <a:t>efines Obamacare</a:t>
            </a:r>
            <a:br>
              <a:rPr lang="en-US" dirty="0" smtClean="0"/>
            </a:b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40</a:t>
            </a:fld>
            <a:endParaRPr lang="en-US"/>
          </a:p>
        </p:txBody>
      </p:sp>
      <p:pic>
        <p:nvPicPr>
          <p:cNvPr id="1027" name="Picture 3"/>
          <p:cNvPicPr>
            <a:picLocks noGrp="1" noChangeAspect="1" noChangeArrowheads="1"/>
          </p:cNvPicPr>
          <p:nvPr>
            <p:ph idx="1"/>
          </p:nvPr>
        </p:nvPicPr>
        <p:blipFill>
          <a:blip r:embed="rId3" cstate="print"/>
          <a:srcRect l="33962" t="24647" r="35849" b="8268"/>
          <a:stretch>
            <a:fillRect/>
          </a:stretch>
        </p:blipFill>
        <p:spPr bwMode="auto">
          <a:xfrm>
            <a:off x="2819400" y="1555750"/>
            <a:ext cx="3124200" cy="4800600"/>
          </a:xfrm>
          <a:prstGeom prst="rect">
            <a:avLst/>
          </a:prstGeom>
          <a:noFill/>
          <a:ln w="9525">
            <a:noFill/>
            <a:miter lim="800000"/>
            <a:headEnd/>
            <a:tailEnd/>
          </a:ln>
        </p:spPr>
      </p:pic>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4399" y="609600"/>
            <a:ext cx="6629400" cy="595461"/>
          </a:xfrm>
        </p:spPr>
        <p:txBody>
          <a:bodyPr>
            <a:normAutofit fontScale="90000"/>
          </a:bodyPr>
          <a:lstStyle/>
          <a:p>
            <a:r>
              <a:rPr lang="en-US" dirty="0" smtClean="0"/>
              <a:t>Reading that </a:t>
            </a:r>
            <a:r>
              <a:rPr lang="en-US" dirty="0"/>
              <a:t>D</a:t>
            </a:r>
            <a:r>
              <a:rPr lang="en-US" dirty="0" smtClean="0"/>
              <a:t>efines Obamacare</a:t>
            </a:r>
            <a:endParaRPr lang="en-US" dirty="0"/>
          </a:p>
        </p:txBody>
      </p:sp>
      <p:sp>
        <p:nvSpPr>
          <p:cNvPr id="4" name="Slide Number Placeholder 3"/>
          <p:cNvSpPr>
            <a:spLocks noGrp="1"/>
          </p:cNvSpPr>
          <p:nvPr>
            <p:ph type="sldNum" sz="quarter" idx="12"/>
          </p:nvPr>
        </p:nvSpPr>
        <p:spPr/>
        <p:txBody>
          <a:bodyPr/>
          <a:lstStyle/>
          <a:p>
            <a:fld id="{21AD668D-0247-144D-B5E3-BB8B09021D3D}" type="slidenum">
              <a:rPr lang="en-US" smtClean="0"/>
              <a:pPr/>
              <a:t>41</a:t>
            </a:fld>
            <a:endParaRPr lang="en-US"/>
          </a:p>
        </p:txBody>
      </p:sp>
      <p:pic>
        <p:nvPicPr>
          <p:cNvPr id="2050" name="Picture 2"/>
          <p:cNvPicPr>
            <a:picLocks noChangeAspect="1" noChangeArrowheads="1"/>
          </p:cNvPicPr>
          <p:nvPr/>
        </p:nvPicPr>
        <p:blipFill>
          <a:blip r:embed="rId3" cstate="print"/>
          <a:srcRect l="18121" t="17800" r="55705" b="10134"/>
          <a:stretch>
            <a:fillRect/>
          </a:stretch>
        </p:blipFill>
        <p:spPr bwMode="auto">
          <a:xfrm>
            <a:off x="3200400" y="1447800"/>
            <a:ext cx="2971800" cy="4876800"/>
          </a:xfrm>
          <a:prstGeom prst="rect">
            <a:avLst/>
          </a:prstGeom>
          <a:noFill/>
          <a:ln w="9525">
            <a:noFill/>
            <a:miter lim="800000"/>
            <a:headEnd/>
            <a:tailEnd/>
          </a:ln>
        </p:spPr>
      </p:pic>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28584"/>
            <a:ext cx="6629400" cy="966816"/>
          </a:xfrm>
        </p:spPr>
        <p:txBody>
          <a:bodyPr>
            <a:normAutofit/>
          </a:bodyPr>
          <a:lstStyle/>
          <a:p>
            <a:r>
              <a:rPr lang="en-US" dirty="0" smtClean="0"/>
              <a:t>Copyright Notice</a:t>
            </a:r>
            <a:endParaRPr lang="en-US" dirty="0"/>
          </a:p>
        </p:txBody>
      </p:sp>
      <p:sp>
        <p:nvSpPr>
          <p:cNvPr id="3" name="Content Placeholder 2"/>
          <p:cNvSpPr>
            <a:spLocks noGrp="1"/>
          </p:cNvSpPr>
          <p:nvPr>
            <p:ph idx="1"/>
          </p:nvPr>
        </p:nvSpPr>
        <p:spPr>
          <a:xfrm>
            <a:off x="838200" y="1616075"/>
            <a:ext cx="8122314" cy="4419600"/>
          </a:xfrm>
        </p:spPr>
        <p:txBody>
          <a:bodyPr>
            <a:normAutofit/>
          </a:bodyPr>
          <a:lstStyle/>
          <a:p>
            <a:pPr marL="801687" lvl="2" indent="0">
              <a:buNone/>
            </a:pPr>
            <a:endParaRPr lang="en-US" sz="2400" dirty="0" smtClean="0"/>
          </a:p>
          <a:p>
            <a:pPr marL="0" indent="0">
              <a:buNone/>
            </a:pPr>
            <a:r>
              <a:rPr lang="en-US" sz="2800" dirty="0" smtClean="0"/>
              <a:t>All rights reserved. No part of this publication-presentation, except book covers which may have their own restrictions, may be reproduced or transmitted in any form or by any means, electronic or mechanical including photocopy, recording, or any information storage and retrieval system, without permission in writing from the author.</a:t>
            </a:r>
          </a:p>
          <a:p>
            <a:pPr lvl="2"/>
            <a:endParaRPr lang="en-US" sz="2400" dirty="0" smtClean="0"/>
          </a:p>
        </p:txBody>
      </p:sp>
      <p:sp>
        <p:nvSpPr>
          <p:cNvPr id="4" name="Slide Number Placeholder 3"/>
          <p:cNvSpPr>
            <a:spLocks noGrp="1"/>
          </p:cNvSpPr>
          <p:nvPr>
            <p:ph type="sldNum" sz="quarter" idx="12"/>
          </p:nvPr>
        </p:nvSpPr>
        <p:spPr/>
        <p:txBody>
          <a:bodyPr/>
          <a:lstStyle/>
          <a:p>
            <a:fld id="{21AD668D-0247-144D-B5E3-BB8B09021D3D}" type="slidenum">
              <a:rPr lang="en-US" smtClean="0"/>
              <a:pPr/>
              <a:t>42</a:t>
            </a:fld>
            <a:endParaRPr lang="en-US"/>
          </a:p>
        </p:txBody>
      </p:sp>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81053"/>
            <a:ext cx="6629400" cy="595461"/>
          </a:xfrm>
        </p:spPr>
        <p:txBody>
          <a:bodyPr>
            <a:normAutofit fontScale="90000"/>
          </a:bodyPr>
          <a:lstStyle/>
          <a:p>
            <a:r>
              <a:rPr lang="en-US" dirty="0" smtClean="0"/>
              <a:t>House Rural Council 7-20-2017</a:t>
            </a:r>
            <a:endParaRPr lang="en-US" dirty="0"/>
          </a:p>
        </p:txBody>
      </p:sp>
      <p:sp>
        <p:nvSpPr>
          <p:cNvPr id="3" name="Content Placeholder 2"/>
          <p:cNvSpPr>
            <a:spLocks noGrp="1"/>
          </p:cNvSpPr>
          <p:nvPr>
            <p:ph idx="1"/>
          </p:nvPr>
        </p:nvSpPr>
        <p:spPr>
          <a:xfrm>
            <a:off x="1600200" y="1176514"/>
            <a:ext cx="5302919" cy="5065892"/>
          </a:xfrm>
        </p:spPr>
        <p:txBody>
          <a:bodyPr>
            <a:normAutofit/>
          </a:bodyPr>
          <a:lstStyle/>
          <a:p>
            <a:pPr lvl="2"/>
            <a:endParaRPr lang="en-US" sz="2400" dirty="0" smtClean="0"/>
          </a:p>
          <a:p>
            <a:pPr lvl="2"/>
            <a:endParaRPr lang="en-US" sz="2400" dirty="0" smtClean="0"/>
          </a:p>
          <a:p>
            <a:pPr marL="801687" lvl="2" indent="0">
              <a:buNone/>
            </a:pPr>
            <a:r>
              <a:rPr lang="en-US" sz="3600" dirty="0" smtClean="0"/>
              <a:t>Thank you!</a:t>
            </a:r>
          </a:p>
          <a:p>
            <a:pPr marL="801687" lvl="2" indent="0">
              <a:buNone/>
            </a:pPr>
            <a:r>
              <a:rPr lang="en-US" sz="3600" dirty="0" smtClean="0"/>
              <a:t>Questions?</a:t>
            </a:r>
          </a:p>
          <a:p>
            <a:pPr lvl="2"/>
            <a:endParaRPr lang="en-US" sz="2400" dirty="0" smtClean="0"/>
          </a:p>
          <a:p>
            <a:pPr marL="801687" lvl="2" indent="0">
              <a:buNone/>
            </a:pPr>
            <a:r>
              <a:rPr lang="en-US" sz="1800" dirty="0" smtClean="0"/>
              <a:t>Jimmy Lewis</a:t>
            </a:r>
          </a:p>
          <a:p>
            <a:pPr marL="801687" lvl="2" indent="0">
              <a:buNone/>
            </a:pPr>
            <a:r>
              <a:rPr lang="en-US" sz="1800" dirty="0" smtClean="0"/>
              <a:t>770-363-7453</a:t>
            </a:r>
          </a:p>
          <a:p>
            <a:pPr marL="801687" lvl="2" indent="0">
              <a:buNone/>
            </a:pPr>
            <a:r>
              <a:rPr lang="en-US" sz="1800" dirty="0" smtClean="0"/>
              <a:t>theleadershipgrp@mindspring.com</a:t>
            </a:r>
          </a:p>
        </p:txBody>
      </p:sp>
      <p:sp>
        <p:nvSpPr>
          <p:cNvPr id="4" name="Slide Number Placeholder 3"/>
          <p:cNvSpPr>
            <a:spLocks noGrp="1"/>
          </p:cNvSpPr>
          <p:nvPr>
            <p:ph type="sldNum" sz="quarter" idx="12"/>
          </p:nvPr>
        </p:nvSpPr>
        <p:spPr/>
        <p:txBody>
          <a:bodyPr/>
          <a:lstStyle/>
          <a:p>
            <a:fld id="{21AD668D-0247-144D-B5E3-BB8B09021D3D}" type="slidenum">
              <a:rPr lang="en-US" smtClean="0"/>
              <a:pPr/>
              <a:t>43</a:t>
            </a:fld>
            <a:endParaRPr lang="en-US"/>
          </a:p>
        </p:txBody>
      </p:sp>
    </p:spTree>
    <p:extLst>
      <p:ext uri="{BB962C8B-B14F-4D97-AF65-F5344CB8AC3E}">
        <p14:creationId xmlns:p14="http://schemas.microsoft.com/office/powerpoint/2010/main" val="232206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80299" y="762000"/>
            <a:ext cx="5958756" cy="556085"/>
          </a:xfrm>
        </p:spPr>
        <p:txBody>
          <a:bodyPr/>
          <a:lstStyle/>
          <a:p>
            <a:r>
              <a:rPr lang="en-US" dirty="0" smtClean="0">
                <a:solidFill>
                  <a:schemeClr val="tx1"/>
                </a:solidFill>
              </a:rPr>
              <a:t>Major Question #1</a:t>
            </a:r>
            <a:endParaRPr lang="en-US" dirty="0">
              <a:solidFill>
                <a:schemeClr val="tx1"/>
              </a:solidFill>
            </a:endParaRPr>
          </a:p>
        </p:txBody>
      </p:sp>
      <p:sp>
        <p:nvSpPr>
          <p:cNvPr id="4" name="Content Placeholder 3"/>
          <p:cNvSpPr>
            <a:spLocks noGrp="1"/>
          </p:cNvSpPr>
          <p:nvPr>
            <p:ph idx="1"/>
          </p:nvPr>
        </p:nvSpPr>
        <p:spPr/>
        <p:txBody>
          <a:bodyPr>
            <a:normAutofit/>
          </a:bodyPr>
          <a:lstStyle/>
          <a:p>
            <a:pPr marL="0" indent="0">
              <a:buNone/>
            </a:pPr>
            <a:r>
              <a:rPr lang="en-US" sz="3600" b="1" dirty="0" smtClean="0"/>
              <a:t>What is the number one reason for rural hospital failure?</a:t>
            </a:r>
            <a:endParaRPr lang="en-US" sz="3600" b="1"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80299" y="762000"/>
            <a:ext cx="5958756" cy="556085"/>
          </a:xfrm>
        </p:spPr>
        <p:txBody>
          <a:bodyPr/>
          <a:lstStyle/>
          <a:p>
            <a:r>
              <a:rPr lang="en-US" dirty="0" smtClean="0">
                <a:solidFill>
                  <a:schemeClr val="tx1"/>
                </a:solidFill>
              </a:rPr>
              <a:t>Major Question #2</a:t>
            </a:r>
            <a:endParaRPr lang="en-US" dirty="0">
              <a:solidFill>
                <a:schemeClr val="tx1"/>
              </a:solidFill>
            </a:endParaRPr>
          </a:p>
        </p:txBody>
      </p:sp>
      <p:sp>
        <p:nvSpPr>
          <p:cNvPr id="4" name="Content Placeholder 3"/>
          <p:cNvSpPr>
            <a:spLocks noGrp="1"/>
          </p:cNvSpPr>
          <p:nvPr>
            <p:ph idx="1"/>
          </p:nvPr>
        </p:nvSpPr>
        <p:spPr/>
        <p:txBody>
          <a:bodyPr>
            <a:normAutofit/>
          </a:bodyPr>
          <a:lstStyle/>
          <a:p>
            <a:pPr marL="0" indent="0">
              <a:buNone/>
            </a:pPr>
            <a:r>
              <a:rPr lang="en-US" sz="3600" b="1" dirty="0" smtClean="0"/>
              <a:t>What, if anything, can the state do to help rural hospitals?</a:t>
            </a:r>
            <a:endParaRPr lang="en-US" sz="3600" b="1"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2677363" y="685800"/>
            <a:ext cx="5958756" cy="556085"/>
          </a:xfrm>
        </p:spPr>
        <p:txBody>
          <a:bodyPr/>
          <a:lstStyle/>
          <a:p>
            <a:r>
              <a:rPr lang="en-US" dirty="0" smtClean="0">
                <a:solidFill>
                  <a:schemeClr val="tx1"/>
                </a:solidFill>
              </a:rPr>
              <a:t>Major Question #3</a:t>
            </a:r>
            <a:endParaRPr lang="en-US" dirty="0">
              <a:solidFill>
                <a:schemeClr val="tx1"/>
              </a:solidFill>
            </a:endParaRPr>
          </a:p>
        </p:txBody>
      </p:sp>
      <p:sp>
        <p:nvSpPr>
          <p:cNvPr id="4" name="Content Placeholder 3"/>
          <p:cNvSpPr>
            <a:spLocks noGrp="1"/>
          </p:cNvSpPr>
          <p:nvPr>
            <p:ph idx="1"/>
          </p:nvPr>
        </p:nvSpPr>
        <p:spPr/>
        <p:txBody>
          <a:bodyPr>
            <a:normAutofit/>
          </a:bodyPr>
          <a:lstStyle/>
          <a:p>
            <a:pPr marL="0" indent="0">
              <a:buNone/>
            </a:pPr>
            <a:r>
              <a:rPr lang="en-US" sz="3600" b="1" dirty="0" smtClean="0"/>
              <a:t>What do successful rural hospitals do that can be used elsewhere?</a:t>
            </a:r>
          </a:p>
          <a:p>
            <a:endParaRPr lang="en-US" sz="4400" dirty="0"/>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spcBef>
                <a:spcPts val="1200"/>
              </a:spcBef>
            </a:pPr>
            <a:r>
              <a:rPr lang="en-US" sz="4400" b="1" u="sng" dirty="0" smtClean="0"/>
              <a:t>Federal</a:t>
            </a:r>
          </a:p>
          <a:p>
            <a:pPr>
              <a:spcBef>
                <a:spcPts val="1200"/>
              </a:spcBef>
            </a:pPr>
            <a:r>
              <a:rPr lang="en-US" sz="4400" b="1" u="sng" dirty="0" smtClean="0"/>
              <a:t>State</a:t>
            </a:r>
          </a:p>
          <a:p>
            <a:pPr>
              <a:spcBef>
                <a:spcPts val="1200"/>
              </a:spcBef>
            </a:pPr>
            <a:r>
              <a:rPr lang="en-US" sz="4400" b="1" u="sng" dirty="0" smtClean="0"/>
              <a:t>Local</a:t>
            </a:r>
          </a:p>
          <a:p>
            <a:pPr>
              <a:spcBef>
                <a:spcPts val="1200"/>
              </a:spcBef>
            </a:pPr>
            <a:r>
              <a:rPr lang="en-US" sz="4400" b="1" u="sng" dirty="0" smtClean="0"/>
              <a:t>Payor Mix</a:t>
            </a:r>
            <a:endParaRPr lang="en-US" sz="4400" b="1" u="sng" dirty="0"/>
          </a:p>
          <a:p>
            <a:pPr>
              <a:spcBef>
                <a:spcPts val="1200"/>
              </a:spcBef>
            </a:pPr>
            <a:endParaRPr lang="en-US" dirty="0"/>
          </a:p>
          <a:p>
            <a:endParaRPr lang="en-US" dirty="0"/>
          </a:p>
          <a:p>
            <a:endParaRPr lang="en-US" dirty="0"/>
          </a:p>
        </p:txBody>
      </p:sp>
      <p:sp>
        <p:nvSpPr>
          <p:cNvPr id="10" name="Text Placeholder 9"/>
          <p:cNvSpPr>
            <a:spLocks noGrp="1"/>
          </p:cNvSpPr>
          <p:nvPr>
            <p:ph type="body" sz="quarter" idx="12"/>
          </p:nvPr>
        </p:nvSpPr>
        <p:spPr>
          <a:xfrm>
            <a:off x="2514600" y="762000"/>
            <a:ext cx="5958756" cy="556085"/>
          </a:xfrm>
        </p:spPr>
        <p:txBody>
          <a:bodyPr/>
          <a:lstStyle/>
          <a:p>
            <a:r>
              <a:rPr lang="en-US" dirty="0" smtClean="0">
                <a:solidFill>
                  <a:schemeClr val="tx1"/>
                </a:solidFill>
              </a:rPr>
              <a:t>Today’s Talking Points</a:t>
            </a:r>
            <a:endParaRPr lang="en-US" dirty="0">
              <a:solidFill>
                <a:schemeClr val="tx1"/>
              </a:solidFill>
            </a:endParaRPr>
          </a:p>
        </p:txBody>
      </p:sp>
    </p:spTree>
    <p:extLst>
      <p:ext uri="{BB962C8B-B14F-4D97-AF65-F5344CB8AC3E}">
        <p14:creationId xmlns:p14="http://schemas.microsoft.com/office/powerpoint/2010/main" val="2957015922"/>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90800" y="1905000"/>
            <a:ext cx="6172200" cy="4876800"/>
          </a:xfrm>
        </p:spPr>
        <p:txBody>
          <a:bodyPr>
            <a:normAutofit fontScale="85000" lnSpcReduction="10000"/>
          </a:bodyPr>
          <a:lstStyle/>
          <a:p>
            <a:pPr lvl="0"/>
            <a:r>
              <a:rPr lang="en-US" dirty="0" smtClean="0"/>
              <a:t>Kaiser Health News</a:t>
            </a:r>
          </a:p>
          <a:p>
            <a:pPr lvl="1"/>
            <a:r>
              <a:rPr lang="en-US" dirty="0" smtClean="0"/>
              <a:t>GOP Medicaid Cuts Hit Rural America Hardest, Report Finds</a:t>
            </a:r>
          </a:p>
          <a:p>
            <a:pPr lvl="2"/>
            <a:r>
              <a:rPr lang="en-US" u="sng" dirty="0" smtClean="0">
                <a:hlinkClick r:id="rId3"/>
              </a:rPr>
              <a:t>http://khn.org/news/gop-medicaid-cuts-hit-rural-america-hardest-report-finds/</a:t>
            </a:r>
            <a:r>
              <a:rPr lang="en-US" dirty="0" smtClean="0"/>
              <a:t> </a:t>
            </a:r>
          </a:p>
          <a:p>
            <a:pPr lvl="0"/>
            <a:r>
              <a:rPr lang="en-US" dirty="0" smtClean="0"/>
              <a:t>Forbes</a:t>
            </a:r>
          </a:p>
          <a:p>
            <a:pPr lvl="1"/>
            <a:r>
              <a:rPr lang="en-US" dirty="0" smtClean="0"/>
              <a:t>Medicaid’s cracked halo</a:t>
            </a:r>
          </a:p>
          <a:p>
            <a:pPr lvl="2">
              <a:buFont typeface="Arial" panose="020B0604020202020204" pitchFamily="34" charset="0"/>
              <a:buChar char="•"/>
            </a:pPr>
            <a:r>
              <a:rPr lang="en-US" u="sng" dirty="0" smtClean="0">
                <a:hlinkClick r:id="rId4"/>
              </a:rPr>
              <a:t>https://www.forbes.com/sites/sallypipes/2017/05/30/medicaids-cracked-halo/#69acbaf810c0</a:t>
            </a:r>
            <a:r>
              <a:rPr lang="en-US" dirty="0" smtClean="0"/>
              <a:t> </a:t>
            </a:r>
          </a:p>
          <a:p>
            <a:pPr lvl="2">
              <a:buFont typeface="Arial" panose="020B0604020202020204" pitchFamily="34" charset="0"/>
              <a:buChar char="•"/>
            </a:pPr>
            <a:r>
              <a:rPr lang="en-US" dirty="0" smtClean="0"/>
              <a:t>This is a worthy read for the statistics of the article</a:t>
            </a:r>
          </a:p>
          <a:p>
            <a:pPr lvl="0"/>
            <a:r>
              <a:rPr lang="en-US" dirty="0" smtClean="0"/>
              <a:t>Modern Health Care</a:t>
            </a:r>
          </a:p>
          <a:p>
            <a:pPr lvl="1"/>
            <a:r>
              <a:rPr lang="en-US" dirty="0" smtClean="0"/>
              <a:t>GOP Plan could doom Medicaid Managed Care</a:t>
            </a:r>
          </a:p>
          <a:p>
            <a:pPr lvl="2">
              <a:buFont typeface="Arial" panose="020B0604020202020204" pitchFamily="34" charset="0"/>
              <a:buChar char="•"/>
            </a:pPr>
            <a:r>
              <a:rPr lang="en-US" u="sng" dirty="0" smtClean="0">
                <a:hlinkClick r:id="rId5"/>
              </a:rPr>
              <a:t>http://www.modernhealthcare.com/article/20170606/NEWS/170609940/-gop-health-plan-could-doom-medicaid-managed-care</a:t>
            </a:r>
            <a:endParaRPr lang="en-US" dirty="0" smtClean="0"/>
          </a:p>
          <a:p>
            <a:pPr lvl="0"/>
            <a:r>
              <a:rPr lang="en-US" dirty="0" smtClean="0"/>
              <a:t>New York Times</a:t>
            </a:r>
          </a:p>
          <a:p>
            <a:pPr lvl="1"/>
            <a:r>
              <a:rPr lang="en-US" dirty="0" smtClean="0"/>
              <a:t>We May Be Closer to Full Employment Than It Seemed. That’s Bad News.</a:t>
            </a:r>
            <a:endParaRPr lang="en-US" sz="900" dirty="0" smtClean="0"/>
          </a:p>
          <a:p>
            <a:pPr lvl="2">
              <a:buFont typeface="Arial" panose="020B0604020202020204" pitchFamily="34" charset="0"/>
              <a:buChar char="•"/>
            </a:pPr>
            <a:r>
              <a:rPr lang="en-US" u="sng" dirty="0" smtClean="0">
                <a:hlinkClick r:id="rId6"/>
              </a:rPr>
              <a:t>https://www.nytimes.com/2017/06/02/upshot/we-may-be-closer-to-full-employment-than-it-seemed-thats-bad-news.html?_r=0</a:t>
            </a:r>
            <a:endParaRPr lang="en-US" dirty="0" smtClean="0"/>
          </a:p>
        </p:txBody>
      </p:sp>
      <p:sp>
        <p:nvSpPr>
          <p:cNvPr id="10" name="Text Placeholder 9"/>
          <p:cNvSpPr>
            <a:spLocks noGrp="1"/>
          </p:cNvSpPr>
          <p:nvPr>
            <p:ph type="body" sz="quarter" idx="12"/>
          </p:nvPr>
        </p:nvSpPr>
        <p:spPr>
          <a:xfrm>
            <a:off x="2590800" y="762000"/>
            <a:ext cx="5958756" cy="556085"/>
          </a:xfrm>
        </p:spPr>
        <p:txBody>
          <a:bodyPr/>
          <a:lstStyle/>
          <a:p>
            <a:r>
              <a:rPr lang="en-US" dirty="0" smtClean="0">
                <a:solidFill>
                  <a:schemeClr val="tx1"/>
                </a:solidFill>
              </a:rPr>
              <a:t>Today’s News Headlines</a:t>
            </a:r>
            <a:endParaRPr lang="en-US" dirty="0">
              <a:solidFill>
                <a:schemeClr val="tx1"/>
              </a:solidFill>
            </a:endParaRPr>
          </a:p>
        </p:txBody>
      </p:sp>
    </p:spTree>
    <p:extLst>
      <p:ext uri="{BB962C8B-B14F-4D97-AF65-F5344CB8AC3E}">
        <p14:creationId xmlns:p14="http://schemas.microsoft.com/office/powerpoint/2010/main" val="1315260729"/>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6_Office Theme">
  <a:themeElements>
    <a:clrScheme name="HomeTown Health Color Set">
      <a:dk1>
        <a:srgbClr val="174A7C"/>
      </a:dk1>
      <a:lt1>
        <a:sysClr val="window" lastClr="FFFFFF"/>
      </a:lt1>
      <a:dk2>
        <a:srgbClr val="7C868D"/>
      </a:dk2>
      <a:lt2>
        <a:srgbClr val="F4F4F4"/>
      </a:lt2>
      <a:accent1>
        <a:srgbClr val="A6BBC9"/>
      </a:accent1>
      <a:accent2>
        <a:srgbClr val="B38808"/>
      </a:accent2>
      <a:accent3>
        <a:srgbClr val="ACD4F1"/>
      </a:accent3>
      <a:accent4>
        <a:srgbClr val="A9C399"/>
      </a:accent4>
      <a:accent5>
        <a:srgbClr val="557143"/>
      </a:accent5>
      <a:accent6>
        <a:srgbClr val="A5A5A5"/>
      </a:accent6>
      <a:hlink>
        <a:srgbClr val="459DDF"/>
      </a:hlink>
      <a:folHlink>
        <a:srgbClr val="A7BFD4"/>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Custom Design">
  <a:themeElements>
    <a:clrScheme name="HomeTown Health Color Set">
      <a:dk1>
        <a:srgbClr val="174A7C"/>
      </a:dk1>
      <a:lt1>
        <a:sysClr val="window" lastClr="FFFFFF"/>
      </a:lt1>
      <a:dk2>
        <a:srgbClr val="7C868D"/>
      </a:dk2>
      <a:lt2>
        <a:srgbClr val="F4F4F4"/>
      </a:lt2>
      <a:accent1>
        <a:srgbClr val="A6BBC9"/>
      </a:accent1>
      <a:accent2>
        <a:srgbClr val="B38808"/>
      </a:accent2>
      <a:accent3>
        <a:srgbClr val="ACD4F1"/>
      </a:accent3>
      <a:accent4>
        <a:srgbClr val="A9C399"/>
      </a:accent4>
      <a:accent5>
        <a:srgbClr val="557143"/>
      </a:accent5>
      <a:accent6>
        <a:srgbClr val="A5A5A5"/>
      </a:accent6>
      <a:hlink>
        <a:srgbClr val="459DDF"/>
      </a:hlink>
      <a:folHlink>
        <a:srgbClr val="A7BFD4"/>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DA7A23DCE104398FEFE44A53512D4" ma:contentTypeVersion="1" ma:contentTypeDescription="Create a new document." ma:contentTypeScope="" ma:versionID="b0c41963cfb3bb731c58be1c75038d01">
  <xsd:schema xmlns:xsd="http://www.w3.org/2001/XMLSchema" xmlns:p="http://schemas.microsoft.com/office/2006/metadata/properties" xmlns:ns1="http://schemas.microsoft.com/sharepoint/v3" targetNamespace="http://schemas.microsoft.com/office/2006/metadata/properties" ma:root="true" ma:fieldsID="949202dcc3c1780e91e58fb2af340b1d"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9412CF7-503B-44F4-A620-9E0E35AB7F00}"/>
</file>

<file path=customXml/itemProps2.xml><?xml version="1.0" encoding="utf-8"?>
<ds:datastoreItem xmlns:ds="http://schemas.openxmlformats.org/officeDocument/2006/customXml" ds:itemID="{863E2FA6-DD30-4517-AD71-9D7EE3DCF86F}"/>
</file>

<file path=customXml/itemProps3.xml><?xml version="1.0" encoding="utf-8"?>
<ds:datastoreItem xmlns:ds="http://schemas.openxmlformats.org/officeDocument/2006/customXml" ds:itemID="{3F0B77A6-9370-40DC-AAD4-D7B90F4173AE}"/>
</file>

<file path=docProps/app.xml><?xml version="1.0" encoding="utf-8"?>
<Properties xmlns="http://schemas.openxmlformats.org/officeDocument/2006/extended-properties" xmlns:vt="http://schemas.openxmlformats.org/officeDocument/2006/docPropsVTypes">
  <TotalTime>4067</TotalTime>
  <Words>2250</Words>
  <Application>Microsoft Office PowerPoint</Application>
  <PresentationFormat>On-screen Show (4:3)</PresentationFormat>
  <Paragraphs>364</Paragraphs>
  <Slides>43</Slides>
  <Notes>43</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6_Office Theme</vt:lpstr>
      <vt:lpstr>4_Custom Design</vt:lpstr>
      <vt:lpstr>Jimmy Lewis</vt:lpstr>
      <vt:lpstr>Who is Jimmy Lewis?</vt:lpstr>
      <vt:lpstr>Georgia Hospital Closures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National Issues</vt:lpstr>
      <vt:lpstr>National Issues</vt:lpstr>
      <vt:lpstr>State Issues</vt:lpstr>
      <vt:lpstr>State Issues cont’d</vt:lpstr>
      <vt:lpstr>Local Issues</vt:lpstr>
      <vt:lpstr>Governor’s  Rural Hospital Initiative</vt:lpstr>
      <vt:lpstr>Tax Credit Bill SB 180 49 neediest rural hospitals</vt:lpstr>
      <vt:lpstr>Tax Credit Bill SB 180 49 neediest rural hospitals</vt:lpstr>
      <vt:lpstr>Tax Credit Bill SB 180 15 neediest rural hospitals</vt:lpstr>
      <vt:lpstr>Examples of County Financial Participation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Future of Georgia Healthcare</vt:lpstr>
      <vt:lpstr>Future of Georgia Healthcare</vt:lpstr>
      <vt:lpstr>Future of Georgia’s Healthcare</vt:lpstr>
      <vt:lpstr>PowerPoint Presentation</vt:lpstr>
      <vt:lpstr>PowerPoint Presentation</vt:lpstr>
      <vt:lpstr>PowerPoint Presentation</vt:lpstr>
      <vt:lpstr>Reading that Defines Obamacare </vt:lpstr>
      <vt:lpstr>Reading that Defines Obamacare</vt:lpstr>
      <vt:lpstr>Copyright Notice</vt:lpstr>
      <vt:lpstr>House Rural Council 7-20-2017</vt:lpstr>
    </vt:vector>
  </TitlesOfParts>
  <Company>Arthur J. Gallagher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jhprice</dc:creator>
  <cp:lastModifiedBy>Windows User</cp:lastModifiedBy>
  <cp:revision>98</cp:revision>
  <dcterms:created xsi:type="dcterms:W3CDTF">2014-02-28T16:05:34Z</dcterms:created>
  <dcterms:modified xsi:type="dcterms:W3CDTF">2017-07-19T19:51:51Z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0x010100126DA7A23DCE104398FEFE44A53512D4</vt:lpwstr>
  </property>
</Properties>
</file>