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wdp" ContentType="image/vnd.ms-photo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66" r:id="rId3"/>
    <p:sldId id="257" r:id="rId4"/>
    <p:sldId id="258" r:id="rId5"/>
    <p:sldId id="259" r:id="rId6"/>
    <p:sldId id="267" r:id="rId7"/>
    <p:sldId id="260" r:id="rId8"/>
    <p:sldId id="261" r:id="rId9"/>
    <p:sldId id="262" r:id="rId10"/>
    <p:sldId id="269" r:id="rId11"/>
    <p:sldId id="270" r:id="rId12"/>
    <p:sldId id="271" r:id="rId13"/>
    <p:sldId id="272" r:id="rId14"/>
    <p:sldId id="263" r:id="rId15"/>
    <p:sldId id="264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e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656" y="-2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503375-0243-445C-A44C-1ADB75C4D4A2}" type="datetimeFigureOut">
              <a:rPr lang="en-US" smtClean="0"/>
              <a:t>7/19/2017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49DC6-4651-4D41-A965-8AA032F0FD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390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C32E2C-6ECD-46AD-80A3-3DD5817BE8CE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CE01A4-BB71-4EE9-94EC-4E019556FAE0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38D6C-050F-45E5-B35E-AF800C5EA0CD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D6C5C0-41FF-4281-A1B6-653BC111F12C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32EC30D-0433-4EA2-BAC4-1F43C67384C9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43E4FD-C22D-470F-A64F-72169BF2DFE0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62EC8D-111C-481C-9540-ECFB1C7895A9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40FABF4-51B4-4750-A25F-9F6832D01040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ED388A-E8FB-4515-89FD-D2FA5A4681D8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3EAD427-985C-41EC-A09F-40F0763F055E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00C3F73-A3D8-4904-946E-5A58F308632C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702CAB2-390F-485E-8DA3-B2C42DC73F00}" type="datetime1">
              <a:rPr lang="en-US" smtClean="0"/>
              <a:t>7/19/2017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7407C9B-E1B0-E742-B2D6-FB3EC62F03F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noFill/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Georgia House Rural Development Council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Memorial Hospital and Manor</a:t>
            </a:r>
          </a:p>
          <a:p>
            <a:r>
              <a:rPr lang="en-US" dirty="0" smtClean="0"/>
              <a:t>Bainbridge, Georgia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21" y="291252"/>
            <a:ext cx="1401779" cy="585048"/>
          </a:xfrm>
          <a:prstGeom prst="rect">
            <a:avLst/>
          </a:prstGeom>
          <a:effectLst>
            <a:glow rad="406400">
              <a:schemeClr val="accent1">
                <a:alpha val="71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0849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300" y="147828"/>
            <a:ext cx="8229600" cy="559232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</a:t>
            </a:r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of Georgia Help?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Financial Support</a:t>
            </a:r>
          </a:p>
          <a:p>
            <a:pPr marL="109728" indent="0">
              <a:buNone/>
            </a:pPr>
            <a:endParaRPr lang="en-US" dirty="0"/>
          </a:p>
          <a:p>
            <a:pPr lvl="1"/>
            <a:r>
              <a:rPr lang="en-US" dirty="0" smtClean="0"/>
              <a:t>Increase grants for readmission prevention and home health care programs to prevent ED overutilization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Continue to support PCMH grants for practice transformation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Provide reimbursement for population health/wellness initiatives in the community setting.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80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"/>
            <a:ext cx="8229600" cy="56643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</a:t>
            </a: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of Georgia Help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endParaRPr lang="en-US" dirty="0" smtClean="0"/>
          </a:p>
          <a:p>
            <a:r>
              <a:rPr lang="en-US" dirty="0" smtClean="0"/>
              <a:t>Workforce Support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Improve incentives for physician recruitment to rural areas</a:t>
            </a:r>
          </a:p>
          <a:p>
            <a:pPr marL="393192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Increase support for development of rural residency programs</a:t>
            </a:r>
          </a:p>
          <a:p>
            <a:pPr marL="393192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Increase scholarship incentives for technology schools training workforce in rural areas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479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84200"/>
            <a:ext cx="8229600" cy="542309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</a:t>
            </a: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of Georgia Help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endParaRPr lang="en-US" dirty="0" smtClean="0"/>
          </a:p>
          <a:p>
            <a:r>
              <a:rPr lang="en-US" dirty="0" smtClean="0"/>
              <a:t>General Support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Increase development of Hospital Authority Board member training and scholarships for members who obtain training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Consider Rural Center of Excellence for Healthcare</a:t>
            </a:r>
          </a:p>
          <a:p>
            <a:pPr lvl="2"/>
            <a:r>
              <a:rPr lang="en-US" dirty="0" smtClean="0"/>
              <a:t>To increase access to best practice support available to rural hospitals in all areas of expertise required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Expand USG support of internships and training opportunities in rural Georgia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10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5900"/>
            <a:ext cx="8229600" cy="579139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</a:t>
            </a: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State of Georgia Help?</a:t>
            </a:r>
          </a:p>
          <a:p>
            <a:r>
              <a:rPr lang="en-US" dirty="0" smtClean="0"/>
              <a:t>Clinical Support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Decrease bureacracy and administrative burdens from Medicaid, DCH, and Care Management Organizations for rural practices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Encourage standardization of quality metrics from all payers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Allow update to attestation of all rural primary care physicians</a:t>
            </a:r>
          </a:p>
          <a:p>
            <a:pPr marL="393192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Develop Swing bed, post acute and home health initiatives for PPS (prospective payment) rural hospitals.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79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778691"/>
          </a:xfrm>
        </p:spPr>
        <p:txBody>
          <a:bodyPr/>
          <a:lstStyle/>
          <a:p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are rural health delivery systems important?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Extremely poor current health outcomes-statewide 49</a:t>
            </a:r>
            <a:r>
              <a:rPr lang="en-US" baseline="30000" dirty="0" smtClean="0"/>
              <a:t>th</a:t>
            </a:r>
            <a:r>
              <a:rPr lang="en-US" dirty="0" smtClean="0"/>
              <a:t> out of 50 states</a:t>
            </a:r>
          </a:p>
          <a:p>
            <a:pPr lvl="2"/>
            <a:r>
              <a:rPr lang="en-US" dirty="0" smtClean="0"/>
              <a:t>Maternal Mortality rates one of the worst in the nation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Mental Health System remains a challenge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Healthcare jobs vital to rural economy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Healthcare access vital to new or expanding industrial development.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40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6100"/>
            <a:ext cx="8229600" cy="5461191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</a:t>
            </a:r>
            <a:r>
              <a:rPr 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to: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Improve prevention and wellness efforts in rural counties-the most effective way to improve outcomes and lower cost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Develop new health care models for access to care for counties that demographically cannot continue to support a traditional hospital.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Address mental and population health challenges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Address generational poverty and lack of opportunity</a:t>
            </a:r>
          </a:p>
          <a:p>
            <a:pPr lvl="2"/>
            <a:r>
              <a:rPr lang="en-US" dirty="0" smtClean="0"/>
              <a:t>Education, job training, housing and transportation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815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5600"/>
            <a:ext cx="8229600" cy="5651691"/>
          </a:xfrm>
        </p:spPr>
        <p:txBody>
          <a:bodyPr>
            <a:normAutofit fontScale="92500"/>
          </a:bodyPr>
          <a:lstStyle/>
          <a:p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Communities </a:t>
            </a:r>
            <a:r>
              <a:rPr lang="en-US" sz="41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41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ave </a:t>
            </a:r>
            <a:r>
              <a:rPr lang="en-US" sz="4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o:</a:t>
            </a:r>
          </a:p>
          <a:p>
            <a:pPr lvl="1"/>
            <a:endParaRPr lang="en-US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dirty="0" smtClean="0"/>
              <a:t>Be willing to accept change to status quo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Be part of the solution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Provide resources and collaboration in problem solving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Elect servant leaders who can focus on viable solutions and are willing to collaborate with all stakeholders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Embrace education initiatives focused on workforce development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3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Dean Burke M.D. - Medical Director/Chief Medical Officer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Gregg Magers - Interim CEO</a:t>
            </a:r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Glennie Bench - Chair of Hospital Authority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Presenters: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5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5300"/>
            <a:ext cx="8229600" cy="5511991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Memorial</a:t>
            </a:r>
            <a:r>
              <a:rPr lang="en-US" sz="4100" b="1" dirty="0" smtClean="0"/>
              <a:t> </a:t>
            </a: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Hospital and Manor</a:t>
            </a:r>
          </a:p>
          <a:p>
            <a:pPr marL="109728" indent="0">
              <a:buNone/>
            </a:pPr>
            <a:endParaRPr lang="en-US" sz="3600" dirty="0" smtClean="0"/>
          </a:p>
          <a:p>
            <a:pPr lvl="1"/>
            <a:r>
              <a:rPr lang="en-US" sz="3200" dirty="0" smtClean="0"/>
              <a:t>80 Licensed Beds-staffed for 45</a:t>
            </a:r>
          </a:p>
          <a:p>
            <a:pPr marL="393192" lvl="1" indent="0">
              <a:buNone/>
            </a:pPr>
            <a:endParaRPr lang="en-US" sz="3200" dirty="0" smtClean="0"/>
          </a:p>
          <a:p>
            <a:pPr lvl="1"/>
            <a:r>
              <a:rPr lang="en-US" sz="3200" dirty="0" smtClean="0"/>
              <a:t>107 Bed attached Nursing Home</a:t>
            </a:r>
          </a:p>
          <a:p>
            <a:pPr marL="393192" lvl="1" indent="0">
              <a:buNone/>
            </a:pPr>
            <a:endParaRPr lang="en-US" sz="3200" dirty="0" smtClean="0"/>
          </a:p>
          <a:p>
            <a:pPr lvl="1"/>
            <a:r>
              <a:rPr lang="en-US" sz="3200" dirty="0" smtClean="0"/>
              <a:t>450 FTE’s</a:t>
            </a:r>
          </a:p>
          <a:p>
            <a:pPr marL="393192" lvl="1" indent="0">
              <a:buNone/>
            </a:pPr>
            <a:endParaRPr lang="en-US" sz="3200" dirty="0" smtClean="0"/>
          </a:p>
          <a:p>
            <a:pPr lvl="1"/>
            <a:r>
              <a:rPr lang="en-US" sz="3200" dirty="0" smtClean="0"/>
              <a:t>Annual Net revenue-$45 Million</a:t>
            </a:r>
          </a:p>
          <a:p>
            <a:pPr lvl="1"/>
            <a:endParaRPr lang="en-US" sz="36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682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FY 2015 - </a:t>
            </a:r>
            <a:r>
              <a:rPr lang="en-US" sz="3600" dirty="0" smtClean="0">
                <a:solidFill>
                  <a:srgbClr val="FF0000"/>
                </a:solidFill>
              </a:rPr>
              <a:t>Loss of $4.83 million</a:t>
            </a:r>
          </a:p>
          <a:p>
            <a:pPr marL="109728" indent="0">
              <a:buNone/>
            </a:pP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FY 2016 - </a:t>
            </a:r>
            <a:r>
              <a:rPr lang="en-US" sz="3600" dirty="0" smtClean="0">
                <a:solidFill>
                  <a:srgbClr val="FF0000"/>
                </a:solidFill>
              </a:rPr>
              <a:t>Loss of $6.35 million</a:t>
            </a:r>
          </a:p>
          <a:p>
            <a:pPr lvl="1"/>
            <a:r>
              <a:rPr lang="en-US" sz="3600" dirty="0" smtClean="0"/>
              <a:t>“Going Concern” letter from auditor</a:t>
            </a:r>
          </a:p>
          <a:p>
            <a:pPr marL="393192" lvl="1" indent="0">
              <a:buNone/>
            </a:pPr>
            <a:endParaRPr lang="en-US" sz="3600" dirty="0" smtClean="0"/>
          </a:p>
          <a:p>
            <a:r>
              <a:rPr lang="en-US" sz="3600" dirty="0" smtClean="0"/>
              <a:t>FY 2017 - Net Income $230, 000</a:t>
            </a:r>
          </a:p>
          <a:p>
            <a:endParaRPr lang="en-US" sz="3600" dirty="0" smtClean="0"/>
          </a:p>
          <a:p>
            <a:r>
              <a:rPr lang="en-US" sz="3600" dirty="0" smtClean="0"/>
              <a:t>First quarter FY 2018 - Net Income $244,000</a:t>
            </a:r>
          </a:p>
          <a:p>
            <a:endParaRPr lang="en-US" sz="3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MHM-Financial Comeback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09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2528"/>
            <a:ext cx="8229600" cy="4525963"/>
          </a:xfrm>
        </p:spPr>
        <p:txBody>
          <a:bodyPr>
            <a:no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Back to basics on revenue cycle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Resized Cost Structure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Improved productivity and lower operating costs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City and County Support for refinancing debt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Indigent care reimbursement from County and City</a:t>
            </a:r>
          </a:p>
          <a:p>
            <a:pPr marL="109728" indent="0">
              <a:buNone/>
            </a:pPr>
            <a:endParaRPr lang="en-US" sz="2400" dirty="0" smtClean="0"/>
          </a:p>
          <a:p>
            <a:r>
              <a:rPr lang="en-US" sz="2400" dirty="0" smtClean="0"/>
              <a:t>New service lines/business opportunities</a:t>
            </a:r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29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MH-M Financial Recovery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83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1800"/>
            <a:ext cx="8229600" cy="5575491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 it’s our turn: MH-M </a:t>
            </a:r>
          </a:p>
          <a:p>
            <a:endParaRPr lang="en-US" sz="3600" dirty="0"/>
          </a:p>
          <a:p>
            <a:pPr lvl="1"/>
            <a:r>
              <a:rPr lang="en-US" sz="2800" dirty="0" smtClean="0"/>
              <a:t>Executive Team and employees must continue to perform at a high level</a:t>
            </a:r>
          </a:p>
          <a:p>
            <a:pPr marL="109728" indent="0">
              <a:buNone/>
            </a:pPr>
            <a:endParaRPr lang="en-US" sz="3200" dirty="0" smtClean="0"/>
          </a:p>
          <a:p>
            <a:pPr lvl="1"/>
            <a:r>
              <a:rPr lang="en-US" sz="2800" dirty="0" smtClean="0"/>
              <a:t>Patient care and patient satisfaction</a:t>
            </a:r>
          </a:p>
          <a:p>
            <a:pPr marL="109728" indent="0">
              <a:buNone/>
            </a:pPr>
            <a:endParaRPr lang="en-US" sz="3200" dirty="0" smtClean="0"/>
          </a:p>
          <a:p>
            <a:pPr lvl="1"/>
            <a:r>
              <a:rPr lang="en-US" sz="2800" dirty="0" smtClean="0"/>
              <a:t>High Level Patient Outcome and </a:t>
            </a:r>
            <a:r>
              <a:rPr lang="en-US" sz="2800" dirty="0"/>
              <a:t>P</a:t>
            </a:r>
            <a:r>
              <a:rPr lang="en-US" sz="2800" dirty="0" smtClean="0"/>
              <a:t>atient </a:t>
            </a:r>
            <a:r>
              <a:rPr lang="en-US" sz="2800" dirty="0"/>
              <a:t>S</a:t>
            </a:r>
            <a:r>
              <a:rPr lang="en-US" sz="2800" dirty="0" smtClean="0"/>
              <a:t>afety Performance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35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81100"/>
            <a:ext cx="9245600" cy="4826191"/>
          </a:xfrm>
        </p:spPr>
        <p:txBody>
          <a:bodyPr>
            <a:noAutofit/>
          </a:bodyPr>
          <a:lstStyle/>
          <a:p>
            <a:pPr lvl="1"/>
            <a:r>
              <a:rPr lang="en-US" sz="2400" dirty="0" smtClean="0"/>
              <a:t>Employee Satisfaction-salary challenges</a:t>
            </a:r>
          </a:p>
          <a:p>
            <a:pPr marL="393192" lvl="1" indent="0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Workforce Development and shortage</a:t>
            </a:r>
          </a:p>
          <a:p>
            <a:pPr lvl="2"/>
            <a:r>
              <a:rPr lang="en-US" sz="2400" dirty="0" smtClean="0"/>
              <a:t>Technology, Nursing, Mental Health and Therapy</a:t>
            </a:r>
          </a:p>
          <a:p>
            <a:pPr marL="630936" lvl="2" indent="0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Technology Tools and Analytics Staff for Population Health Initiatives are needed</a:t>
            </a:r>
          </a:p>
          <a:p>
            <a:pPr marL="393192" lvl="1" indent="0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New Service Line Support</a:t>
            </a:r>
          </a:p>
          <a:p>
            <a:pPr marL="393192" lvl="1" indent="0">
              <a:buNone/>
            </a:pPr>
            <a:endParaRPr lang="en-US" sz="2400" dirty="0" smtClean="0"/>
          </a:p>
          <a:p>
            <a:pPr lvl="1"/>
            <a:r>
              <a:rPr lang="en-US" sz="2400" dirty="0" smtClean="0"/>
              <a:t>Physician Recruitment and Retention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738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MHM Continuing Challenges</a:t>
            </a:r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40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0760"/>
            <a:ext cx="8945316" cy="4915404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Collaboration:</a:t>
            </a:r>
          </a:p>
          <a:p>
            <a:pPr lvl="2"/>
            <a:r>
              <a:rPr lang="en-US" dirty="0" smtClean="0"/>
              <a:t>Member of Stratus Healthcare</a:t>
            </a:r>
          </a:p>
          <a:p>
            <a:pPr lvl="2"/>
            <a:r>
              <a:rPr lang="en-US" dirty="0" smtClean="0"/>
              <a:t>Emory University Affiliation</a:t>
            </a:r>
          </a:p>
          <a:p>
            <a:pPr lvl="2"/>
            <a:r>
              <a:rPr lang="en-US" dirty="0" smtClean="0"/>
              <a:t>MCG medical student training site</a:t>
            </a:r>
          </a:p>
          <a:p>
            <a:pPr marL="630936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New Service Lines:</a:t>
            </a:r>
          </a:p>
          <a:p>
            <a:pPr lvl="2"/>
            <a:r>
              <a:rPr lang="en-US" dirty="0" smtClean="0"/>
              <a:t>Telenephrology project in progress</a:t>
            </a:r>
          </a:p>
          <a:p>
            <a:pPr lvl="2"/>
            <a:r>
              <a:rPr lang="en-US" dirty="0" smtClean="0"/>
              <a:t>Expanding Outpatient Lab Services</a:t>
            </a:r>
          </a:p>
          <a:p>
            <a:pPr lvl="2"/>
            <a:r>
              <a:rPr lang="en-US" dirty="0" smtClean="0"/>
              <a:t>Exploring or expanding other service initiatives</a:t>
            </a:r>
          </a:p>
          <a:p>
            <a:pPr marL="630936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Aggressive Physician Recruiting</a:t>
            </a:r>
          </a:p>
          <a:p>
            <a:pPr marL="393192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Blocking and Tackling-high performing operational efficiency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76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MH-M How We </a:t>
            </a:r>
            <a:r>
              <a:rPr lang="en-US" dirty="0"/>
              <a:t>are F</a:t>
            </a:r>
            <a:r>
              <a:rPr lang="en-US" dirty="0" smtClean="0"/>
              <a:t>acing </a:t>
            </a:r>
            <a:r>
              <a:rPr lang="en-US" dirty="0"/>
              <a:t>the </a:t>
            </a:r>
            <a:r>
              <a:rPr lang="en-US" dirty="0" smtClean="0"/>
              <a:t>Future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00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0200"/>
            <a:ext cx="8229600" cy="56770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Can the State of Georgia Help?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Financial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Develop </a:t>
            </a:r>
            <a:r>
              <a:rPr lang="en-US" dirty="0"/>
              <a:t>g</a:t>
            </a:r>
            <a:r>
              <a:rPr lang="en-US" dirty="0" smtClean="0"/>
              <a:t>rant programs to support investment in software and personnel for population health initiatives and value based contracting.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Enhance reimbursement and support for mental health integration into primary care.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Reevaluate physician recruiting initiatives to rural Georgia</a:t>
            </a:r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5740154"/>
            <a:ext cx="1769816" cy="1117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2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7951AD-7B6E-4952-825F-B36B91EA61A8}"/>
</file>

<file path=customXml/itemProps2.xml><?xml version="1.0" encoding="utf-8"?>
<ds:datastoreItem xmlns:ds="http://schemas.openxmlformats.org/officeDocument/2006/customXml" ds:itemID="{D4300AC3-1C33-4010-9200-15E23B15532E}"/>
</file>

<file path=customXml/itemProps3.xml><?xml version="1.0" encoding="utf-8"?>
<ds:datastoreItem xmlns:ds="http://schemas.openxmlformats.org/officeDocument/2006/customXml" ds:itemID="{93415D7B-D0E9-4CAA-9A0D-30C374E1829B}"/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2712</TotalTime>
  <Words>664</Words>
  <Application>Microsoft Office PowerPoint</Application>
  <PresentationFormat>On-screen Show (4:3)</PresentationFormat>
  <Paragraphs>152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Concourse</vt:lpstr>
      <vt:lpstr>Georgia House Rural Development Council</vt:lpstr>
      <vt:lpstr>Presenters:</vt:lpstr>
      <vt:lpstr>PowerPoint Presentation</vt:lpstr>
      <vt:lpstr>MHM-Financial Comeback</vt:lpstr>
      <vt:lpstr>MH-M Financial Recovery </vt:lpstr>
      <vt:lpstr>PowerPoint Presentation</vt:lpstr>
      <vt:lpstr>MHM Continuing Challenges</vt:lpstr>
      <vt:lpstr>MH-M How We are Facing the Future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Georgia House Rural Development Council</dc:title>
  <dc:creator>Thea</dc:creator>
  <cp:lastModifiedBy>Windows User</cp:lastModifiedBy>
  <cp:revision>27</cp:revision>
  <dcterms:created xsi:type="dcterms:W3CDTF">2017-07-15T15:29:55Z</dcterms:created>
  <dcterms:modified xsi:type="dcterms:W3CDTF">2017-07-19T19:50:18Z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