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9" r:id="rId4"/>
  </p:sldMasterIdLst>
  <p:notesMasterIdLst>
    <p:notesMasterId r:id="rId10"/>
  </p:notesMasterIdLst>
  <p:handoutMasterIdLst>
    <p:handoutMasterId r:id="rId11"/>
  </p:handoutMasterIdLst>
  <p:sldIdLst>
    <p:sldId id="317" r:id="rId5"/>
    <p:sldId id="428" r:id="rId6"/>
    <p:sldId id="445" r:id="rId7"/>
    <p:sldId id="438" r:id="rId8"/>
    <p:sldId id="310" r:id="rId9"/>
  </p:sldIdLst>
  <p:sldSz cx="9144000" cy="6858000" type="screen4x3"/>
  <p:notesSz cx="7023100" cy="930910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4" userDrawn="1">
          <p15:clr>
            <a:srgbClr val="A4A3A4"/>
          </p15:clr>
        </p15:guide>
        <p15:guide id="5" pos="57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4" userDrawn="1">
          <p15:clr>
            <a:srgbClr val="A4A3A4"/>
          </p15:clr>
        </p15:guide>
        <p15:guide id="2" pos="2164" userDrawn="1">
          <p15:clr>
            <a:srgbClr val="A4A3A4"/>
          </p15:clr>
        </p15:guide>
        <p15:guide id="3" orient="horz" pos="2932" userDrawn="1">
          <p15:clr>
            <a:srgbClr val="A4A3A4"/>
          </p15:clr>
        </p15:guide>
        <p15:guide id="4" pos="221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8A7967"/>
    <a:srgbClr val="F2F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0" autoAdjust="0"/>
    <p:restoredTop sz="94280" autoAdjust="0"/>
  </p:normalViewPr>
  <p:slideViewPr>
    <p:cSldViewPr>
      <p:cViewPr varScale="1">
        <p:scale>
          <a:sx n="88" d="100"/>
          <a:sy n="88" d="100"/>
        </p:scale>
        <p:origin x="-1315" y="-82"/>
      </p:cViewPr>
      <p:guideLst>
        <p:guide orient="horz" pos="3744"/>
        <p:guide pos="5760"/>
      </p:guideLst>
    </p:cSldViewPr>
  </p:slideViewPr>
  <p:outlineViewPr>
    <p:cViewPr>
      <p:scale>
        <a:sx n="33" d="100"/>
        <a:sy n="33" d="100"/>
      </p:scale>
      <p:origin x="0" y="492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3708" y="78"/>
      </p:cViewPr>
      <p:guideLst>
        <p:guide orient="horz" pos="2884"/>
        <p:guide orient="horz" pos="2932"/>
        <p:guide pos="2164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1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7071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defRPr sz="1200"/>
            </a:lvl1pPr>
          </a:lstStyle>
          <a:p>
            <a:fld id="{B1659ACC-BB8B-40BD-9C3D-7515A99833BA}" type="datetimeFigureOut">
              <a:rPr lang="en-US"/>
              <a:pPr/>
              <a:t>8/11/2017</a:t>
            </a:fld>
            <a:endParaRPr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7070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30"/>
            <a:ext cx="3043343" cy="467070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defRPr sz="1200"/>
            </a:lvl1pPr>
          </a:lstStyle>
          <a:p>
            <a:fld id="{FE02B09C-4EB4-4858-8C5D-928515EB5FA1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81470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defRPr sz="1200"/>
            </a:lvl1pPr>
          </a:lstStyle>
          <a:p>
            <a:fld id="{6CAB3F5D-6129-4745-AD27-E1F8E3F0C4BE}" type="datetimeFigureOut">
              <a:rPr lang="en-US"/>
              <a:pPr/>
              <a:t>8/11/2017</a:t>
            </a:fld>
            <a:endParaRPr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endParaRPr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defRPr sz="1200"/>
            </a:lvl1pPr>
          </a:lstStyle>
          <a:p>
            <a:fld id="{BC640D2E-0C1A-4418-8763-9BB732EB1D20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86368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698500"/>
            <a:ext cx="46545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40D2E-0C1A-4418-8763-9BB732EB1D2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318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698500"/>
            <a:ext cx="46545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43CFA-34E8-4D09-AC48-23C173126D2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700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698500"/>
            <a:ext cx="46545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43CFA-34E8-4D09-AC48-23C173126D2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640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40D2E-0C1A-4418-8763-9BB732EB1D2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413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4275" y="698500"/>
            <a:ext cx="4654550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Any Questions?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40D2E-0C1A-4418-8763-9BB732EB1D2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625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75" y="5162550"/>
            <a:ext cx="2828925" cy="7810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Rectangle 9"/>
          <p:cNvSpPr/>
          <p:nvPr/>
        </p:nvSpPr>
        <p:spPr>
          <a:xfrm>
            <a:off x="66865" y="6044184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000" dirty="0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Title 7"/>
          <p:cNvSpPr>
            <a:spLocks noGrp="1"/>
          </p:cNvSpPr>
          <p:nvPr>
            <p:ph type="ctrTitle" hasCustomPrompt="1"/>
          </p:nvPr>
        </p:nvSpPr>
        <p:spPr>
          <a:xfrm>
            <a:off x="1370766" y="1676400"/>
            <a:ext cx="6477000" cy="1828800"/>
          </a:xfrm>
        </p:spPr>
        <p:txBody>
          <a:bodyPr anchor="ctr"/>
          <a:lstStyle>
            <a:lvl1pPr algn="ctr">
              <a:defRPr cap="none" baseline="0"/>
            </a:lvl1pPr>
          </a:lstStyle>
          <a:p>
            <a:r>
              <a:rPr kumimoji="0" lang="en-US" dirty="0"/>
              <a:t>Click To Add Title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 hasCustomPrompt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/>
              <a:t>Click to add speaker name &amp;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6865" y="6043616"/>
            <a:ext cx="2249424" cy="714375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date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extLst mod="1">
    <p:ext uri="{DCECCB84-F9BA-43D5-87BE-67443E8EF086}">
      <p15:sldGuideLst xmlns:p15="http://schemas.microsoft.com/office/powerpoint/2012/main" xmlns="">
        <p15:guide id="1" orient="horz" pos="3744" userDrawn="1">
          <p15:clr>
            <a:srgbClr val="FBAE40"/>
          </p15:clr>
        </p15:guide>
        <p15:guide id="2" pos="550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0"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BB9F7-FE8F-4CB7-B90F-B7A115B006F6}" type="datetimeFigureOut">
              <a:rPr lang="en-US" smtClean="0"/>
              <a:pPr/>
              <a:t>8/11/2017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 marL="320040" indent="-320040">
              <a:lnSpc>
                <a:spcPct val="114000"/>
              </a:lnSpc>
              <a:spcBef>
                <a:spcPts val="700"/>
              </a:spcBef>
              <a:buSzPct val="70000"/>
              <a:buFont typeface="Wingdings" pitchFamily="2" charset="2"/>
              <a:buChar char="§"/>
              <a:defRPr/>
            </a:lvl1pPr>
            <a:lvl2pPr marL="640080" indent="-274320">
              <a:buFont typeface="Wingdings" pitchFamily="2" charset="2"/>
              <a:buChar char="§"/>
              <a:defRPr/>
            </a:lvl2pPr>
            <a:lvl3pPr>
              <a:buFont typeface="Wingdings" pitchFamily="2" charset="2"/>
              <a:buChar char="§"/>
              <a:defRPr/>
            </a:lvl3pPr>
            <a:lvl4pPr>
              <a:buFont typeface="Wingdings" pitchFamily="2" charset="2"/>
              <a:buChar char="§"/>
              <a:defRPr/>
            </a:lvl4pPr>
            <a:lvl5pPr>
              <a:defRPr/>
            </a:lvl5pPr>
          </a:lstStyle>
          <a:p>
            <a:pPr lvl="0" eaLnBrk="1" latinLnBrk="0" hangingPunct="1"/>
            <a:r>
              <a:rPr lang="en-US" dirty="0"/>
              <a:t>Click to edit Master text styles</a:t>
            </a:r>
          </a:p>
          <a:p>
            <a:pPr lvl="1" eaLnBrk="1" latinLnBrk="0" hangingPunct="1"/>
            <a:r>
              <a:rPr lang="en-US" dirty="0"/>
              <a:t>Second level</a:t>
            </a:r>
          </a:p>
          <a:p>
            <a:pPr lvl="2" eaLnBrk="1" latinLnBrk="0" hangingPunct="1"/>
            <a:r>
              <a:rPr lang="en-US" dirty="0"/>
              <a:t>Third level</a:t>
            </a:r>
          </a:p>
          <a:p>
            <a:pPr lvl="3" eaLnBrk="1" latinLnBrk="0" hangingPunct="1"/>
            <a:r>
              <a:rPr lang="en-US" dirty="0"/>
              <a:t>Fourth level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2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dirty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dirty="0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>
            <a:lvl1pPr marL="320040" indent="-320040">
              <a:buSzPct val="70000"/>
              <a:buFont typeface="Wingdings" pitchFamily="2" charset="2"/>
              <a:buChar char="§"/>
              <a:defRPr/>
            </a:lvl1pPr>
            <a:lvl2pPr marL="640080" indent="-274320">
              <a:buFont typeface="Wingdings" pitchFamily="2" charset="2"/>
              <a:buChar char="§"/>
              <a:defRPr/>
            </a:lvl2pPr>
            <a:lvl3pPr>
              <a:buFont typeface="Wingdings" pitchFamily="2" charset="2"/>
              <a:buChar char="§"/>
              <a:defRPr/>
            </a:lvl3pPr>
            <a:lvl4pPr>
              <a:buFont typeface="Wingdings" pitchFamily="2" charset="2"/>
              <a:buChar char="§"/>
              <a:defRPr/>
            </a:lvl4pPr>
          </a:lstStyle>
          <a:p>
            <a:pPr lvl="0" eaLnBrk="1" latinLnBrk="0" hangingPunct="1"/>
            <a:r>
              <a:rPr lang="en-US" dirty="0"/>
              <a:t>Click to edit Master text styles</a:t>
            </a:r>
          </a:p>
          <a:p>
            <a:pPr lvl="1" eaLnBrk="1" latinLnBrk="0" hangingPunct="1"/>
            <a:r>
              <a:rPr lang="en-US" dirty="0"/>
              <a:t>Second level</a:t>
            </a:r>
          </a:p>
          <a:p>
            <a:pPr lvl="2" eaLnBrk="1" latinLnBrk="0" hangingPunct="1"/>
            <a:r>
              <a:rPr lang="en-US" dirty="0"/>
              <a:t>Third level</a:t>
            </a:r>
          </a:p>
          <a:p>
            <a:pPr lvl="3" eaLnBrk="1" latinLnBrk="0" hangingPunct="1"/>
            <a:r>
              <a:rPr lang="en-US" dirty="0"/>
              <a:t>Fourth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2" y="1589567"/>
            <a:ext cx="3886200" cy="4572000"/>
          </a:xfrm>
        </p:spPr>
        <p:txBody>
          <a:bodyPr/>
          <a:lstStyle>
            <a:lvl1pPr marL="320040" indent="-320040">
              <a:buSzPct val="70000"/>
              <a:buFont typeface="Wingdings" pitchFamily="2" charset="2"/>
              <a:buChar char="§"/>
              <a:defRPr/>
            </a:lvl1pPr>
            <a:lvl2pPr marL="625475" indent="-260350">
              <a:buFont typeface="Wingdings" pitchFamily="2" charset="2"/>
              <a:buChar char="§"/>
              <a:defRPr/>
            </a:lvl2pPr>
            <a:lvl3pPr>
              <a:buFont typeface="Wingdings" pitchFamily="2" charset="2"/>
              <a:buChar char="§"/>
              <a:defRPr/>
            </a:lvl3pPr>
            <a:lvl4pPr>
              <a:buFont typeface="Wingdings" pitchFamily="2" charset="2"/>
              <a:buChar char="§"/>
              <a:defRPr/>
            </a:lvl4pPr>
          </a:lstStyle>
          <a:p>
            <a:pPr lvl="0" eaLnBrk="1" latinLnBrk="0" hangingPunct="1"/>
            <a:r>
              <a:rPr lang="en-US" dirty="0"/>
              <a:t>Click to edit Master text styles</a:t>
            </a:r>
          </a:p>
          <a:p>
            <a:pPr lvl="1" eaLnBrk="1" latinLnBrk="0" hangingPunct="1"/>
            <a:r>
              <a:rPr lang="en-US" dirty="0"/>
              <a:t>Second level</a:t>
            </a:r>
          </a:p>
          <a:p>
            <a:pPr lvl="2" eaLnBrk="1" latinLnBrk="0" hangingPunct="1"/>
            <a:r>
              <a:rPr lang="en-US" dirty="0"/>
              <a:t>Third level</a:t>
            </a:r>
          </a:p>
          <a:p>
            <a:pPr lvl="3" eaLnBrk="1" latinLnBrk="0" hangingPunct="1"/>
            <a:r>
              <a:rPr lang="en-US" dirty="0"/>
              <a:t>Fourth level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12952B5-7A2F-4CC8-B7CE-9234E21C2837}" type="datetime1">
              <a:rPr lang="en-US" smtClean="0"/>
              <a:pPr/>
              <a:t>8/11/2017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1A9C7-C274-4F50-89C9-83BDB06EDB81}" type="datetime1">
              <a:rPr lang="en-US" smtClean="0"/>
              <a:pPr/>
              <a:t>8/11/2017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67DBB-F8DB-48F4-997A-49FAD7ECC765}" type="datetime1">
              <a:rPr lang="en-US" smtClean="0"/>
              <a:pPr/>
              <a:t>8/11/2017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BBE7942-5B1B-4E74-B3CD-25BF9B0ABE2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3884F-698C-4153-AB67-9A0F214F106F}" type="datetimeFigureOut">
              <a:rPr lang="en-US" smtClean="0"/>
              <a:pPr/>
              <a:t>8/11/2017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7FEA86-1680-48AE-B31F-3E3431F3A32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>
            <a:lvl1pPr marL="320040" indent="-320040">
              <a:buSzPct val="70000"/>
              <a:buFont typeface="Wingdings" panose="05000000000000000000" pitchFamily="2" charset="2"/>
              <a:buChar char=""/>
              <a:defRPr/>
            </a:lvl1pPr>
            <a:lvl2pPr marL="640080" indent="-274320">
              <a:buFont typeface="Wingdings" panose="05000000000000000000" pitchFamily="2" charset="2"/>
              <a:buChar char="q"/>
              <a:defRPr/>
            </a:lvl2pPr>
          </a:lstStyle>
          <a:p>
            <a:pPr lvl="0" eaLnBrk="1" latinLnBrk="0" hangingPunct="1"/>
            <a:r>
              <a:rPr lang="en-US" dirty="0"/>
              <a:t>Click to edit Master text styles</a:t>
            </a:r>
          </a:p>
          <a:p>
            <a:pPr lvl="1" eaLnBrk="1" latinLnBrk="0" hangingPunct="1"/>
            <a:r>
              <a:rPr lang="en-US" dirty="0"/>
              <a:t>Second level</a:t>
            </a:r>
          </a:p>
          <a:p>
            <a:pPr lvl="2" eaLnBrk="1" latinLnBrk="0" hangingPunct="1"/>
            <a:r>
              <a:rPr lang="en-US" dirty="0"/>
              <a:t>Third level</a:t>
            </a:r>
          </a:p>
          <a:p>
            <a:pPr lvl="3" eaLnBrk="1" latinLnBrk="0" hangingPunct="1"/>
            <a:r>
              <a:rPr lang="en-US" dirty="0"/>
              <a:t>Fourth level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1A9C7-C274-4F50-89C9-83BDB06EDB81}" type="datetime1">
              <a:rPr lang="en-US" smtClean="0"/>
              <a:pPr/>
              <a:t>8/11/2017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dirty="0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/>
              <a:t>Click to edit Master text styles</a:t>
            </a:r>
          </a:p>
          <a:p>
            <a:pPr lvl="1" eaLnBrk="1" latinLnBrk="0" hangingPunct="1"/>
            <a:r>
              <a:rPr kumimoji="0" lang="en-US" dirty="0"/>
              <a:t>Second level</a:t>
            </a:r>
          </a:p>
          <a:p>
            <a:pPr lvl="2" eaLnBrk="1" latinLnBrk="0" hangingPunct="1"/>
            <a:r>
              <a:rPr kumimoji="0" lang="en-US" dirty="0"/>
              <a:t>Third level</a:t>
            </a:r>
          </a:p>
          <a:p>
            <a:pPr lvl="3" eaLnBrk="1" latinLnBrk="0" hangingPunct="1"/>
            <a:r>
              <a:rPr kumimoji="0" lang="en-US" dirty="0"/>
              <a:t>Fourth level</a:t>
            </a:r>
          </a:p>
          <a:p>
            <a:pPr lvl="4" eaLnBrk="1" latinLnBrk="0" hangingPunct="1"/>
            <a:r>
              <a:rPr kumimoji="0" lang="en-US" dirty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4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101A9C7-C274-4F50-89C9-83BDB06EDB81}" type="datetime1">
              <a:rPr lang="en-US" smtClean="0"/>
              <a:pPr/>
              <a:t>8/11/2017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10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5" r:id="rId5"/>
    <p:sldLayoutId id="2147483686" r:id="rId6"/>
    <p:sldLayoutId id="2147483687" r:id="rId7"/>
    <p:sldLayoutId id="2147483688" r:id="rId8"/>
  </p:sldLayoutIdLst>
  <p:transition spd="med">
    <p:fade/>
  </p:transition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 pitchFamily="2" charset="2"/>
        <a:buChar char="§"/>
        <a:defRPr kumimoji="0" sz="29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" pitchFamily="2" charset="2"/>
        <a:buChar char="§"/>
        <a:defRPr kumimoji="0" lang="en-US" sz="2900" kern="1200" baseline="0" dirty="0" smtClean="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 pitchFamily="2" charset="2"/>
        <a:buChar char="§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 pitchFamily="2" charset="2"/>
        <a:buChar char="§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 pitchFamily="2" charset="2"/>
        <a:buChar char="§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914400" y="2133600"/>
            <a:ext cx="7556500" cy="2133600"/>
          </a:xfrm>
        </p:spPr>
        <p:txBody>
          <a:bodyPr>
            <a:normAutofit/>
          </a:bodyPr>
          <a:lstStyle/>
          <a:p>
            <a:r>
              <a:rPr lang="en-US" sz="5300" dirty="0"/>
              <a:t>Georgia House Rural Development Council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Camila Knowles, Commissioner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August 15, 2017</a:t>
            </a:r>
          </a:p>
        </p:txBody>
      </p:sp>
    </p:spTree>
    <p:extLst>
      <p:ext uri="{BB962C8B-B14F-4D97-AF65-F5344CB8AC3E}">
        <p14:creationId xmlns:p14="http://schemas.microsoft.com/office/powerpoint/2010/main" val="3728788935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DCA Infrastructure Financing Tools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89567"/>
            <a:ext cx="8153400" cy="4572000"/>
          </a:xfrm>
        </p:spPr>
        <p:txBody>
          <a:bodyPr>
            <a:noAutofit/>
          </a:bodyPr>
          <a:lstStyle/>
          <a:p>
            <a:r>
              <a:rPr lang="en-US" sz="2800" dirty="0"/>
              <a:t>Community Development Block Grant (CDBG)</a:t>
            </a:r>
          </a:p>
          <a:p>
            <a:pPr lvl="1"/>
            <a:r>
              <a:rPr lang="en-US" sz="2800" dirty="0"/>
              <a:t>Employment Incentive Program (EIP)</a:t>
            </a:r>
          </a:p>
          <a:p>
            <a:pPr lvl="1"/>
            <a:r>
              <a:rPr lang="en-US" sz="2800" dirty="0"/>
              <a:t>Redevelopment Fund (RDF)</a:t>
            </a:r>
          </a:p>
          <a:p>
            <a:pPr lvl="1"/>
            <a:r>
              <a:rPr lang="en-US" sz="2800" dirty="0"/>
              <a:t>Immediate Threat &amp; Danger (ITAD)</a:t>
            </a:r>
          </a:p>
          <a:p>
            <a:r>
              <a:rPr lang="en-US" sz="2800" dirty="0" err="1"/>
              <a:t>OneGeorgia</a:t>
            </a:r>
            <a:r>
              <a:rPr lang="en-US" sz="2800" dirty="0"/>
              <a:t> Equity</a:t>
            </a:r>
          </a:p>
          <a:p>
            <a:r>
              <a:rPr lang="en-US" sz="2800" dirty="0"/>
              <a:t>EDGE</a:t>
            </a:r>
          </a:p>
          <a:p>
            <a:r>
              <a:rPr lang="en-US" sz="2800" dirty="0"/>
              <a:t>REBA</a:t>
            </a:r>
          </a:p>
          <a:p>
            <a:r>
              <a:rPr lang="en-US" sz="2800" dirty="0"/>
              <a:t>Appalachian Regional Commission (ARC)</a:t>
            </a:r>
          </a:p>
          <a:p>
            <a:r>
              <a:rPr lang="en-US" sz="2800" dirty="0"/>
              <a:t>Downtown Development Revolving Loan Fund (DDRLF)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43693954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Community Development Block Grant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76600" y="16002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Georgia CDBG Funds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2552700" y="2057400"/>
            <a:ext cx="1752600" cy="6096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610100" y="2057400"/>
            <a:ext cx="1676400" cy="6741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219700" y="2754868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Small Cities Program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09700" y="2754868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Entitlement Programs*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2552700" y="3276600"/>
            <a:ext cx="0" cy="533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6286500" y="3270152"/>
            <a:ext cx="0" cy="533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333500" y="38862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Approx. $35 million to entitlement communities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38700" y="3903785"/>
            <a:ext cx="2895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Approx. $35 million to Small </a:t>
            </a:r>
            <a:r>
              <a:rPr lang="en-US" u="sng" dirty="0"/>
              <a:t>Cities Program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$27M Annual Competition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$8M EIP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$1.5M RDF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/>
              <a:t>$0.5M ITAD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28600" y="5917525"/>
            <a:ext cx="8686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CC3300"/>
                </a:solidFill>
              </a:rPr>
              <a:t>* Entitlement Communities – Albany, Atlanta, Brunswick, Dalton, Gainesville, Hinesville, Marietta, Rome, Roswell, Sandy Springs, Savannah, Smyrna, Valdosta, Warner Robins, Cherokee Co., Clayton Co., Cobb Co., DeKalb Co., Fulton Co., Gwinnett Co., Henry Co., Athens-Clarke Co., Augusta-Richmond Co., Columbus-</a:t>
            </a:r>
            <a:r>
              <a:rPr lang="en-US" sz="1400" i="1" dirty="0" err="1">
                <a:solidFill>
                  <a:srgbClr val="CC3300"/>
                </a:solidFill>
              </a:rPr>
              <a:t>Muscogoee</a:t>
            </a:r>
            <a:r>
              <a:rPr lang="en-US" sz="1400" i="1" dirty="0">
                <a:solidFill>
                  <a:srgbClr val="CC3300"/>
                </a:solidFill>
              </a:rPr>
              <a:t> Co., and Macon-Bibb Co.</a:t>
            </a:r>
          </a:p>
        </p:txBody>
      </p:sp>
    </p:spTree>
    <p:extLst>
      <p:ext uri="{BB962C8B-B14F-4D97-AF65-F5344CB8AC3E}">
        <p14:creationId xmlns:p14="http://schemas.microsoft.com/office/powerpoint/2010/main" val="124366671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28600"/>
            <a:ext cx="8991600" cy="990600"/>
          </a:xfrm>
        </p:spPr>
        <p:txBody>
          <a:bodyPr>
            <a:normAutofit/>
          </a:bodyPr>
          <a:lstStyle/>
          <a:p>
            <a:r>
              <a:rPr lang="en-US" dirty="0" err="1"/>
              <a:t>OneGeorgia</a:t>
            </a:r>
            <a:r>
              <a:rPr lang="en-US" dirty="0"/>
              <a:t> Eligibility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2"/>
          <a:stretch/>
        </p:blipFill>
        <p:spPr>
          <a:xfrm>
            <a:off x="1921968" y="1752600"/>
            <a:ext cx="5300064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439303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CA_logo_Color_NE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1" y="2286000"/>
            <a:ext cx="7556203" cy="1929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557168"/>
      </p:ext>
    </p:extLst>
  </p:cSld>
  <p:clrMapOvr>
    <a:masterClrMapping/>
  </p:clrMapOvr>
  <p:transition spd="med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CA powerpoint master.rev.8-14">
  <a:themeElements>
    <a:clrScheme name="Custom 1">
      <a:dk1>
        <a:sysClr val="windowText" lastClr="000000"/>
      </a:dk1>
      <a:lt1>
        <a:sysClr val="window" lastClr="FFFFFF"/>
      </a:lt1>
      <a:dk2>
        <a:srgbClr val="8A7967"/>
      </a:dk2>
      <a:lt2>
        <a:srgbClr val="EBDDC3"/>
      </a:lt2>
      <a:accent1>
        <a:srgbClr val="92D050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49711E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Currency">
      <a:dk1>
        <a:sysClr val="windowText" lastClr="000000"/>
      </a:dk1>
      <a:lt1>
        <a:sysClr val="window" lastClr="FFFFFF"/>
      </a:lt1>
      <a:dk2>
        <a:srgbClr val="626817"/>
      </a:dk2>
      <a:lt2>
        <a:srgbClr val="DEE58D"/>
      </a:lt2>
      <a:accent1>
        <a:srgbClr val="F37B20"/>
      </a:accent1>
      <a:accent2>
        <a:srgbClr val="FAAF40"/>
      </a:accent2>
      <a:accent3>
        <a:srgbClr val="A8B228"/>
      </a:accent3>
      <a:accent4>
        <a:srgbClr val="DBC91F"/>
      </a:accent4>
      <a:accent5>
        <a:srgbClr val="828A1E"/>
      </a:accent5>
      <a:accent6>
        <a:srgbClr val="B8AD86"/>
      </a:accent6>
      <a:hlink>
        <a:srgbClr val="FAAF40"/>
      </a:hlink>
      <a:folHlink>
        <a:srgbClr val="A8B228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5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lin ang="18900000" scaled="0"/>
        </a:gradFill>
        <a:gradFill rotWithShape="1">
          <a:gsLst>
            <a:gs pos="0">
              <a:schemeClr val="phClr">
                <a:shade val="100000"/>
                <a:lumMod val="9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lin ang="189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45000">
              <a:schemeClr val="phClr">
                <a:lumMod val="85000"/>
                <a:lumOff val="15000"/>
              </a:schemeClr>
            </a:gs>
            <a:gs pos="100000">
              <a:schemeClr val="phClr">
                <a:shade val="100000"/>
                <a:satMod val="100000"/>
                <a:lumMod val="80000"/>
              </a:schemeClr>
            </a:gs>
          </a:gsLst>
          <a:lin ang="8100000" scaled="0"/>
        </a:gra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28000">
              <a:schemeClr val="phClr">
                <a:shade val="100000"/>
                <a:satMod val="100000"/>
                <a:lumMod val="160000"/>
              </a:schemeClr>
            </a:gs>
            <a:gs pos="100000">
              <a:schemeClr val="phClr">
                <a:shade val="100000"/>
                <a:satMod val="100000"/>
                <a:lumMod val="95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079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Currency">
      <a:dk1>
        <a:sysClr val="windowText" lastClr="000000"/>
      </a:dk1>
      <a:lt1>
        <a:sysClr val="window" lastClr="FFFFFF"/>
      </a:lt1>
      <a:dk2>
        <a:srgbClr val="626817"/>
      </a:dk2>
      <a:lt2>
        <a:srgbClr val="DEE58D"/>
      </a:lt2>
      <a:accent1>
        <a:srgbClr val="F37B20"/>
      </a:accent1>
      <a:accent2>
        <a:srgbClr val="FAAF40"/>
      </a:accent2>
      <a:accent3>
        <a:srgbClr val="A8B228"/>
      </a:accent3>
      <a:accent4>
        <a:srgbClr val="DBC91F"/>
      </a:accent4>
      <a:accent5>
        <a:srgbClr val="828A1E"/>
      </a:accent5>
      <a:accent6>
        <a:srgbClr val="B8AD86"/>
      </a:accent6>
      <a:hlink>
        <a:srgbClr val="FAAF40"/>
      </a:hlink>
      <a:folHlink>
        <a:srgbClr val="A8B228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5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lin ang="18900000" scaled="0"/>
        </a:gradFill>
        <a:gradFill rotWithShape="1">
          <a:gsLst>
            <a:gs pos="0">
              <a:schemeClr val="phClr">
                <a:shade val="100000"/>
                <a:lumMod val="9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lin ang="189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12700" dir="135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45000">
              <a:schemeClr val="phClr">
                <a:lumMod val="85000"/>
                <a:lumOff val="15000"/>
              </a:schemeClr>
            </a:gs>
            <a:gs pos="100000">
              <a:schemeClr val="phClr">
                <a:shade val="100000"/>
                <a:satMod val="100000"/>
                <a:lumMod val="80000"/>
              </a:schemeClr>
            </a:gs>
          </a:gsLst>
          <a:lin ang="8100000" scaled="0"/>
        </a:gradFill>
        <a:gradFill rotWithShape="1">
          <a:gsLst>
            <a:gs pos="0">
              <a:schemeClr val="phClr">
                <a:tint val="100000"/>
                <a:satMod val="100000"/>
                <a:lumMod val="160000"/>
              </a:schemeClr>
            </a:gs>
            <a:gs pos="28000">
              <a:schemeClr val="phClr">
                <a:shade val="100000"/>
                <a:satMod val="100000"/>
                <a:lumMod val="160000"/>
              </a:schemeClr>
            </a:gs>
            <a:gs pos="100000">
              <a:schemeClr val="phClr">
                <a:shade val="100000"/>
                <a:satMod val="100000"/>
                <a:lumMod val="95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079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6DA7A23DCE104398FEFE44A53512D4" ma:contentTypeVersion="1" ma:contentTypeDescription="Create a new document." ma:contentTypeScope="" ma:versionID="b0c41963cfb3bb731c58be1c75038d01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949202dcc3c1780e91e58fb2af340b1d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27C7549-EC59-4183-BD4E-E958426009BB}"/>
</file>

<file path=customXml/itemProps2.xml><?xml version="1.0" encoding="utf-8"?>
<ds:datastoreItem xmlns:ds="http://schemas.openxmlformats.org/officeDocument/2006/customXml" ds:itemID="{8C270558-6324-4ABA-9288-CFEAB32DAEE3}"/>
</file>

<file path=customXml/itemProps3.xml><?xml version="1.0" encoding="utf-8"?>
<ds:datastoreItem xmlns:ds="http://schemas.openxmlformats.org/officeDocument/2006/customXml" ds:itemID="{0FC28262-9753-4101-9BD1-467468EC83F7}"/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0</TotalTime>
  <Words>181</Words>
  <Application>Microsoft Office PowerPoint</Application>
  <PresentationFormat>On-screen Show (4:3)</PresentationFormat>
  <Paragraphs>31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DCA powerpoint master.rev.8-14</vt:lpstr>
      <vt:lpstr>Georgia House Rural Development Council</vt:lpstr>
      <vt:lpstr>DCA Infrastructure Financing Tools</vt:lpstr>
      <vt:lpstr>Community Development Block Grant</vt:lpstr>
      <vt:lpstr>OneGeorgia Eligibility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2013-10-02T09:06:46Z</dcterms:created>
  <dcterms:modified xsi:type="dcterms:W3CDTF">2017-08-11T19:09:00Z</dcterms:modified>
  <cp:contentType>Document</cp:contentType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TC028952639991</vt:lpwstr>
  </property>
  <property fmtid="{D5CDD505-2E9C-101B-9397-08002B2CF9AE}" pid="3" name="ContentTypeId">
    <vt:lpwstr>0x010100126DA7A23DCE104398FEFE44A53512D4</vt:lpwstr>
  </property>
</Properties>
</file>