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rels" ContentType="application/vnd.openxmlformats-package.relationship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Default Extension="jpg" ContentType="image/jpeg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5.xml" ContentType="application/vnd.openxmlformats-officedocument.presentationml.notesSlide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Default Extension="jpeg" ContentType="image/jpeg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7" r:id="rId3"/>
    <p:sldMasterId id="2147483694" r:id="rId4"/>
    <p:sldMasterId id="2147483696" r:id="rId5"/>
  </p:sldMasterIdLst>
  <p:notesMasterIdLst>
    <p:notesMasterId r:id="rId12"/>
  </p:notesMasterIdLst>
  <p:handoutMasterIdLst>
    <p:handoutMasterId r:id="rId13"/>
  </p:handoutMasterIdLst>
  <p:sldIdLst>
    <p:sldId id="256" r:id="rId6"/>
    <p:sldId id="479" r:id="rId7"/>
    <p:sldId id="459" r:id="rId8"/>
    <p:sldId id="472" r:id="rId9"/>
    <p:sldId id="467" r:id="rId10"/>
    <p:sldId id="262" r:id="rId11"/>
  </p:sldIdLst>
  <p:sldSz cx="9144000" cy="6858000" type="screen4x3"/>
  <p:notesSz cx="70104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09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1C3664"/>
    <a:srgbClr val="173666"/>
    <a:srgbClr val="3B6E8F"/>
    <a:srgbClr val="A0BE9C"/>
    <a:srgbClr val="83AA7E"/>
    <a:srgbClr val="5D86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90000" autoAdjust="0"/>
  </p:normalViewPr>
  <p:slideViewPr>
    <p:cSldViewPr>
      <p:cViewPr varScale="1">
        <p:scale>
          <a:sx n="84" d="100"/>
          <a:sy n="84" d="100"/>
        </p:scale>
        <p:origin x="-1258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100" d="100"/>
          <a:sy n="100" d="100"/>
        </p:scale>
        <p:origin x="3504" y="72"/>
      </p:cViewPr>
      <p:guideLst>
        <p:guide orient="horz" pos="2909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customXml" Target="../customXml/item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customXml" Target="../customXml/item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4C08DB-4157-49FF-9893-6BF71BD7CFD7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A8392B1-7631-4082-8718-F08BA17819E1}">
      <dgm:prSet phldrT="[Text]" custT="1"/>
      <dgm:spPr>
        <a:solidFill>
          <a:srgbClr val="3B6E8F"/>
        </a:solidFill>
        <a:ln>
          <a:noFill/>
        </a:ln>
        <a:effectLst>
          <a:outerShdw blurRad="40005" dist="22860" dir="5400000" algn="ctr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 w="114300" h="88900"/>
          <a:bevelB w="88900" h="38100"/>
        </a:sp3d>
      </dgm:spPr>
      <dgm:t>
        <a:bodyPr/>
        <a:lstStyle/>
        <a:p>
          <a:r>
            <a:rPr lang="en-US" sz="3200" dirty="0" smtClean="0">
              <a:solidFill>
                <a:schemeClr val="tx2"/>
              </a:solidFill>
            </a:rPr>
            <a:t>GEFA Infrastructure </a:t>
          </a:r>
        </a:p>
        <a:p>
          <a:r>
            <a:rPr lang="en-US" sz="3200" dirty="0" smtClean="0">
              <a:solidFill>
                <a:schemeClr val="tx2"/>
              </a:solidFill>
            </a:rPr>
            <a:t>Financing Programs</a:t>
          </a:r>
          <a:endParaRPr lang="en-US" sz="3200" dirty="0">
            <a:solidFill>
              <a:schemeClr val="tx2"/>
            </a:solidFill>
          </a:endParaRPr>
        </a:p>
      </dgm:t>
    </dgm:pt>
    <dgm:pt modelId="{BA0452EF-5BE6-4A19-9FCA-E0B2C300D0C7}" type="parTrans" cxnId="{279967EB-5511-41C2-BE58-7B502B572492}">
      <dgm:prSet/>
      <dgm:spPr/>
      <dgm:t>
        <a:bodyPr/>
        <a:lstStyle/>
        <a:p>
          <a:endParaRPr lang="en-US"/>
        </a:p>
      </dgm:t>
    </dgm:pt>
    <dgm:pt modelId="{59F94526-4816-49B0-A7F6-29BDF2F17F3C}" type="sibTrans" cxnId="{279967EB-5511-41C2-BE58-7B502B572492}">
      <dgm:prSet/>
      <dgm:spPr/>
      <dgm:t>
        <a:bodyPr/>
        <a:lstStyle/>
        <a:p>
          <a:endParaRPr lang="en-US"/>
        </a:p>
      </dgm:t>
    </dgm:pt>
    <dgm:pt modelId="{41F47FEB-0ADE-4BFC-9DE9-8E8E8085F5DC}">
      <dgm:prSet phldrT="[Text]" custT="1"/>
      <dgm:spPr>
        <a:solidFill>
          <a:srgbClr val="BABCBE"/>
        </a:solidFill>
        <a:ln>
          <a:noFill/>
        </a:ln>
        <a:effectLst>
          <a:outerShdw blurRad="50800" dist="22860" dir="5400000" algn="ctr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 w="114300" h="88900"/>
          <a:bevelB w="88900" h="38100"/>
        </a:sp3d>
      </dgm:spPr>
      <dgm:t>
        <a:bodyPr/>
        <a:lstStyle/>
        <a:p>
          <a:r>
            <a:rPr lang="en-US" sz="2800" dirty="0" smtClean="0">
              <a:solidFill>
                <a:srgbClr val="1C3664"/>
              </a:solidFill>
            </a:rPr>
            <a:t>State Funding</a:t>
          </a:r>
          <a:endParaRPr lang="en-US" sz="2800" dirty="0">
            <a:solidFill>
              <a:srgbClr val="1C3664"/>
            </a:solidFill>
          </a:endParaRPr>
        </a:p>
      </dgm:t>
    </dgm:pt>
    <dgm:pt modelId="{DBFB56BE-F78D-4D9D-9920-887AC3EF829A}" type="parTrans" cxnId="{EC633E5D-6704-444F-A6C1-3B6EBF85C922}">
      <dgm:prSet/>
      <dgm:spPr/>
      <dgm:t>
        <a:bodyPr/>
        <a:lstStyle/>
        <a:p>
          <a:endParaRPr lang="en-US"/>
        </a:p>
      </dgm:t>
    </dgm:pt>
    <dgm:pt modelId="{274A09D6-5A17-47D4-8BB5-812FA2E683B8}" type="sibTrans" cxnId="{EC633E5D-6704-444F-A6C1-3B6EBF85C922}">
      <dgm:prSet/>
      <dgm:spPr/>
      <dgm:t>
        <a:bodyPr/>
        <a:lstStyle/>
        <a:p>
          <a:endParaRPr lang="en-US"/>
        </a:p>
      </dgm:t>
    </dgm:pt>
    <dgm:pt modelId="{A2993AA7-29C2-4D26-8714-9754ACA60D95}">
      <dgm:prSet phldrT="[Text]"/>
      <dgm:spPr>
        <a:solidFill>
          <a:srgbClr val="BABCBE"/>
        </a:solidFill>
        <a:ln>
          <a:noFill/>
        </a:ln>
        <a:scene3d>
          <a:camera prst="orthographicFront"/>
          <a:lightRig rig="threePt" dir="t"/>
        </a:scene3d>
        <a:sp3d>
          <a:bevelT w="114300" h="88900"/>
          <a:bevelB w="88900" h="38100"/>
        </a:sp3d>
      </dgm:spPr>
      <dgm:t>
        <a:bodyPr anchor="t"/>
        <a:lstStyle/>
        <a:p>
          <a:endParaRPr lang="en-US" b="1" dirty="0" smtClean="0">
            <a:solidFill>
              <a:srgbClr val="1C3664"/>
            </a:solidFill>
          </a:endParaRPr>
        </a:p>
        <a:p>
          <a:r>
            <a:rPr lang="en-US" b="1" dirty="0" smtClean="0">
              <a:solidFill>
                <a:srgbClr val="1C3664"/>
              </a:solidFill>
            </a:rPr>
            <a:t>Georgia Fund</a:t>
          </a:r>
        </a:p>
        <a:p>
          <a:r>
            <a:rPr lang="en-US" dirty="0" smtClean="0">
              <a:solidFill>
                <a:schemeClr val="tx1"/>
              </a:solidFill>
            </a:rPr>
            <a:t>State bond funds and loan repayments</a:t>
          </a:r>
        </a:p>
        <a:p>
          <a:endParaRPr lang="en-US" dirty="0"/>
        </a:p>
      </dgm:t>
    </dgm:pt>
    <dgm:pt modelId="{F41931DB-579E-4B91-AE5D-5EB84091CB88}" type="parTrans" cxnId="{191792F3-5673-4E03-B844-50D423ED152A}">
      <dgm:prSet/>
      <dgm:spPr/>
      <dgm:t>
        <a:bodyPr/>
        <a:lstStyle/>
        <a:p>
          <a:endParaRPr lang="en-US"/>
        </a:p>
      </dgm:t>
    </dgm:pt>
    <dgm:pt modelId="{97E8865F-2346-4FAE-95C1-D01AC86FE80C}" type="sibTrans" cxnId="{191792F3-5673-4E03-B844-50D423ED152A}">
      <dgm:prSet/>
      <dgm:spPr/>
      <dgm:t>
        <a:bodyPr/>
        <a:lstStyle/>
        <a:p>
          <a:endParaRPr lang="en-US"/>
        </a:p>
      </dgm:t>
    </dgm:pt>
    <dgm:pt modelId="{320ADAF2-C583-4DA8-BBBB-3E8916DAD9B0}">
      <dgm:prSet phldrT="[Text]"/>
      <dgm:spPr>
        <a:solidFill>
          <a:srgbClr val="BABCBE"/>
        </a:solidFill>
        <a:ln>
          <a:noFill/>
        </a:ln>
        <a:scene3d>
          <a:camera prst="orthographicFront"/>
          <a:lightRig rig="threePt" dir="t"/>
        </a:scene3d>
        <a:sp3d>
          <a:bevelT w="114300" h="88900"/>
          <a:bevelB w="88900" h="38100"/>
        </a:sp3d>
      </dgm:spPr>
      <dgm:t>
        <a:bodyPr/>
        <a:lstStyle/>
        <a:p>
          <a:r>
            <a:rPr lang="en-US" b="1" dirty="0" smtClean="0">
              <a:solidFill>
                <a:srgbClr val="1C3664"/>
              </a:solidFill>
            </a:rPr>
            <a:t>Georgia Reservoir Fund</a:t>
          </a:r>
        </a:p>
        <a:p>
          <a:r>
            <a:rPr lang="en-US" dirty="0" smtClean="0">
              <a:solidFill>
                <a:schemeClr val="tx1"/>
              </a:solidFill>
            </a:rPr>
            <a:t>State bond funds and loan repayments</a:t>
          </a:r>
        </a:p>
        <a:p>
          <a:endParaRPr lang="en-US" dirty="0"/>
        </a:p>
      </dgm:t>
    </dgm:pt>
    <dgm:pt modelId="{437F0959-AE02-4EBA-B9C5-2F367ADBD292}" type="parTrans" cxnId="{670DCAC9-E5B6-41EA-A661-B86930BE3E29}">
      <dgm:prSet/>
      <dgm:spPr/>
      <dgm:t>
        <a:bodyPr/>
        <a:lstStyle/>
        <a:p>
          <a:endParaRPr lang="en-US"/>
        </a:p>
      </dgm:t>
    </dgm:pt>
    <dgm:pt modelId="{F603C98E-0B65-428B-A11C-410D28D36017}" type="sibTrans" cxnId="{670DCAC9-E5B6-41EA-A661-B86930BE3E29}">
      <dgm:prSet/>
      <dgm:spPr/>
      <dgm:t>
        <a:bodyPr/>
        <a:lstStyle/>
        <a:p>
          <a:endParaRPr lang="en-US"/>
        </a:p>
      </dgm:t>
    </dgm:pt>
    <dgm:pt modelId="{E921348C-2FCD-4537-8F7A-7CC318010C0A}">
      <dgm:prSet phldrT="[Text]" custT="1"/>
      <dgm:spPr>
        <a:solidFill>
          <a:srgbClr val="A2B69A"/>
        </a:solidFill>
        <a:ln>
          <a:noFill/>
        </a:ln>
        <a:effectLst>
          <a:outerShdw blurRad="50800" dist="22860" dir="5400000" algn="ctr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 w="114300" h="88900"/>
          <a:bevelB w="88900" h="38100"/>
        </a:sp3d>
      </dgm:spPr>
      <dgm:t>
        <a:bodyPr/>
        <a:lstStyle/>
        <a:p>
          <a:r>
            <a:rPr lang="en-US" sz="2800" dirty="0" smtClean="0">
              <a:solidFill>
                <a:srgbClr val="1C3664"/>
              </a:solidFill>
            </a:rPr>
            <a:t>Federal Funding</a:t>
          </a:r>
          <a:endParaRPr lang="en-US" sz="2800" dirty="0">
            <a:solidFill>
              <a:srgbClr val="1C3664"/>
            </a:solidFill>
          </a:endParaRPr>
        </a:p>
      </dgm:t>
    </dgm:pt>
    <dgm:pt modelId="{EC400521-5D11-4677-9B41-CA6DDCE5A298}" type="parTrans" cxnId="{56381A94-B85D-4E98-8A49-C66A0AD33465}">
      <dgm:prSet/>
      <dgm:spPr/>
      <dgm:t>
        <a:bodyPr/>
        <a:lstStyle/>
        <a:p>
          <a:endParaRPr lang="en-US"/>
        </a:p>
      </dgm:t>
    </dgm:pt>
    <dgm:pt modelId="{2187D5B5-DDD4-44D4-947A-D295EAB28B9F}" type="sibTrans" cxnId="{56381A94-B85D-4E98-8A49-C66A0AD33465}">
      <dgm:prSet/>
      <dgm:spPr/>
      <dgm:t>
        <a:bodyPr/>
        <a:lstStyle/>
        <a:p>
          <a:endParaRPr lang="en-US"/>
        </a:p>
      </dgm:t>
    </dgm:pt>
    <dgm:pt modelId="{E8E78038-0652-4A98-926F-834687E360AB}">
      <dgm:prSet phldrT="[Text]"/>
      <dgm:spPr>
        <a:solidFill>
          <a:srgbClr val="A2B69A"/>
        </a:solidFill>
        <a:ln>
          <a:noFill/>
        </a:ln>
        <a:scene3d>
          <a:camera prst="orthographicFront"/>
          <a:lightRig rig="threePt" dir="t"/>
        </a:scene3d>
        <a:sp3d>
          <a:bevelT w="114300" h="88900"/>
          <a:bevelB w="88900" h="38100"/>
        </a:sp3d>
      </dgm:spPr>
      <dgm:t>
        <a:bodyPr/>
        <a:lstStyle/>
        <a:p>
          <a:r>
            <a:rPr lang="en-US" b="1" dirty="0" smtClean="0">
              <a:solidFill>
                <a:srgbClr val="1C3664"/>
              </a:solidFill>
            </a:rPr>
            <a:t>Clean Water SRF</a:t>
          </a:r>
        </a:p>
        <a:p>
          <a:r>
            <a:rPr lang="en-US" dirty="0" smtClean="0">
              <a:solidFill>
                <a:schemeClr val="tx1"/>
              </a:solidFill>
            </a:rPr>
            <a:t>Federal appropriations, state bond funds (match funds), and loan repayments</a:t>
          </a:r>
        </a:p>
        <a:p>
          <a:endParaRPr lang="en-US" dirty="0"/>
        </a:p>
      </dgm:t>
    </dgm:pt>
    <dgm:pt modelId="{349193E4-3DAD-4B2F-94C0-DCCE38A8E733}" type="parTrans" cxnId="{0C29FEBA-99DB-45A4-8B3F-EEAB31E7CED6}">
      <dgm:prSet/>
      <dgm:spPr/>
      <dgm:t>
        <a:bodyPr/>
        <a:lstStyle/>
        <a:p>
          <a:endParaRPr lang="en-US"/>
        </a:p>
      </dgm:t>
    </dgm:pt>
    <dgm:pt modelId="{F162C132-8735-4319-B657-CDED9075D19D}" type="sibTrans" cxnId="{0C29FEBA-99DB-45A4-8B3F-EEAB31E7CED6}">
      <dgm:prSet/>
      <dgm:spPr/>
      <dgm:t>
        <a:bodyPr/>
        <a:lstStyle/>
        <a:p>
          <a:endParaRPr lang="en-US"/>
        </a:p>
      </dgm:t>
    </dgm:pt>
    <dgm:pt modelId="{BEF26B86-539A-4DC8-8E59-86F469236259}">
      <dgm:prSet phldrT="[Text]"/>
      <dgm:spPr>
        <a:solidFill>
          <a:srgbClr val="A2B69A"/>
        </a:solidFill>
        <a:ln>
          <a:noFill/>
        </a:ln>
        <a:scene3d>
          <a:camera prst="orthographicFront"/>
          <a:lightRig rig="threePt" dir="t"/>
        </a:scene3d>
        <a:sp3d>
          <a:bevelT w="114300" h="88900"/>
          <a:bevelB w="88900" h="38100"/>
        </a:sp3d>
      </dgm:spPr>
      <dgm:t>
        <a:bodyPr/>
        <a:lstStyle/>
        <a:p>
          <a:r>
            <a:rPr lang="en-US" b="1" dirty="0" smtClean="0">
              <a:solidFill>
                <a:srgbClr val="1C3664"/>
              </a:solidFill>
            </a:rPr>
            <a:t>Drinking Water SRF</a:t>
          </a:r>
        </a:p>
        <a:p>
          <a:r>
            <a:rPr lang="en-US" dirty="0" smtClean="0">
              <a:solidFill>
                <a:schemeClr val="tx1"/>
              </a:solidFill>
            </a:rPr>
            <a:t>Federal appropriations, state bond funds (match funds), and loan repayments</a:t>
          </a:r>
          <a:endParaRPr lang="en-US" dirty="0">
            <a:solidFill>
              <a:schemeClr val="tx1"/>
            </a:solidFill>
          </a:endParaRPr>
        </a:p>
      </dgm:t>
    </dgm:pt>
    <dgm:pt modelId="{C5A793E4-9F41-4EF5-9867-A26224E7461C}" type="parTrans" cxnId="{620623C2-EEA4-4EE6-8EDB-D8FFE80180DC}">
      <dgm:prSet/>
      <dgm:spPr/>
      <dgm:t>
        <a:bodyPr/>
        <a:lstStyle/>
        <a:p>
          <a:endParaRPr lang="en-US"/>
        </a:p>
      </dgm:t>
    </dgm:pt>
    <dgm:pt modelId="{09F81F6B-A932-445B-9EF7-D610AF21C8B2}" type="sibTrans" cxnId="{620623C2-EEA4-4EE6-8EDB-D8FFE80180DC}">
      <dgm:prSet/>
      <dgm:spPr/>
      <dgm:t>
        <a:bodyPr/>
        <a:lstStyle/>
        <a:p>
          <a:endParaRPr lang="en-US"/>
        </a:p>
      </dgm:t>
    </dgm:pt>
    <dgm:pt modelId="{6FBB2291-B635-4D2A-838D-A4F882AEBADB}" type="pres">
      <dgm:prSet presAssocID="{1C4C08DB-4157-49FF-9893-6BF71BD7CFD7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CC7BFCA-9B1A-469F-9262-ED7D60EB1CE6}" type="pres">
      <dgm:prSet presAssocID="{2A8392B1-7631-4082-8718-F08BA17819E1}" presName="vertOne" presStyleCnt="0"/>
      <dgm:spPr/>
    </dgm:pt>
    <dgm:pt modelId="{86A26541-F0DB-4B3A-A667-CDFCF015B760}" type="pres">
      <dgm:prSet presAssocID="{2A8392B1-7631-4082-8718-F08BA17819E1}" presName="txOne" presStyleLbl="node0" presStyleIdx="0" presStyleCnt="1" custScaleY="5431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711AF31-9A41-4AA4-B9D2-809D94A27C33}" type="pres">
      <dgm:prSet presAssocID="{2A8392B1-7631-4082-8718-F08BA17819E1}" presName="parTransOne" presStyleCnt="0"/>
      <dgm:spPr/>
    </dgm:pt>
    <dgm:pt modelId="{3FA7462A-3DE8-4BD1-9987-C9A9F2150AB7}" type="pres">
      <dgm:prSet presAssocID="{2A8392B1-7631-4082-8718-F08BA17819E1}" presName="horzOne" presStyleCnt="0"/>
      <dgm:spPr/>
    </dgm:pt>
    <dgm:pt modelId="{2D53EC03-8403-480B-A722-199DE1CDC5D0}" type="pres">
      <dgm:prSet presAssocID="{41F47FEB-0ADE-4BFC-9DE9-8E8E8085F5DC}" presName="vertTwo" presStyleCnt="0"/>
      <dgm:spPr/>
    </dgm:pt>
    <dgm:pt modelId="{FD6D842F-7C74-41F3-B83F-178E95CBE88C}" type="pres">
      <dgm:prSet presAssocID="{41F47FEB-0ADE-4BFC-9DE9-8E8E8085F5DC}" presName="txTwo" presStyleLbl="node2" presStyleIdx="0" presStyleCnt="2" custScaleX="88764" custScaleY="38905" custLinFactNeighborY="-7500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06141BE-CE06-454D-A31F-C600D6D20B61}" type="pres">
      <dgm:prSet presAssocID="{41F47FEB-0ADE-4BFC-9DE9-8E8E8085F5DC}" presName="parTransTwo" presStyleCnt="0"/>
      <dgm:spPr/>
    </dgm:pt>
    <dgm:pt modelId="{DB0F06E8-17BF-4806-9151-C8981712270D}" type="pres">
      <dgm:prSet presAssocID="{41F47FEB-0ADE-4BFC-9DE9-8E8E8085F5DC}" presName="horzTwo" presStyleCnt="0"/>
      <dgm:spPr/>
    </dgm:pt>
    <dgm:pt modelId="{5B9DA37B-3975-41AA-BA47-6ED342C204BC}" type="pres">
      <dgm:prSet presAssocID="{A2993AA7-29C2-4D26-8714-9754ACA60D95}" presName="vertThree" presStyleCnt="0"/>
      <dgm:spPr/>
    </dgm:pt>
    <dgm:pt modelId="{84248A6C-FFDA-41ED-A28D-A9F0C1AA9865}" type="pres">
      <dgm:prSet presAssocID="{A2993AA7-29C2-4D26-8714-9754ACA60D95}" presName="txThree" presStyleLbl="node3" presStyleIdx="0" presStyleCnt="4" custLinFactNeighborY="-860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64C777D-0062-4451-9E0C-9B108876604D}" type="pres">
      <dgm:prSet presAssocID="{A2993AA7-29C2-4D26-8714-9754ACA60D95}" presName="horzThree" presStyleCnt="0"/>
      <dgm:spPr/>
    </dgm:pt>
    <dgm:pt modelId="{BEFF2715-F4D1-4F81-9B47-493B8BA0EF3F}" type="pres">
      <dgm:prSet presAssocID="{97E8865F-2346-4FAE-95C1-D01AC86FE80C}" presName="sibSpaceThree" presStyleCnt="0"/>
      <dgm:spPr/>
    </dgm:pt>
    <dgm:pt modelId="{FA9A2DB2-F948-40B5-B415-76320FF20458}" type="pres">
      <dgm:prSet presAssocID="{320ADAF2-C583-4DA8-BBBB-3E8916DAD9B0}" presName="vertThree" presStyleCnt="0"/>
      <dgm:spPr/>
    </dgm:pt>
    <dgm:pt modelId="{AB65ECF1-0481-466C-ABC9-A901AC3E3403}" type="pres">
      <dgm:prSet presAssocID="{320ADAF2-C583-4DA8-BBBB-3E8916DAD9B0}" presName="txThree" presStyleLbl="node3" presStyleIdx="1" presStyleCnt="4" custLinFactNeighborY="-860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B2A1C6D-769A-4FDB-8E29-8B5C6CD7F576}" type="pres">
      <dgm:prSet presAssocID="{320ADAF2-C583-4DA8-BBBB-3E8916DAD9B0}" presName="horzThree" presStyleCnt="0"/>
      <dgm:spPr/>
    </dgm:pt>
    <dgm:pt modelId="{12D58F00-6E47-46CA-B18B-4ABE1D606A2D}" type="pres">
      <dgm:prSet presAssocID="{274A09D6-5A17-47D4-8BB5-812FA2E683B8}" presName="sibSpaceTwo" presStyleCnt="0"/>
      <dgm:spPr/>
    </dgm:pt>
    <dgm:pt modelId="{8586CF41-3AE7-43A4-8798-EA7738BC26C4}" type="pres">
      <dgm:prSet presAssocID="{E921348C-2FCD-4537-8F7A-7CC318010C0A}" presName="vertTwo" presStyleCnt="0"/>
      <dgm:spPr/>
    </dgm:pt>
    <dgm:pt modelId="{53B46A26-6FE1-489B-8E9A-87E1BDF16833}" type="pres">
      <dgm:prSet presAssocID="{E921348C-2FCD-4537-8F7A-7CC318010C0A}" presName="txTwo" presStyleLbl="node2" presStyleIdx="1" presStyleCnt="2" custScaleX="88764" custScaleY="39666" custLinFactNeighborY="-7500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7C9041F-439D-43ED-9B35-8B4877785095}" type="pres">
      <dgm:prSet presAssocID="{E921348C-2FCD-4537-8F7A-7CC318010C0A}" presName="parTransTwo" presStyleCnt="0"/>
      <dgm:spPr/>
    </dgm:pt>
    <dgm:pt modelId="{438DC543-3E19-4C5C-801D-B89EC047A78E}" type="pres">
      <dgm:prSet presAssocID="{E921348C-2FCD-4537-8F7A-7CC318010C0A}" presName="horzTwo" presStyleCnt="0"/>
      <dgm:spPr/>
    </dgm:pt>
    <dgm:pt modelId="{7DE2BE16-AC37-4C39-AEF7-FB37A2125792}" type="pres">
      <dgm:prSet presAssocID="{E8E78038-0652-4A98-926F-834687E360AB}" presName="vertThree" presStyleCnt="0"/>
      <dgm:spPr/>
    </dgm:pt>
    <dgm:pt modelId="{D9B4ACE4-EF75-4D0E-A04B-35A28D3AA16D}" type="pres">
      <dgm:prSet presAssocID="{E8E78038-0652-4A98-926F-834687E360AB}" presName="txThree" presStyleLbl="node3" presStyleIdx="2" presStyleCnt="4" custLinFactNeighborY="-860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D3D761B-8A31-4E88-AEC1-005ECDD0E1E8}" type="pres">
      <dgm:prSet presAssocID="{E8E78038-0652-4A98-926F-834687E360AB}" presName="horzThree" presStyleCnt="0"/>
      <dgm:spPr/>
    </dgm:pt>
    <dgm:pt modelId="{46C6B106-FAC9-4C4A-AC90-D3FCCD3504AD}" type="pres">
      <dgm:prSet presAssocID="{F162C132-8735-4319-B657-CDED9075D19D}" presName="sibSpaceThree" presStyleCnt="0"/>
      <dgm:spPr/>
    </dgm:pt>
    <dgm:pt modelId="{276B159F-89DA-4524-AAE2-A0E1F86127F5}" type="pres">
      <dgm:prSet presAssocID="{BEF26B86-539A-4DC8-8E59-86F469236259}" presName="vertThree" presStyleCnt="0"/>
      <dgm:spPr/>
    </dgm:pt>
    <dgm:pt modelId="{EDD5E629-2FF8-4ECD-BA2B-18B74BC87DDB}" type="pres">
      <dgm:prSet presAssocID="{BEF26B86-539A-4DC8-8E59-86F469236259}" presName="txThree" presStyleLbl="node3" presStyleIdx="3" presStyleCnt="4" custLinFactNeighborY="-860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DF480F7-E005-4B23-A217-F34A8CDF8991}" type="pres">
      <dgm:prSet presAssocID="{BEF26B86-539A-4DC8-8E59-86F469236259}" presName="horzThree" presStyleCnt="0"/>
      <dgm:spPr/>
    </dgm:pt>
  </dgm:ptLst>
  <dgm:cxnLst>
    <dgm:cxn modelId="{279967EB-5511-41C2-BE58-7B502B572492}" srcId="{1C4C08DB-4157-49FF-9893-6BF71BD7CFD7}" destId="{2A8392B1-7631-4082-8718-F08BA17819E1}" srcOrd="0" destOrd="0" parTransId="{BA0452EF-5BE6-4A19-9FCA-E0B2C300D0C7}" sibTransId="{59F94526-4816-49B0-A7F6-29BDF2F17F3C}"/>
    <dgm:cxn modelId="{B1ADC6E5-8187-4067-B8AF-3EF10D6F2CB3}" type="presOf" srcId="{41F47FEB-0ADE-4BFC-9DE9-8E8E8085F5DC}" destId="{FD6D842F-7C74-41F3-B83F-178E95CBE88C}" srcOrd="0" destOrd="0" presId="urn:microsoft.com/office/officeart/2005/8/layout/hierarchy4"/>
    <dgm:cxn modelId="{4AA9D8C0-E29D-4ABB-AD65-53DFC5586E86}" type="presOf" srcId="{320ADAF2-C583-4DA8-BBBB-3E8916DAD9B0}" destId="{AB65ECF1-0481-466C-ABC9-A901AC3E3403}" srcOrd="0" destOrd="0" presId="urn:microsoft.com/office/officeart/2005/8/layout/hierarchy4"/>
    <dgm:cxn modelId="{E7E117D7-AADE-462F-88EF-D791D71CEB58}" type="presOf" srcId="{BEF26B86-539A-4DC8-8E59-86F469236259}" destId="{EDD5E629-2FF8-4ECD-BA2B-18B74BC87DDB}" srcOrd="0" destOrd="0" presId="urn:microsoft.com/office/officeart/2005/8/layout/hierarchy4"/>
    <dgm:cxn modelId="{4FE36E21-0942-476D-B029-094AB4898CA9}" type="presOf" srcId="{2A8392B1-7631-4082-8718-F08BA17819E1}" destId="{86A26541-F0DB-4B3A-A667-CDFCF015B760}" srcOrd="0" destOrd="0" presId="urn:microsoft.com/office/officeart/2005/8/layout/hierarchy4"/>
    <dgm:cxn modelId="{620623C2-EEA4-4EE6-8EDB-D8FFE80180DC}" srcId="{E921348C-2FCD-4537-8F7A-7CC318010C0A}" destId="{BEF26B86-539A-4DC8-8E59-86F469236259}" srcOrd="1" destOrd="0" parTransId="{C5A793E4-9F41-4EF5-9867-A26224E7461C}" sibTransId="{09F81F6B-A932-445B-9EF7-D610AF21C8B2}"/>
    <dgm:cxn modelId="{191792F3-5673-4E03-B844-50D423ED152A}" srcId="{41F47FEB-0ADE-4BFC-9DE9-8E8E8085F5DC}" destId="{A2993AA7-29C2-4D26-8714-9754ACA60D95}" srcOrd="0" destOrd="0" parTransId="{F41931DB-579E-4B91-AE5D-5EB84091CB88}" sibTransId="{97E8865F-2346-4FAE-95C1-D01AC86FE80C}"/>
    <dgm:cxn modelId="{638A9D72-9203-4741-A024-9C341EC3422E}" type="presOf" srcId="{E921348C-2FCD-4537-8F7A-7CC318010C0A}" destId="{53B46A26-6FE1-489B-8E9A-87E1BDF16833}" srcOrd="0" destOrd="0" presId="urn:microsoft.com/office/officeart/2005/8/layout/hierarchy4"/>
    <dgm:cxn modelId="{56381A94-B85D-4E98-8A49-C66A0AD33465}" srcId="{2A8392B1-7631-4082-8718-F08BA17819E1}" destId="{E921348C-2FCD-4537-8F7A-7CC318010C0A}" srcOrd="1" destOrd="0" parTransId="{EC400521-5D11-4677-9B41-CA6DDCE5A298}" sibTransId="{2187D5B5-DDD4-44D4-947A-D295EAB28B9F}"/>
    <dgm:cxn modelId="{D08B5E35-1622-4077-B489-85EA9378638E}" type="presOf" srcId="{1C4C08DB-4157-49FF-9893-6BF71BD7CFD7}" destId="{6FBB2291-B635-4D2A-838D-A4F882AEBADB}" srcOrd="0" destOrd="0" presId="urn:microsoft.com/office/officeart/2005/8/layout/hierarchy4"/>
    <dgm:cxn modelId="{24AA6D92-88FA-4425-89CF-864CCCBF0E10}" type="presOf" srcId="{A2993AA7-29C2-4D26-8714-9754ACA60D95}" destId="{84248A6C-FFDA-41ED-A28D-A9F0C1AA9865}" srcOrd="0" destOrd="0" presId="urn:microsoft.com/office/officeart/2005/8/layout/hierarchy4"/>
    <dgm:cxn modelId="{EC633E5D-6704-444F-A6C1-3B6EBF85C922}" srcId="{2A8392B1-7631-4082-8718-F08BA17819E1}" destId="{41F47FEB-0ADE-4BFC-9DE9-8E8E8085F5DC}" srcOrd="0" destOrd="0" parTransId="{DBFB56BE-F78D-4D9D-9920-887AC3EF829A}" sibTransId="{274A09D6-5A17-47D4-8BB5-812FA2E683B8}"/>
    <dgm:cxn modelId="{670DCAC9-E5B6-41EA-A661-B86930BE3E29}" srcId="{41F47FEB-0ADE-4BFC-9DE9-8E8E8085F5DC}" destId="{320ADAF2-C583-4DA8-BBBB-3E8916DAD9B0}" srcOrd="1" destOrd="0" parTransId="{437F0959-AE02-4EBA-B9C5-2F367ADBD292}" sibTransId="{F603C98E-0B65-428B-A11C-410D28D36017}"/>
    <dgm:cxn modelId="{D06FBDC8-A915-474F-8B62-BED748C609F0}" type="presOf" srcId="{E8E78038-0652-4A98-926F-834687E360AB}" destId="{D9B4ACE4-EF75-4D0E-A04B-35A28D3AA16D}" srcOrd="0" destOrd="0" presId="urn:microsoft.com/office/officeart/2005/8/layout/hierarchy4"/>
    <dgm:cxn modelId="{0C29FEBA-99DB-45A4-8B3F-EEAB31E7CED6}" srcId="{E921348C-2FCD-4537-8F7A-7CC318010C0A}" destId="{E8E78038-0652-4A98-926F-834687E360AB}" srcOrd="0" destOrd="0" parTransId="{349193E4-3DAD-4B2F-94C0-DCCE38A8E733}" sibTransId="{F162C132-8735-4319-B657-CDED9075D19D}"/>
    <dgm:cxn modelId="{8C521FBD-F3F6-471C-B8F9-BEDBF4317993}" type="presParOf" srcId="{6FBB2291-B635-4D2A-838D-A4F882AEBADB}" destId="{5CC7BFCA-9B1A-469F-9262-ED7D60EB1CE6}" srcOrd="0" destOrd="0" presId="urn:microsoft.com/office/officeart/2005/8/layout/hierarchy4"/>
    <dgm:cxn modelId="{0B1612EA-D2E4-40C8-B947-AD7DD501303A}" type="presParOf" srcId="{5CC7BFCA-9B1A-469F-9262-ED7D60EB1CE6}" destId="{86A26541-F0DB-4B3A-A667-CDFCF015B760}" srcOrd="0" destOrd="0" presId="urn:microsoft.com/office/officeart/2005/8/layout/hierarchy4"/>
    <dgm:cxn modelId="{03E1BFAF-757B-459B-B89C-CF4D775ED281}" type="presParOf" srcId="{5CC7BFCA-9B1A-469F-9262-ED7D60EB1CE6}" destId="{B711AF31-9A41-4AA4-B9D2-809D94A27C33}" srcOrd="1" destOrd="0" presId="urn:microsoft.com/office/officeart/2005/8/layout/hierarchy4"/>
    <dgm:cxn modelId="{A3501E23-6668-4D2E-B87C-3F9E60253A6F}" type="presParOf" srcId="{5CC7BFCA-9B1A-469F-9262-ED7D60EB1CE6}" destId="{3FA7462A-3DE8-4BD1-9987-C9A9F2150AB7}" srcOrd="2" destOrd="0" presId="urn:microsoft.com/office/officeart/2005/8/layout/hierarchy4"/>
    <dgm:cxn modelId="{653529B0-AB5D-4ECD-A507-EA9A9987C8C9}" type="presParOf" srcId="{3FA7462A-3DE8-4BD1-9987-C9A9F2150AB7}" destId="{2D53EC03-8403-480B-A722-199DE1CDC5D0}" srcOrd="0" destOrd="0" presId="urn:microsoft.com/office/officeart/2005/8/layout/hierarchy4"/>
    <dgm:cxn modelId="{B30EABBF-BACC-49D8-A836-7D658E904C2B}" type="presParOf" srcId="{2D53EC03-8403-480B-A722-199DE1CDC5D0}" destId="{FD6D842F-7C74-41F3-B83F-178E95CBE88C}" srcOrd="0" destOrd="0" presId="urn:microsoft.com/office/officeart/2005/8/layout/hierarchy4"/>
    <dgm:cxn modelId="{2FE4D85C-9AC5-4E1C-ADB7-554CC9C995A4}" type="presParOf" srcId="{2D53EC03-8403-480B-A722-199DE1CDC5D0}" destId="{406141BE-CE06-454D-A31F-C600D6D20B61}" srcOrd="1" destOrd="0" presId="urn:microsoft.com/office/officeart/2005/8/layout/hierarchy4"/>
    <dgm:cxn modelId="{74A01A78-E441-4C1F-BD56-5E298EEF7060}" type="presParOf" srcId="{2D53EC03-8403-480B-A722-199DE1CDC5D0}" destId="{DB0F06E8-17BF-4806-9151-C8981712270D}" srcOrd="2" destOrd="0" presId="urn:microsoft.com/office/officeart/2005/8/layout/hierarchy4"/>
    <dgm:cxn modelId="{9B0BDCD9-FCBE-4055-95A5-C7B6B4B0620D}" type="presParOf" srcId="{DB0F06E8-17BF-4806-9151-C8981712270D}" destId="{5B9DA37B-3975-41AA-BA47-6ED342C204BC}" srcOrd="0" destOrd="0" presId="urn:microsoft.com/office/officeart/2005/8/layout/hierarchy4"/>
    <dgm:cxn modelId="{35B29242-9394-4A1E-8CAD-EC2BD54E85F1}" type="presParOf" srcId="{5B9DA37B-3975-41AA-BA47-6ED342C204BC}" destId="{84248A6C-FFDA-41ED-A28D-A9F0C1AA9865}" srcOrd="0" destOrd="0" presId="urn:microsoft.com/office/officeart/2005/8/layout/hierarchy4"/>
    <dgm:cxn modelId="{A1A61F9A-CEA9-45E5-B85F-9A056F1FEEE4}" type="presParOf" srcId="{5B9DA37B-3975-41AA-BA47-6ED342C204BC}" destId="{064C777D-0062-4451-9E0C-9B108876604D}" srcOrd="1" destOrd="0" presId="urn:microsoft.com/office/officeart/2005/8/layout/hierarchy4"/>
    <dgm:cxn modelId="{FDB77776-9B15-4179-984A-CE4D2E6BB702}" type="presParOf" srcId="{DB0F06E8-17BF-4806-9151-C8981712270D}" destId="{BEFF2715-F4D1-4F81-9B47-493B8BA0EF3F}" srcOrd="1" destOrd="0" presId="urn:microsoft.com/office/officeart/2005/8/layout/hierarchy4"/>
    <dgm:cxn modelId="{6BA7A1A4-33FF-464F-AE15-B99A0703D974}" type="presParOf" srcId="{DB0F06E8-17BF-4806-9151-C8981712270D}" destId="{FA9A2DB2-F948-40B5-B415-76320FF20458}" srcOrd="2" destOrd="0" presId="urn:microsoft.com/office/officeart/2005/8/layout/hierarchy4"/>
    <dgm:cxn modelId="{DF09CE70-3B17-405C-99E1-D92D03CBECE3}" type="presParOf" srcId="{FA9A2DB2-F948-40B5-B415-76320FF20458}" destId="{AB65ECF1-0481-466C-ABC9-A901AC3E3403}" srcOrd="0" destOrd="0" presId="urn:microsoft.com/office/officeart/2005/8/layout/hierarchy4"/>
    <dgm:cxn modelId="{CA30BB24-7F41-4C03-9C22-0145D5CA5DF7}" type="presParOf" srcId="{FA9A2DB2-F948-40B5-B415-76320FF20458}" destId="{EB2A1C6D-769A-4FDB-8E29-8B5C6CD7F576}" srcOrd="1" destOrd="0" presId="urn:microsoft.com/office/officeart/2005/8/layout/hierarchy4"/>
    <dgm:cxn modelId="{4D749278-06A3-4B73-A3EE-F28D985B73D8}" type="presParOf" srcId="{3FA7462A-3DE8-4BD1-9987-C9A9F2150AB7}" destId="{12D58F00-6E47-46CA-B18B-4ABE1D606A2D}" srcOrd="1" destOrd="0" presId="urn:microsoft.com/office/officeart/2005/8/layout/hierarchy4"/>
    <dgm:cxn modelId="{6513ADC0-5278-4FFE-82E5-F89A01D07E31}" type="presParOf" srcId="{3FA7462A-3DE8-4BD1-9987-C9A9F2150AB7}" destId="{8586CF41-3AE7-43A4-8798-EA7738BC26C4}" srcOrd="2" destOrd="0" presId="urn:microsoft.com/office/officeart/2005/8/layout/hierarchy4"/>
    <dgm:cxn modelId="{B97934BC-97F4-4650-9ED1-CBC48E6CC490}" type="presParOf" srcId="{8586CF41-3AE7-43A4-8798-EA7738BC26C4}" destId="{53B46A26-6FE1-489B-8E9A-87E1BDF16833}" srcOrd="0" destOrd="0" presId="urn:microsoft.com/office/officeart/2005/8/layout/hierarchy4"/>
    <dgm:cxn modelId="{F7EE1350-E569-4327-B510-965C203ED3C6}" type="presParOf" srcId="{8586CF41-3AE7-43A4-8798-EA7738BC26C4}" destId="{B7C9041F-439D-43ED-9B35-8B4877785095}" srcOrd="1" destOrd="0" presId="urn:microsoft.com/office/officeart/2005/8/layout/hierarchy4"/>
    <dgm:cxn modelId="{3A0C94C4-0143-4051-B39B-FA7DF6220542}" type="presParOf" srcId="{8586CF41-3AE7-43A4-8798-EA7738BC26C4}" destId="{438DC543-3E19-4C5C-801D-B89EC047A78E}" srcOrd="2" destOrd="0" presId="urn:microsoft.com/office/officeart/2005/8/layout/hierarchy4"/>
    <dgm:cxn modelId="{BEF9B36F-2146-4DF1-9353-4DDB0E3BC418}" type="presParOf" srcId="{438DC543-3E19-4C5C-801D-B89EC047A78E}" destId="{7DE2BE16-AC37-4C39-AEF7-FB37A2125792}" srcOrd="0" destOrd="0" presId="urn:microsoft.com/office/officeart/2005/8/layout/hierarchy4"/>
    <dgm:cxn modelId="{4FFF0D02-E81C-40B5-8CB6-6E326B0FBC2D}" type="presParOf" srcId="{7DE2BE16-AC37-4C39-AEF7-FB37A2125792}" destId="{D9B4ACE4-EF75-4D0E-A04B-35A28D3AA16D}" srcOrd="0" destOrd="0" presId="urn:microsoft.com/office/officeart/2005/8/layout/hierarchy4"/>
    <dgm:cxn modelId="{44F4B4CD-876A-4BCE-9D0C-4FB88E526F53}" type="presParOf" srcId="{7DE2BE16-AC37-4C39-AEF7-FB37A2125792}" destId="{3D3D761B-8A31-4E88-AEC1-005ECDD0E1E8}" srcOrd="1" destOrd="0" presId="urn:microsoft.com/office/officeart/2005/8/layout/hierarchy4"/>
    <dgm:cxn modelId="{EBDF71F8-8F48-4E25-8E7C-C4F404819C8D}" type="presParOf" srcId="{438DC543-3E19-4C5C-801D-B89EC047A78E}" destId="{46C6B106-FAC9-4C4A-AC90-D3FCCD3504AD}" srcOrd="1" destOrd="0" presId="urn:microsoft.com/office/officeart/2005/8/layout/hierarchy4"/>
    <dgm:cxn modelId="{8907DF90-6B55-47EB-B30B-DFD018151C7F}" type="presParOf" srcId="{438DC543-3E19-4C5C-801D-B89EC047A78E}" destId="{276B159F-89DA-4524-AAE2-A0E1F86127F5}" srcOrd="2" destOrd="0" presId="urn:microsoft.com/office/officeart/2005/8/layout/hierarchy4"/>
    <dgm:cxn modelId="{8F9272FE-7D9F-412F-A056-92345AC240D0}" type="presParOf" srcId="{276B159F-89DA-4524-AAE2-A0E1F86127F5}" destId="{EDD5E629-2FF8-4ECD-BA2B-18B74BC87DDB}" srcOrd="0" destOrd="0" presId="urn:microsoft.com/office/officeart/2005/8/layout/hierarchy4"/>
    <dgm:cxn modelId="{839A98F3-3AB3-430E-9BC7-BE8C7C0DC145}" type="presParOf" srcId="{276B159F-89DA-4524-AAE2-A0E1F86127F5}" destId="{CDF480F7-E005-4B23-A217-F34A8CDF8991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A26541-F0DB-4B3A-A667-CDFCF015B760}">
      <dsp:nvSpPr>
        <dsp:cNvPr id="0" name=""/>
        <dsp:cNvSpPr/>
      </dsp:nvSpPr>
      <dsp:spPr>
        <a:xfrm>
          <a:off x="2587" y="619"/>
          <a:ext cx="7005224" cy="1324117"/>
        </a:xfrm>
        <a:prstGeom prst="roundRect">
          <a:avLst>
            <a:gd name="adj" fmla="val 10000"/>
          </a:avLst>
        </a:prstGeom>
        <a:solidFill>
          <a:srgbClr val="3B6E8F"/>
        </a:solidFill>
        <a:ln w="25400" cap="flat" cmpd="sng" algn="ctr">
          <a:noFill/>
          <a:prstDash val="solid"/>
        </a:ln>
        <a:effectLst>
          <a:outerShdw blurRad="40005" dist="22860" dir="5400000" algn="ctr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 w="114300" h="88900"/>
          <a:bevelB w="889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chemeClr val="tx2"/>
              </a:solidFill>
            </a:rPr>
            <a:t>GEFA Infrastructure 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chemeClr val="tx2"/>
              </a:solidFill>
            </a:rPr>
            <a:t>Financing Programs</a:t>
          </a:r>
          <a:endParaRPr lang="en-US" sz="3200" kern="1200" dirty="0">
            <a:solidFill>
              <a:schemeClr val="tx2"/>
            </a:solidFill>
          </a:endParaRPr>
        </a:p>
      </dsp:txBody>
      <dsp:txXfrm>
        <a:off x="41369" y="39401"/>
        <a:ext cx="6927660" cy="1246553"/>
      </dsp:txXfrm>
    </dsp:sp>
    <dsp:sp modelId="{FD6D842F-7C74-41F3-B83F-178E95CBE88C}">
      <dsp:nvSpPr>
        <dsp:cNvPr id="0" name=""/>
        <dsp:cNvSpPr/>
      </dsp:nvSpPr>
      <dsp:spPr>
        <a:xfrm>
          <a:off x="201860" y="1371599"/>
          <a:ext cx="3040453" cy="948514"/>
        </a:xfrm>
        <a:prstGeom prst="roundRect">
          <a:avLst>
            <a:gd name="adj" fmla="val 10000"/>
          </a:avLst>
        </a:prstGeom>
        <a:solidFill>
          <a:srgbClr val="BABCBE"/>
        </a:solidFill>
        <a:ln w="25400" cap="flat" cmpd="sng" algn="ctr">
          <a:noFill/>
          <a:prstDash val="solid"/>
        </a:ln>
        <a:effectLst>
          <a:outerShdw blurRad="50800" dist="22860" dir="5400000" algn="ctr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 w="114300" h="88900"/>
          <a:bevelB w="889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rgbClr val="1C3664"/>
              </a:solidFill>
            </a:rPr>
            <a:t>State Funding</a:t>
          </a:r>
          <a:endParaRPr lang="en-US" sz="2800" kern="1200" dirty="0">
            <a:solidFill>
              <a:srgbClr val="1C3664"/>
            </a:solidFill>
          </a:endParaRPr>
        </a:p>
      </dsp:txBody>
      <dsp:txXfrm>
        <a:off x="229641" y="1399380"/>
        <a:ext cx="2984891" cy="892952"/>
      </dsp:txXfrm>
    </dsp:sp>
    <dsp:sp modelId="{84248A6C-FFDA-41ED-A28D-A9F0C1AA9865}">
      <dsp:nvSpPr>
        <dsp:cNvPr id="0" name=""/>
        <dsp:cNvSpPr/>
      </dsp:nvSpPr>
      <dsp:spPr>
        <a:xfrm>
          <a:off x="9425" y="2438406"/>
          <a:ext cx="1677434" cy="2438027"/>
        </a:xfrm>
        <a:prstGeom prst="roundRect">
          <a:avLst>
            <a:gd name="adj" fmla="val 10000"/>
          </a:avLst>
        </a:prstGeom>
        <a:solidFill>
          <a:srgbClr val="BABCBE"/>
        </a:solidFill>
        <a:ln w="2540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 w="114300" h="88900"/>
          <a:bevelB w="889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b="1" kern="1200" dirty="0" smtClean="0">
            <a:solidFill>
              <a:srgbClr val="1C3664"/>
            </a:solidFill>
          </a:endParaRP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rgbClr val="1C3664"/>
              </a:solidFill>
            </a:rPr>
            <a:t>Georgia Fund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solidFill>
                <a:schemeClr val="tx1"/>
              </a:solidFill>
            </a:rPr>
            <a:t>State bond funds and loan repayments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 dirty="0"/>
        </a:p>
      </dsp:txBody>
      <dsp:txXfrm>
        <a:off x="58555" y="2487536"/>
        <a:ext cx="1579174" cy="2339767"/>
      </dsp:txXfrm>
    </dsp:sp>
    <dsp:sp modelId="{AB65ECF1-0481-466C-ABC9-A901AC3E3403}">
      <dsp:nvSpPr>
        <dsp:cNvPr id="0" name=""/>
        <dsp:cNvSpPr/>
      </dsp:nvSpPr>
      <dsp:spPr>
        <a:xfrm>
          <a:off x="1757312" y="2438406"/>
          <a:ext cx="1677434" cy="2438027"/>
        </a:xfrm>
        <a:prstGeom prst="roundRect">
          <a:avLst>
            <a:gd name="adj" fmla="val 10000"/>
          </a:avLst>
        </a:prstGeom>
        <a:solidFill>
          <a:srgbClr val="BABCBE"/>
        </a:solidFill>
        <a:ln w="2540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 w="114300" h="88900"/>
          <a:bevelB w="889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rgbClr val="1C3664"/>
              </a:solidFill>
            </a:rPr>
            <a:t>Georgia Reservoir Fund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solidFill>
                <a:schemeClr val="tx1"/>
              </a:solidFill>
            </a:rPr>
            <a:t>State bond funds and loan repayments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 dirty="0"/>
        </a:p>
      </dsp:txBody>
      <dsp:txXfrm>
        <a:off x="1806442" y="2487536"/>
        <a:ext cx="1579174" cy="2339767"/>
      </dsp:txXfrm>
    </dsp:sp>
    <dsp:sp modelId="{53B46A26-6FE1-489B-8E9A-87E1BDF16833}">
      <dsp:nvSpPr>
        <dsp:cNvPr id="0" name=""/>
        <dsp:cNvSpPr/>
      </dsp:nvSpPr>
      <dsp:spPr>
        <a:xfrm>
          <a:off x="3768086" y="1371599"/>
          <a:ext cx="3040453" cy="967068"/>
        </a:xfrm>
        <a:prstGeom prst="roundRect">
          <a:avLst>
            <a:gd name="adj" fmla="val 10000"/>
          </a:avLst>
        </a:prstGeom>
        <a:solidFill>
          <a:srgbClr val="A2B69A"/>
        </a:solidFill>
        <a:ln w="25400" cap="flat" cmpd="sng" algn="ctr">
          <a:noFill/>
          <a:prstDash val="solid"/>
        </a:ln>
        <a:effectLst>
          <a:outerShdw blurRad="50800" dist="22860" dir="5400000" algn="ctr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 w="114300" h="88900"/>
          <a:bevelB w="889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rgbClr val="1C3664"/>
              </a:solidFill>
            </a:rPr>
            <a:t>Federal Funding</a:t>
          </a:r>
          <a:endParaRPr lang="en-US" sz="2800" kern="1200" dirty="0">
            <a:solidFill>
              <a:srgbClr val="1C3664"/>
            </a:solidFill>
          </a:endParaRPr>
        </a:p>
      </dsp:txBody>
      <dsp:txXfrm>
        <a:off x="3796410" y="1399923"/>
        <a:ext cx="2983805" cy="910420"/>
      </dsp:txXfrm>
    </dsp:sp>
    <dsp:sp modelId="{D9B4ACE4-EF75-4D0E-A04B-35A28D3AA16D}">
      <dsp:nvSpPr>
        <dsp:cNvPr id="0" name=""/>
        <dsp:cNvSpPr/>
      </dsp:nvSpPr>
      <dsp:spPr>
        <a:xfrm>
          <a:off x="3575652" y="2456959"/>
          <a:ext cx="1677434" cy="2438027"/>
        </a:xfrm>
        <a:prstGeom prst="roundRect">
          <a:avLst>
            <a:gd name="adj" fmla="val 10000"/>
          </a:avLst>
        </a:prstGeom>
        <a:solidFill>
          <a:srgbClr val="A2B69A"/>
        </a:solidFill>
        <a:ln w="2540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 w="114300" h="88900"/>
          <a:bevelB w="889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rgbClr val="1C3664"/>
              </a:solidFill>
            </a:rPr>
            <a:t>Clean Water SRF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solidFill>
                <a:schemeClr val="tx1"/>
              </a:solidFill>
            </a:rPr>
            <a:t>Federal appropriations, state bond funds (match funds), and loan repayments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700" kern="1200" dirty="0"/>
        </a:p>
      </dsp:txBody>
      <dsp:txXfrm>
        <a:off x="3624782" y="2506089"/>
        <a:ext cx="1579174" cy="2339767"/>
      </dsp:txXfrm>
    </dsp:sp>
    <dsp:sp modelId="{EDD5E629-2FF8-4ECD-BA2B-18B74BC87DDB}">
      <dsp:nvSpPr>
        <dsp:cNvPr id="0" name=""/>
        <dsp:cNvSpPr/>
      </dsp:nvSpPr>
      <dsp:spPr>
        <a:xfrm>
          <a:off x="5323539" y="2456959"/>
          <a:ext cx="1677434" cy="2438027"/>
        </a:xfrm>
        <a:prstGeom prst="roundRect">
          <a:avLst>
            <a:gd name="adj" fmla="val 10000"/>
          </a:avLst>
        </a:prstGeom>
        <a:solidFill>
          <a:srgbClr val="A2B69A"/>
        </a:solidFill>
        <a:ln w="2540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 w="114300" h="88900"/>
          <a:bevelB w="889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rgbClr val="1C3664"/>
              </a:solidFill>
            </a:rPr>
            <a:t>Drinking Water SRF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solidFill>
                <a:schemeClr val="tx1"/>
              </a:solidFill>
            </a:rPr>
            <a:t>Federal appropriations, state bond funds (match funds), and loan repayments</a:t>
          </a:r>
          <a:endParaRPr lang="en-US" sz="1700" kern="1200" dirty="0">
            <a:solidFill>
              <a:schemeClr val="tx1"/>
            </a:solidFill>
          </a:endParaRPr>
        </a:p>
      </dsp:txBody>
      <dsp:txXfrm>
        <a:off x="5372669" y="2506089"/>
        <a:ext cx="1579174" cy="23397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5"/>
            <a:ext cx="3037840" cy="4621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41" y="5"/>
            <a:ext cx="3037840" cy="4621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7E5A7C-10DE-4E37-A26D-4B51BB171D01}" type="datetimeFigureOut">
              <a:rPr lang="en-US" smtClean="0"/>
              <a:t>8/11/2017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378"/>
            <a:ext cx="3037840" cy="4621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41" y="8772378"/>
            <a:ext cx="3037840" cy="4621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53DA9A-4880-4035-A0AE-93CEF8734F1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9286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41" y="0"/>
            <a:ext cx="3037840" cy="461804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5052FEB-0084-4EB1-B239-C4C8D3ED1EFC}" type="datetimeFigureOut">
              <a:rPr lang="en-US"/>
              <a:pPr>
                <a:defRPr/>
              </a:pPr>
              <a:t>8/11/2017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692150"/>
            <a:ext cx="4616450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4" rIns="91429" bIns="45714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1" y="4387136"/>
            <a:ext cx="6248400" cy="4156234"/>
          </a:xfrm>
          <a:prstGeom prst="rect">
            <a:avLst/>
          </a:prstGeom>
        </p:spPr>
        <p:txBody>
          <a:bodyPr vert="horz" lIns="91429" tIns="45714" rIns="91429" bIns="45714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37840" cy="46180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41" y="8772669"/>
            <a:ext cx="3037840" cy="461804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42CE8DD-B73E-46CD-8599-EB935BF2D2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2240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lnSpc>
        <a:spcPct val="114000"/>
      </a:lnSpc>
      <a:spcBef>
        <a:spcPts val="0"/>
      </a:spcBef>
      <a:spcAft>
        <a:spcPts val="0"/>
      </a:spcAft>
      <a:defRPr sz="1200" kern="1200">
        <a:solidFill>
          <a:schemeClr val="tx1"/>
        </a:solidFill>
        <a:latin typeface="Arial Narrow" pitchFamily="34" charset="0"/>
        <a:ea typeface="ＭＳ Ｐゴシック" pitchFamily="-123" charset="-128"/>
        <a:cs typeface="Arial Narrow" pitchFamily="34" charset="0"/>
      </a:defRPr>
    </a:lvl1pPr>
    <a:lvl2pPr marL="166688" indent="-166688" algn="l" rtl="0" eaLnBrk="0" fontAlgn="base" hangingPunct="0">
      <a:lnSpc>
        <a:spcPct val="114000"/>
      </a:lnSpc>
      <a:spcBef>
        <a:spcPts val="0"/>
      </a:spcBef>
      <a:spcAft>
        <a:spcPts val="0"/>
      </a:spcAft>
      <a:buSzPct val="110000"/>
      <a:buFont typeface="Arial" pitchFamily="34" charset="0"/>
      <a:buChar char="•"/>
      <a:tabLst>
        <a:tab pos="166688" algn="l"/>
      </a:tabLst>
      <a:defRPr sz="1200" kern="1200">
        <a:solidFill>
          <a:schemeClr val="tx1"/>
        </a:solidFill>
        <a:latin typeface="Arial Narrow" pitchFamily="34" charset="0"/>
        <a:ea typeface="ＭＳ Ｐゴシック" pitchFamily="-123" charset="-128"/>
        <a:cs typeface="+mn-cs"/>
      </a:defRPr>
    </a:lvl2pPr>
    <a:lvl3pPr marL="344488" indent="-177800" algn="l" rtl="0" eaLnBrk="0" fontAlgn="base" hangingPunct="0">
      <a:lnSpc>
        <a:spcPct val="114000"/>
      </a:lnSpc>
      <a:spcBef>
        <a:spcPts val="0"/>
      </a:spcBef>
      <a:spcAft>
        <a:spcPts val="0"/>
      </a:spcAft>
      <a:buFont typeface="Courier New" pitchFamily="49" charset="0"/>
      <a:buChar char="o"/>
      <a:tabLst>
        <a:tab pos="344488" algn="l"/>
      </a:tabLst>
      <a:defRPr sz="1200" kern="1200">
        <a:solidFill>
          <a:schemeClr val="tx1"/>
        </a:solidFill>
        <a:latin typeface="Arial Narrow" pitchFamily="34" charset="0"/>
        <a:ea typeface="ＭＳ Ｐゴシック" pitchFamily="-123" charset="-128"/>
        <a:cs typeface="+mn-cs"/>
      </a:defRPr>
    </a:lvl3pPr>
    <a:lvl4pPr marL="511175" indent="-166688" algn="l" rtl="0" eaLnBrk="0" fontAlgn="base" hangingPunct="0">
      <a:lnSpc>
        <a:spcPct val="114000"/>
      </a:lnSpc>
      <a:spcBef>
        <a:spcPts val="0"/>
      </a:spcBef>
      <a:spcAft>
        <a:spcPts val="0"/>
      </a:spcAft>
      <a:buFont typeface="Arial" pitchFamily="34" charset="0"/>
      <a:buChar char="•"/>
      <a:tabLst>
        <a:tab pos="511175" algn="l"/>
      </a:tabLst>
      <a:defRPr sz="1200" kern="1200">
        <a:solidFill>
          <a:schemeClr val="tx1"/>
        </a:solidFill>
        <a:latin typeface="Arial Narrow" pitchFamily="34" charset="0"/>
        <a:ea typeface="ＭＳ Ｐゴシック" pitchFamily="-123" charset="-128"/>
        <a:cs typeface="+mn-cs"/>
      </a:defRPr>
    </a:lvl4pPr>
    <a:lvl5pPr marL="688975" indent="-177800" algn="l" rtl="0" eaLnBrk="0" fontAlgn="base" hangingPunct="0">
      <a:lnSpc>
        <a:spcPct val="114000"/>
      </a:lnSpc>
      <a:spcBef>
        <a:spcPts val="0"/>
      </a:spcBef>
      <a:spcAft>
        <a:spcPts val="0"/>
      </a:spcAft>
      <a:buFont typeface="Courier New" pitchFamily="49" charset="0"/>
      <a:buChar char="o"/>
      <a:tabLst>
        <a:tab pos="688975" algn="l"/>
      </a:tabLst>
      <a:defRPr sz="1200" kern="1200">
        <a:solidFill>
          <a:schemeClr val="tx1"/>
        </a:solidFill>
        <a:latin typeface="Arial Narrow" pitchFamily="34" charset="0"/>
        <a:ea typeface="ＭＳ Ｐゴシック" pitchFamily="-123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baseline="0" dirty="0" smtClean="0">
              <a:latin typeface="Arial Narrow" pitchFamily="34" charset="0"/>
              <a:ea typeface="ＭＳ Ｐゴシック" pitchFamily="34" charset="-128"/>
            </a:endParaRPr>
          </a:p>
        </p:txBody>
      </p:sp>
      <p:sp>
        <p:nvSpPr>
          <p:cNvPr id="1126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4108B6-CE45-4128-A37F-FA4FDD628DEF}" type="slidenum">
              <a:rPr lang="en-US">
                <a:ea typeface="ＭＳ Ｐゴシック" pitchFamily="-123" charset="-128"/>
                <a:cs typeface="ＭＳ Ｐゴシック" pitchFamily="-123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dirty="0">
              <a:ea typeface="ＭＳ Ｐゴシック" pitchFamily="-123" charset="-128"/>
              <a:cs typeface="ＭＳ Ｐゴシック" pitchFamily="-12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3814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2CE8DD-B73E-46CD-8599-EB935BF2D2E7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8624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itchFamily="34" charset="0"/>
              <a:buNone/>
            </a:pPr>
            <a:endParaRPr lang="en-US" dirty="0">
              <a:latin typeface="Arial Narrow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1DB37F-9C87-4909-B4FE-B6D9999B465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8466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2CE8DD-B73E-46CD-8599-EB935BF2D2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54123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B0744A6-4D8A-4CA7-BAB6-8D5136CD0A02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221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2CE8DD-B73E-46CD-8599-EB935BF2D2E7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882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7391400" y="6488113"/>
            <a:ext cx="1752600" cy="3667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1297A67-ADE8-4C63-92B7-44012F9DE6BC}" type="slidenum">
              <a:rPr lang="en-US">
                <a:solidFill>
                  <a:srgbClr val="FFFFFF"/>
                </a:solidFill>
                <a:latin typeface="Arial Narrow" pitchFamily="34" charset="0"/>
                <a:ea typeface="ＭＳ Ｐゴシック" pitchFamily="-123" charset="-128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  <a:latin typeface="Arial Narrow" pitchFamily="34" charset="0"/>
              <a:ea typeface="ＭＳ Ｐゴシック" pitchFamily="-12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75275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D9B81-A714-41ED-A164-1BF3981FC864}" type="datetime1">
              <a:rPr lang="en-US">
                <a:solidFill>
                  <a:srgbClr val="1C3664"/>
                </a:solidFill>
              </a:rPr>
              <a:pPr>
                <a:defRPr/>
              </a:pPr>
              <a:t>8/11/2017</a:t>
            </a:fld>
            <a:endParaRPr lang="en-US" dirty="0">
              <a:solidFill>
                <a:srgbClr val="1C3664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1C3664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EFB7A9-EADA-4BDE-9149-662B129E89B8}" type="slidenum">
              <a:rPr lang="en-US">
                <a:solidFill>
                  <a:srgbClr val="1C3664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1C36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930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7391400" y="6488113"/>
            <a:ext cx="1752600" cy="3667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670F0F5A-98A2-45D6-A7D3-6101B0F4AFED}" type="slidenum">
              <a:rPr lang="en-US">
                <a:solidFill>
                  <a:srgbClr val="FFFFFF"/>
                </a:solidFill>
                <a:latin typeface="Arial Narrow" pitchFamily="34" charset="0"/>
                <a:ea typeface="ＭＳ Ｐゴシック" pitchFamily="-123" charset="-128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  <a:latin typeface="Arial Narrow" pitchFamily="34" charset="0"/>
              <a:ea typeface="ＭＳ Ｐゴシック" pitchFamily="-12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90977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91400" y="6488113"/>
            <a:ext cx="1752600" cy="3667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A306FC8E-EC13-4947-A1DD-622CCDC5AAA4}" type="slidenum">
              <a:rPr lang="en-US">
                <a:solidFill>
                  <a:schemeClr val="tx2"/>
                </a:solidFill>
                <a:latin typeface="Arial Narrow" pitchFamily="34" charset="0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 Narrow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58028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D9B81-A714-41ED-A164-1BF3981FC864}" type="datetime1">
              <a:rPr lang="en-US">
                <a:solidFill>
                  <a:srgbClr val="1C3664"/>
                </a:solidFill>
              </a:rPr>
              <a:pPr>
                <a:defRPr/>
              </a:pPr>
              <a:t>8/11/2017</a:t>
            </a:fld>
            <a:endParaRPr lang="en-US" dirty="0">
              <a:solidFill>
                <a:srgbClr val="1C3664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1C3664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EFB7A9-EADA-4BDE-9149-662B129E89B8}" type="slidenum">
              <a:rPr lang="en-US">
                <a:solidFill>
                  <a:srgbClr val="1C3664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1C36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261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49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90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485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980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475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97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465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960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9C47C4E-D77A-5B48-8E98-86D5A43FBB9C}" type="datetimeFigureOut">
              <a:rPr lang="en-US" smtClean="0"/>
              <a:t>8/11/2017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154CF82-246B-E84C-ABBB-D5481FFE79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492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jpe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482B0EC-8456-44A7-BF52-50B90FB7BA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1031" name="Picture 6" descr="GEFA_slide1_intr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23" charset="-128"/>
          <a:cs typeface="ＭＳ Ｐゴシック" pitchFamily="-123" charset="-128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-123" charset="-128"/>
          <a:cs typeface="ＭＳ Ｐゴシック" pitchFamily="-123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GEFA_slide1_intr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23" charset="-128"/>
          <a:cs typeface="ＭＳ Ｐゴシック" pitchFamily="-123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-123" charset="-128"/>
          <a:cs typeface="ＭＳ Ｐゴシック" pitchFamily="-123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GEFA_transitional_slide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/>
          </p:cNvSpPr>
          <p:nvPr userDrawn="1"/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800">
                <a:solidFill>
                  <a:schemeClr val="bg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27A25BA1-625B-47D2-BF60-68F8EACE4E77}" type="slidenum">
              <a:rPr lang="en-US" smtClean="0">
                <a:solidFill>
                  <a:srgbClr val="FFFFFF"/>
                </a:solidFill>
                <a:latin typeface="Arial Narrow"/>
                <a:ea typeface="ＭＳ Ｐゴシック" pitchFamily="-123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 smtClean="0">
              <a:solidFill>
                <a:srgbClr val="FFFFFF"/>
              </a:solidFill>
              <a:latin typeface="Arial Narrow"/>
              <a:ea typeface="ＭＳ Ｐゴシック" pitchFamily="-12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99330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23" charset="-128"/>
          <a:cs typeface="ＭＳ Ｐゴシック" pitchFamily="-123" charset="-128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-123" charset="-52"/>
        <a:buChar char="•"/>
        <a:defRPr sz="3200" kern="1200">
          <a:solidFill>
            <a:schemeClr val="tx1"/>
          </a:solidFill>
          <a:latin typeface="+mn-lt"/>
          <a:ea typeface="ＭＳ Ｐゴシック" pitchFamily="-123" charset="-128"/>
          <a:cs typeface="ＭＳ Ｐゴシック" pitchFamily="-123" charset="-128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-123" charset="-52"/>
        <a:buChar char="–"/>
        <a:defRPr sz="28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-123" charset="-52"/>
        <a:buChar char="•"/>
        <a:defRPr sz="24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-123" charset="-52"/>
        <a:buChar char="–"/>
        <a:defRPr sz="20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-123" charset="-52"/>
        <a:buChar char="»"/>
        <a:defRPr sz="20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GEFA_ppt_transitional5_04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/>
          </p:cNvSpPr>
          <p:nvPr userDrawn="1"/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800">
                <a:solidFill>
                  <a:schemeClr val="bg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E71959F-F496-491E-9160-E2399E504B36}" type="slidenum">
              <a:rPr lang="en-US" smtClean="0">
                <a:solidFill>
                  <a:srgbClr val="FFFFFF"/>
                </a:solidFill>
                <a:latin typeface="Arial Narrow"/>
                <a:ea typeface="ＭＳ Ｐゴシック" pitchFamily="-123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 smtClean="0">
              <a:solidFill>
                <a:srgbClr val="FFFFFF"/>
              </a:solidFill>
              <a:latin typeface="Arial Narrow"/>
              <a:ea typeface="ＭＳ Ｐゴシック" pitchFamily="-12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23165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23" charset="-128"/>
          <a:cs typeface="ＭＳ Ｐゴシック" pitchFamily="-123" charset="-128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-123" charset="-52"/>
        <a:buChar char="•"/>
        <a:defRPr sz="3200" kern="1200">
          <a:solidFill>
            <a:schemeClr val="tx1"/>
          </a:solidFill>
          <a:latin typeface="+mn-lt"/>
          <a:ea typeface="ＭＳ Ｐゴシック" pitchFamily="-123" charset="-128"/>
          <a:cs typeface="ＭＳ Ｐゴシック" pitchFamily="-123" charset="-128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-123" charset="-52"/>
        <a:buChar char="–"/>
        <a:defRPr sz="28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-123" charset="-52"/>
        <a:buChar char="•"/>
        <a:defRPr sz="24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-123" charset="-52"/>
        <a:buChar char="–"/>
        <a:defRPr sz="20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-123" charset="-52"/>
        <a:buChar char="»"/>
        <a:defRPr sz="20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1" descr="GEFA_ppt_transitional5_04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0825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/>
          </p:cNvSpPr>
          <p:nvPr/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800">
                <a:solidFill>
                  <a:schemeClr val="bg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E70BD44E-83F8-4C5F-8391-02AC1AABEE3A}" type="slidenum">
              <a:rPr lang="en-US" smtClean="0">
                <a:solidFill>
                  <a:schemeClr val="tx2"/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 smtClean="0">
              <a:solidFill>
                <a:schemeClr val="tx2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89284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23" charset="-128"/>
          <a:cs typeface="ＭＳ Ｐゴシック" pitchFamily="-123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123" charset="0"/>
          <a:ea typeface="ＭＳ Ｐゴシック" pitchFamily="-123" charset="-128"/>
          <a:cs typeface="ＭＳ Ｐゴシック" pitchFamily="-123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-123" charset="-128"/>
          <a:cs typeface="ＭＳ Ｐゴシック" pitchFamily="-123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-123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5"/>
          <p:cNvSpPr txBox="1">
            <a:spLocks noChangeArrowheads="1"/>
          </p:cNvSpPr>
          <p:nvPr/>
        </p:nvSpPr>
        <p:spPr bwMode="auto">
          <a:xfrm>
            <a:off x="2743200" y="3429000"/>
            <a:ext cx="60198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i="1" dirty="0" smtClean="0">
                <a:solidFill>
                  <a:srgbClr val="173666"/>
                </a:solidFill>
                <a:latin typeface="Arial Narrow" pitchFamily="-123" charset="0"/>
              </a:rPr>
              <a:t>Rural Development Council Presentation</a:t>
            </a:r>
          </a:p>
          <a:p>
            <a:pPr algn="ctr"/>
            <a:endParaRPr lang="en-US" sz="1600" dirty="0">
              <a:solidFill>
                <a:srgbClr val="173666"/>
              </a:solidFill>
              <a:latin typeface="Arial Narrow" pitchFamily="-123" charset="0"/>
            </a:endParaRPr>
          </a:p>
          <a:p>
            <a:pPr algn="ctr"/>
            <a:r>
              <a:rPr lang="en-US" sz="2000" b="1" dirty="0" smtClean="0">
                <a:solidFill>
                  <a:srgbClr val="173666"/>
                </a:solidFill>
                <a:latin typeface="Arial Narrow" pitchFamily="-123" charset="0"/>
              </a:rPr>
              <a:t>Kevin Clark</a:t>
            </a:r>
          </a:p>
          <a:p>
            <a:pPr algn="ctr"/>
            <a:r>
              <a:rPr lang="en-US" sz="1600" dirty="0" smtClean="0">
                <a:solidFill>
                  <a:srgbClr val="173666"/>
                </a:solidFill>
                <a:latin typeface="Arial Narrow" pitchFamily="-123" charset="0"/>
              </a:rPr>
              <a:t>Executive Director</a:t>
            </a:r>
            <a:endParaRPr lang="en-US" sz="1600" dirty="0">
              <a:solidFill>
                <a:srgbClr val="173666"/>
              </a:solidFill>
              <a:latin typeface="Arial Narrow" pitchFamily="-123" charset="0"/>
            </a:endParaRPr>
          </a:p>
          <a:p>
            <a:pPr algn="ctr"/>
            <a:endParaRPr lang="en-US" dirty="0">
              <a:solidFill>
                <a:srgbClr val="173666"/>
              </a:solidFill>
              <a:latin typeface="Arial Narrow" pitchFamily="-123" charset="0"/>
            </a:endParaRPr>
          </a:p>
          <a:p>
            <a:pPr algn="ctr"/>
            <a:r>
              <a:rPr lang="en-US" sz="1600" dirty="0" smtClean="0">
                <a:solidFill>
                  <a:srgbClr val="5B8657"/>
                </a:solidFill>
                <a:latin typeface="Arial Narrow" pitchFamily="-123" charset="0"/>
              </a:rPr>
              <a:t>August 15, 2017</a:t>
            </a:r>
            <a:endParaRPr lang="en-US" sz="1600" dirty="0">
              <a:solidFill>
                <a:srgbClr val="5B8657"/>
              </a:solidFill>
              <a:latin typeface="Arial Narrow" pitchFamily="-123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EFB7A9-EADA-4BDE-9149-662B129E89B8}" type="slidenum">
              <a:rPr lang="en-US" smtClean="0">
                <a:solidFill>
                  <a:srgbClr val="1C3664"/>
                </a:solidFill>
              </a:rPr>
              <a:pPr>
                <a:defRPr/>
              </a:pPr>
              <a:t>2</a:t>
            </a:fld>
            <a:endParaRPr lang="en-US" dirty="0">
              <a:solidFill>
                <a:srgbClr val="1C3664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57600" y="304800"/>
            <a:ext cx="533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chemeClr val="tx2"/>
                </a:solidFill>
                <a:latin typeface="+mj-lt"/>
              </a:rPr>
              <a:t>Issues Facing </a:t>
            </a:r>
            <a:r>
              <a:rPr lang="en-US" sz="3200" dirty="0">
                <a:solidFill>
                  <a:schemeClr val="tx2"/>
                </a:solidFill>
                <a:latin typeface="+mj-lt"/>
              </a:rPr>
              <a:t>L</a:t>
            </a:r>
            <a:r>
              <a:rPr lang="en-US" sz="3200" dirty="0" smtClean="0">
                <a:solidFill>
                  <a:schemeClr val="tx2"/>
                </a:solidFill>
                <a:latin typeface="+mj-lt"/>
              </a:rPr>
              <a:t>ocal </a:t>
            </a:r>
            <a:r>
              <a:rPr lang="en-US" sz="3200" dirty="0">
                <a:solidFill>
                  <a:schemeClr val="tx2"/>
                </a:solidFill>
                <a:latin typeface="+mj-lt"/>
              </a:rPr>
              <a:t>G</a:t>
            </a:r>
            <a:r>
              <a:rPr lang="en-US" sz="3200" dirty="0" smtClean="0">
                <a:solidFill>
                  <a:schemeClr val="tx2"/>
                </a:solidFill>
                <a:latin typeface="+mj-lt"/>
              </a:rPr>
              <a:t>overnments</a:t>
            </a:r>
            <a:endParaRPr lang="en-US" sz="3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1371600"/>
            <a:ext cx="54102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+mn-lt"/>
              </a:rPr>
              <a:t>Deteriorating infrastructure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+mn-lt"/>
              </a:rPr>
              <a:t>Capital for maintenance and improvements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latin typeface="+mn-lt"/>
              </a:rPr>
              <a:t>C</a:t>
            </a:r>
            <a:r>
              <a:rPr lang="en-US" sz="3200" dirty="0" smtClean="0">
                <a:latin typeface="+mn-lt"/>
              </a:rPr>
              <a:t>ustomer base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+mn-lt"/>
              </a:rPr>
              <a:t>Actual costs vs. rates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latin typeface="+mn-lt"/>
              </a:rPr>
              <a:t>Regulatory compliance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3429000"/>
            <a:ext cx="2698230" cy="2743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1447800"/>
            <a:ext cx="26924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364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N:\Public Affairs\External Affairs\One Slide Summaries for programs\Photos\Hickory Log reservoir cropped for PPT needs sky col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08758" y="3732928"/>
            <a:ext cx="3252361" cy="2439271"/>
          </a:xfrm>
          <a:prstGeom prst="rect">
            <a:avLst/>
          </a:prstGeom>
          <a:noFill/>
          <a:effectLst>
            <a:outerShdw blurRad="889000" dir="2700000" sx="104000" sy="104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26"/>
          <p:cNvSpPr>
            <a:spLocks noChangeArrowheads="1"/>
          </p:cNvSpPr>
          <p:nvPr/>
        </p:nvSpPr>
        <p:spPr bwMode="auto">
          <a:xfrm>
            <a:off x="0" y="228600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0000"/>
                </a:solidFill>
                <a:latin typeface="Arial Narrow" pitchFamily="34" charset="0"/>
              </a:rPr>
              <a:t>     </a:t>
            </a:r>
            <a:r>
              <a:rPr lang="en-US" sz="4800" b="1" dirty="0" smtClean="0">
                <a:latin typeface="Arial Narrow" pitchFamily="34" charset="0"/>
              </a:rPr>
              <a:t>Water Resources</a:t>
            </a:r>
            <a:r>
              <a:rPr lang="en-US" sz="4800" b="1" dirty="0" smtClean="0">
                <a:solidFill>
                  <a:srgbClr val="000000"/>
                </a:solidFill>
                <a:latin typeface="Arial Narrow" pitchFamily="34" charset="0"/>
              </a:rPr>
              <a:t> </a:t>
            </a:r>
            <a:endParaRPr lang="en-US" sz="4800" b="1" dirty="0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3732928"/>
            <a:ext cx="5257800" cy="180049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7338" lvl="1" indent="-287338">
              <a:spcBef>
                <a:spcPts val="300"/>
              </a:spcBef>
              <a:spcAft>
                <a:spcPts val="600"/>
              </a:spcAft>
              <a:buSzPct val="80000"/>
              <a:buFont typeface="Arial" pitchFamily="34" charset="0"/>
              <a:buChar char="●"/>
            </a:pPr>
            <a:r>
              <a:rPr lang="en-US" sz="3200" b="1" dirty="0" smtClean="0">
                <a:latin typeface="Arial Narrow"/>
              </a:rPr>
              <a:t>Water and </a:t>
            </a:r>
            <a:r>
              <a:rPr lang="en-US" sz="3200" b="1" dirty="0">
                <a:latin typeface="Arial Narrow"/>
              </a:rPr>
              <a:t>sewer financing</a:t>
            </a:r>
          </a:p>
          <a:p>
            <a:pPr marL="287338" lvl="1" indent="-287338">
              <a:spcBef>
                <a:spcPts val="300"/>
              </a:spcBef>
              <a:spcAft>
                <a:spcPts val="600"/>
              </a:spcAft>
              <a:buSzPct val="80000"/>
              <a:buFont typeface="Arial" pitchFamily="34" charset="0"/>
              <a:buChar char="●"/>
            </a:pPr>
            <a:r>
              <a:rPr lang="en-US" sz="3200" b="1" dirty="0" smtClean="0">
                <a:latin typeface="Arial Narrow"/>
              </a:rPr>
              <a:t>Solid </a:t>
            </a:r>
            <a:r>
              <a:rPr lang="en-US" sz="3200" b="1" dirty="0">
                <a:latin typeface="Arial Narrow"/>
              </a:rPr>
              <a:t>waste </a:t>
            </a:r>
            <a:r>
              <a:rPr lang="en-US" sz="3200" b="1" dirty="0" smtClean="0">
                <a:latin typeface="Arial Narrow"/>
              </a:rPr>
              <a:t>financing</a:t>
            </a:r>
          </a:p>
          <a:p>
            <a:pPr marL="287338" lvl="1" indent="-287338">
              <a:spcBef>
                <a:spcPts val="300"/>
              </a:spcBef>
              <a:spcAft>
                <a:spcPts val="600"/>
              </a:spcAft>
              <a:buSzPct val="80000"/>
              <a:buFont typeface="Arial" pitchFamily="34" charset="0"/>
              <a:buChar char="●"/>
            </a:pPr>
            <a:r>
              <a:rPr lang="en-US" sz="3200" b="1" dirty="0" smtClean="0">
                <a:latin typeface="Arial Narrow"/>
              </a:rPr>
              <a:t>Land conservation financing</a:t>
            </a:r>
            <a:endParaRPr lang="en-US" sz="3200" b="1" dirty="0">
              <a:latin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67373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12"/>
          <p:cNvSpPr>
            <a:spLocks noChangeArrowheads="1"/>
          </p:cNvSpPr>
          <p:nvPr/>
        </p:nvSpPr>
        <p:spPr bwMode="auto">
          <a:xfrm>
            <a:off x="4114800" y="304800"/>
            <a:ext cx="4876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/>
                <a:ea typeface="ＭＳ Ｐゴシック" pitchFamily="34" charset="-128"/>
                <a:cs typeface="+mn-cs"/>
              </a:rPr>
              <a:t>GEFA Infrastructure Financing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ＭＳ Ｐゴシック" pitchFamily="34" charset="-128"/>
              <a:cs typeface="+mn-cs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320389623"/>
              </p:ext>
            </p:extLst>
          </p:nvPr>
        </p:nvGraphicFramePr>
        <p:xfrm>
          <a:off x="1066800" y="1219200"/>
          <a:ext cx="70104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2488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4"/>
          <p:cNvSpPr txBox="1">
            <a:spLocks noChangeArrowheads="1"/>
          </p:cNvSpPr>
          <p:nvPr/>
        </p:nvSpPr>
        <p:spPr bwMode="auto">
          <a:xfrm>
            <a:off x="494656" y="1447800"/>
            <a:ext cx="849694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228600" indent="-228600">
              <a:buFont typeface="Arial" pitchFamily="-123" charset="-52"/>
              <a:buChar char="•"/>
            </a:pPr>
            <a:r>
              <a:rPr lang="en-US" sz="2400" b="1" dirty="0" smtClean="0">
                <a:latin typeface="+mn-lt"/>
              </a:rPr>
              <a:t>Infrastructure </a:t>
            </a:r>
            <a:r>
              <a:rPr lang="en-US" sz="2400" b="1" dirty="0">
                <a:latin typeface="+mn-lt"/>
              </a:rPr>
              <a:t>financing for economic development </a:t>
            </a:r>
            <a:r>
              <a:rPr lang="en-US" sz="2400" b="1" dirty="0" smtClean="0">
                <a:latin typeface="+mn-lt"/>
              </a:rPr>
              <a:t>is </a:t>
            </a:r>
            <a:r>
              <a:rPr lang="en-US" sz="2400" b="1" dirty="0">
                <a:latin typeface="+mn-lt"/>
              </a:rPr>
              <a:t>available </a:t>
            </a:r>
            <a:r>
              <a:rPr lang="en-US" sz="2400" b="1" dirty="0" smtClean="0">
                <a:latin typeface="+mn-lt"/>
              </a:rPr>
              <a:t>to:</a:t>
            </a:r>
          </a:p>
          <a:p>
            <a:pPr marL="228600" indent="-228600">
              <a:buFont typeface="Arial" pitchFamily="-123" charset="-52"/>
              <a:buChar char="•"/>
            </a:pPr>
            <a:endParaRPr lang="en-US" sz="1200" b="1" dirty="0" smtClean="0">
              <a:latin typeface="+mn-lt"/>
            </a:endParaRPr>
          </a:p>
          <a:p>
            <a:pPr marL="688975" lvl="1" indent="-231775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  <a:latin typeface="+mn-lt"/>
              </a:rPr>
              <a:t>Cities </a:t>
            </a:r>
            <a:r>
              <a:rPr lang="en-US" sz="2000" dirty="0">
                <a:solidFill>
                  <a:schemeClr val="bg1"/>
                </a:solidFill>
                <a:latin typeface="+mn-lt"/>
              </a:rPr>
              <a:t>and </a:t>
            </a:r>
            <a:r>
              <a:rPr lang="en-US" sz="2000" dirty="0" smtClean="0">
                <a:solidFill>
                  <a:schemeClr val="bg1"/>
                </a:solidFill>
                <a:latin typeface="+mn-lt"/>
              </a:rPr>
              <a:t>counties</a:t>
            </a:r>
          </a:p>
          <a:p>
            <a:pPr marL="688975" lvl="1" indent="-231775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+mn-lt"/>
              </a:rPr>
              <a:t>W</a:t>
            </a:r>
            <a:r>
              <a:rPr lang="en-US" sz="2000" dirty="0" smtClean="0">
                <a:solidFill>
                  <a:schemeClr val="bg1"/>
                </a:solidFill>
                <a:latin typeface="+mn-lt"/>
              </a:rPr>
              <a:t>ater</a:t>
            </a:r>
            <a:r>
              <a:rPr lang="en-US" sz="2000" dirty="0">
                <a:solidFill>
                  <a:schemeClr val="bg1"/>
                </a:solidFill>
                <a:latin typeface="+mn-lt"/>
              </a:rPr>
              <a:t>, </a:t>
            </a:r>
            <a:r>
              <a:rPr lang="en-US" sz="2000" dirty="0" smtClean="0">
                <a:solidFill>
                  <a:schemeClr val="bg1"/>
                </a:solidFill>
                <a:latin typeface="+mn-lt"/>
              </a:rPr>
              <a:t>sewer, </a:t>
            </a:r>
            <a:r>
              <a:rPr lang="en-US" sz="2000" dirty="0">
                <a:solidFill>
                  <a:schemeClr val="bg1"/>
                </a:solidFill>
                <a:latin typeface="+mn-lt"/>
              </a:rPr>
              <a:t>and solid waste </a:t>
            </a:r>
            <a:r>
              <a:rPr lang="en-US" sz="2000" dirty="0" smtClean="0">
                <a:solidFill>
                  <a:schemeClr val="bg1"/>
                </a:solidFill>
                <a:latin typeface="+mn-lt"/>
              </a:rPr>
              <a:t>authorities</a:t>
            </a:r>
          </a:p>
          <a:p>
            <a:pPr marL="688975" lvl="1" indent="-231775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  <a:latin typeface="+mn-lt"/>
              </a:rPr>
              <a:t>Community </a:t>
            </a:r>
            <a:r>
              <a:rPr lang="en-US" sz="2000" dirty="0">
                <a:solidFill>
                  <a:schemeClr val="bg1"/>
                </a:solidFill>
                <a:latin typeface="+mn-lt"/>
              </a:rPr>
              <a:t>improvement </a:t>
            </a:r>
            <a:r>
              <a:rPr lang="en-US" sz="2000" dirty="0" smtClean="0">
                <a:solidFill>
                  <a:schemeClr val="bg1"/>
                </a:solidFill>
                <a:latin typeface="+mn-lt"/>
              </a:rPr>
              <a:t>districts</a:t>
            </a:r>
          </a:p>
          <a:p>
            <a:pPr marL="688975" lvl="1" indent="-231775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+mn-lt"/>
              </a:rPr>
              <a:t>D</a:t>
            </a:r>
            <a:r>
              <a:rPr lang="en-US" sz="2000" dirty="0" smtClean="0">
                <a:solidFill>
                  <a:schemeClr val="bg1"/>
                </a:solidFill>
                <a:latin typeface="+mn-lt"/>
              </a:rPr>
              <a:t>evelopment authorities</a:t>
            </a:r>
          </a:p>
          <a:p>
            <a:pPr lvl="1"/>
            <a:endParaRPr lang="en-US" sz="1200" b="1" dirty="0" smtClean="0">
              <a:latin typeface="+mn-lt"/>
            </a:endParaRPr>
          </a:p>
        </p:txBody>
      </p:sp>
      <p:sp>
        <p:nvSpPr>
          <p:cNvPr id="13314" name="Rectangle 12"/>
          <p:cNvSpPr>
            <a:spLocks noChangeArrowheads="1"/>
          </p:cNvSpPr>
          <p:nvPr/>
        </p:nvSpPr>
        <p:spPr bwMode="auto">
          <a:xfrm>
            <a:off x="2057400" y="304800"/>
            <a:ext cx="6934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r"/>
            <a:r>
              <a:rPr lang="en-US" sz="3200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Economic Development</a:t>
            </a:r>
            <a:endParaRPr lang="en-US" sz="3200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3505200"/>
            <a:ext cx="3789717" cy="27080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56" y="3581400"/>
            <a:ext cx="3504858" cy="263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03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7"/>
          <p:cNvSpPr txBox="1">
            <a:spLocks noChangeArrowheads="1"/>
          </p:cNvSpPr>
          <p:nvPr/>
        </p:nvSpPr>
        <p:spPr bwMode="auto">
          <a:xfrm>
            <a:off x="2667000" y="3657600"/>
            <a:ext cx="609600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 algn="ctr"/>
            <a:r>
              <a:rPr lang="en-US" sz="3200" b="1" dirty="0" smtClean="0">
                <a:solidFill>
                  <a:srgbClr val="173666"/>
                </a:solidFill>
                <a:latin typeface="Arial Narrow" pitchFamily="34" charset="0"/>
              </a:rPr>
              <a:t>Kevin Clark</a:t>
            </a:r>
            <a:endParaRPr lang="en-US" sz="3200" b="1" dirty="0">
              <a:latin typeface="Arial Narrow" pitchFamily="34" charset="0"/>
            </a:endParaRPr>
          </a:p>
          <a:p>
            <a:pPr marL="228600" indent="-228600" algn="ctr"/>
            <a:r>
              <a:rPr lang="en-US" dirty="0" smtClean="0">
                <a:solidFill>
                  <a:srgbClr val="5B8758"/>
                </a:solidFill>
                <a:latin typeface="Arial Narrow" pitchFamily="34" charset="0"/>
              </a:rPr>
              <a:t>Executive Director</a:t>
            </a:r>
            <a:endParaRPr lang="en-US" dirty="0">
              <a:latin typeface="Arial Narrow" pitchFamily="34" charset="0"/>
            </a:endParaRPr>
          </a:p>
          <a:p>
            <a:pPr marL="228600" indent="-228600" algn="ctr"/>
            <a:r>
              <a:rPr lang="en-US" dirty="0" smtClean="0">
                <a:latin typeface="Arial Narrow" pitchFamily="34" charset="0"/>
              </a:rPr>
              <a:t>404-584-1000</a:t>
            </a:r>
            <a:endParaRPr lang="en-US" dirty="0">
              <a:latin typeface="Arial Narrow" pitchFamily="34" charset="0"/>
            </a:endParaRPr>
          </a:p>
          <a:p>
            <a:pPr marL="228600" indent="-228600" algn="ctr"/>
            <a:r>
              <a:rPr lang="en-US" u="sng" dirty="0" smtClean="0">
                <a:latin typeface="Arial Narrow" pitchFamily="34" charset="0"/>
              </a:rPr>
              <a:t>kclark@gefa.ga.gov</a:t>
            </a:r>
            <a:endParaRPr lang="en-US" u="sng" dirty="0">
              <a:latin typeface="Calibri" pitchFamily="34" charset="0"/>
            </a:endParaRPr>
          </a:p>
        </p:txBody>
      </p:sp>
      <p:sp>
        <p:nvSpPr>
          <p:cNvPr id="11267" name="TextBox 9"/>
          <p:cNvSpPr txBox="1">
            <a:spLocks noChangeArrowheads="1"/>
          </p:cNvSpPr>
          <p:nvPr/>
        </p:nvSpPr>
        <p:spPr bwMode="auto">
          <a:xfrm>
            <a:off x="2667000" y="5486400"/>
            <a:ext cx="60960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rgbClr val="173666"/>
                </a:solidFill>
                <a:latin typeface="Arial Narrow" pitchFamily="34" charset="0"/>
              </a:rPr>
              <a:t>233 Peachtree </a:t>
            </a:r>
            <a:r>
              <a:rPr lang="en-US" sz="1600" dirty="0" smtClean="0">
                <a:solidFill>
                  <a:srgbClr val="173666"/>
                </a:solidFill>
                <a:latin typeface="Arial Narrow" pitchFamily="34" charset="0"/>
              </a:rPr>
              <a:t>St </a:t>
            </a:r>
            <a:r>
              <a:rPr lang="en-US" sz="1600" dirty="0">
                <a:solidFill>
                  <a:srgbClr val="173666"/>
                </a:solidFill>
                <a:latin typeface="Arial Narrow" pitchFamily="34" charset="0"/>
              </a:rPr>
              <a:t>NE</a:t>
            </a:r>
          </a:p>
          <a:p>
            <a:pPr algn="ctr"/>
            <a:r>
              <a:rPr lang="en-US" sz="1600" dirty="0" err="1" smtClean="0">
                <a:solidFill>
                  <a:srgbClr val="173666"/>
                </a:solidFill>
                <a:latin typeface="Arial Narrow" pitchFamily="34" charset="0"/>
              </a:rPr>
              <a:t>Ste</a:t>
            </a:r>
            <a:r>
              <a:rPr lang="en-US" sz="1600" dirty="0" smtClean="0">
                <a:solidFill>
                  <a:srgbClr val="173666"/>
                </a:solidFill>
                <a:latin typeface="Arial Narrow" pitchFamily="34" charset="0"/>
              </a:rPr>
              <a:t> </a:t>
            </a:r>
            <a:r>
              <a:rPr lang="en-US" sz="1600" dirty="0">
                <a:solidFill>
                  <a:srgbClr val="173666"/>
                </a:solidFill>
                <a:latin typeface="Arial Narrow" pitchFamily="34" charset="0"/>
              </a:rPr>
              <a:t>900</a:t>
            </a:r>
          </a:p>
          <a:p>
            <a:pPr algn="ctr"/>
            <a:r>
              <a:rPr lang="en-US" sz="1600" dirty="0">
                <a:solidFill>
                  <a:srgbClr val="173666"/>
                </a:solidFill>
                <a:latin typeface="Arial Narrow" pitchFamily="34" charset="0"/>
              </a:rPr>
              <a:t>Atlanta, </a:t>
            </a:r>
            <a:r>
              <a:rPr lang="en-US" sz="1600" dirty="0" smtClean="0">
                <a:solidFill>
                  <a:srgbClr val="173666"/>
                </a:solidFill>
                <a:latin typeface="Arial Narrow" pitchFamily="34" charset="0"/>
              </a:rPr>
              <a:t>GA </a:t>
            </a:r>
            <a:r>
              <a:rPr lang="en-US" sz="1600" dirty="0">
                <a:solidFill>
                  <a:srgbClr val="173666"/>
                </a:solidFill>
                <a:latin typeface="Arial Narrow" pitchFamily="34" charset="0"/>
              </a:rPr>
              <a:t>30303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EFA_PowerPoint template_05-24-2011 FINAL">
  <a:themeElements>
    <a:clrScheme name="GEFA">
      <a:dk1>
        <a:srgbClr val="1C3664"/>
      </a:dk1>
      <a:lt1>
        <a:srgbClr val="5D8658"/>
      </a:lt1>
      <a:dk2>
        <a:srgbClr val="FFFFFF"/>
      </a:dk2>
      <a:lt2>
        <a:srgbClr val="3B6E8F"/>
      </a:lt2>
      <a:accent1>
        <a:srgbClr val="A2B69A"/>
      </a:accent1>
      <a:accent2>
        <a:srgbClr val="CFB539"/>
      </a:accent2>
      <a:accent3>
        <a:srgbClr val="B15C12"/>
      </a:accent3>
      <a:accent4>
        <a:srgbClr val="8B0E04"/>
      </a:accent4>
      <a:accent5>
        <a:srgbClr val="80561B"/>
      </a:accent5>
      <a:accent6>
        <a:srgbClr val="BABCBE"/>
      </a:accent6>
      <a:hlink>
        <a:srgbClr val="0000FF"/>
      </a:hlink>
      <a:folHlink>
        <a:srgbClr val="0000FF"/>
      </a:folHlink>
    </a:clrScheme>
    <a:fontScheme name="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GEFA">
      <a:dk1>
        <a:srgbClr val="1C3664"/>
      </a:dk1>
      <a:lt1>
        <a:srgbClr val="5D8658"/>
      </a:lt1>
      <a:dk2>
        <a:srgbClr val="FFFFFF"/>
      </a:dk2>
      <a:lt2>
        <a:srgbClr val="3B6E8F"/>
      </a:lt2>
      <a:accent1>
        <a:srgbClr val="A2B69A"/>
      </a:accent1>
      <a:accent2>
        <a:srgbClr val="CFB539"/>
      </a:accent2>
      <a:accent3>
        <a:srgbClr val="B15C12"/>
      </a:accent3>
      <a:accent4>
        <a:srgbClr val="8B0E04"/>
      </a:accent4>
      <a:accent5>
        <a:srgbClr val="80561B"/>
      </a:accent5>
      <a:accent6>
        <a:srgbClr val="BABCBE"/>
      </a:accent6>
      <a:hlink>
        <a:srgbClr val="0000FF"/>
      </a:hlink>
      <a:folHlink>
        <a:srgbClr val="0000FF"/>
      </a:folHlink>
    </a:clrScheme>
    <a:fontScheme name="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GEFA body slide">
  <a:themeElements>
    <a:clrScheme name="GEFA">
      <a:dk1>
        <a:srgbClr val="1C3664"/>
      </a:dk1>
      <a:lt1>
        <a:srgbClr val="5D8658"/>
      </a:lt1>
      <a:dk2>
        <a:srgbClr val="FFFFFF"/>
      </a:dk2>
      <a:lt2>
        <a:srgbClr val="3B6E8F"/>
      </a:lt2>
      <a:accent1>
        <a:srgbClr val="A2B69A"/>
      </a:accent1>
      <a:accent2>
        <a:srgbClr val="CFB539"/>
      </a:accent2>
      <a:accent3>
        <a:srgbClr val="B15C12"/>
      </a:accent3>
      <a:accent4>
        <a:srgbClr val="8B0E04"/>
      </a:accent4>
      <a:accent5>
        <a:srgbClr val="80561B"/>
      </a:accent5>
      <a:accent6>
        <a:srgbClr val="BABCBE"/>
      </a:accent6>
      <a:hlink>
        <a:srgbClr val="0000FF"/>
      </a:hlink>
      <a:folHlink>
        <a:srgbClr val="0000FF"/>
      </a:folHlink>
    </a:clrScheme>
    <a:fontScheme name="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Theme">
  <a:themeElements>
    <a:clrScheme name="GEFA">
      <a:dk1>
        <a:srgbClr val="1C3664"/>
      </a:dk1>
      <a:lt1>
        <a:srgbClr val="5D8658"/>
      </a:lt1>
      <a:dk2>
        <a:srgbClr val="FFFFFF"/>
      </a:dk2>
      <a:lt2>
        <a:srgbClr val="3B6E8F"/>
      </a:lt2>
      <a:accent1>
        <a:srgbClr val="A2B69A"/>
      </a:accent1>
      <a:accent2>
        <a:srgbClr val="CFB539"/>
      </a:accent2>
      <a:accent3>
        <a:srgbClr val="B15C12"/>
      </a:accent3>
      <a:accent4>
        <a:srgbClr val="8B0E04"/>
      </a:accent4>
      <a:accent5>
        <a:srgbClr val="80561B"/>
      </a:accent5>
      <a:accent6>
        <a:srgbClr val="BABCBE"/>
      </a:accent6>
      <a:hlink>
        <a:srgbClr val="0000FF"/>
      </a:hlink>
      <a:folHlink>
        <a:srgbClr val="0000FF"/>
      </a:folHlink>
    </a:clrScheme>
    <a:fontScheme name="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Office Theme">
  <a:themeElements>
    <a:clrScheme name="GEFA">
      <a:dk1>
        <a:srgbClr val="1C3664"/>
      </a:dk1>
      <a:lt1>
        <a:srgbClr val="5D8658"/>
      </a:lt1>
      <a:dk2>
        <a:srgbClr val="FFFFFF"/>
      </a:dk2>
      <a:lt2>
        <a:srgbClr val="3B6E8F"/>
      </a:lt2>
      <a:accent1>
        <a:srgbClr val="A2B69A"/>
      </a:accent1>
      <a:accent2>
        <a:srgbClr val="CFB539"/>
      </a:accent2>
      <a:accent3>
        <a:srgbClr val="B15C12"/>
      </a:accent3>
      <a:accent4>
        <a:srgbClr val="8B0E04"/>
      </a:accent4>
      <a:accent5>
        <a:srgbClr val="80561B"/>
      </a:accent5>
      <a:accent6>
        <a:srgbClr val="BABCBE"/>
      </a:accent6>
      <a:hlink>
        <a:srgbClr val="0000FF"/>
      </a:hlink>
      <a:folHlink>
        <a:srgbClr val="0000FF"/>
      </a:folHlink>
    </a:clrScheme>
    <a:fontScheme name="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6DA7A23DCE104398FEFE44A53512D4" ma:contentTypeVersion="1" ma:contentTypeDescription="Create a new document." ma:contentTypeScope="" ma:versionID="b0c41963cfb3bb731c58be1c75038d01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949202dcc3c1780e91e58fb2af340b1d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E0C0DC49-BDA1-40A0-921E-DC17AAA398C9}"/>
</file>

<file path=customXml/itemProps2.xml><?xml version="1.0" encoding="utf-8"?>
<ds:datastoreItem xmlns:ds="http://schemas.openxmlformats.org/officeDocument/2006/customXml" ds:itemID="{51426481-BF08-4A32-B598-C89385999552}"/>
</file>

<file path=customXml/itemProps3.xml><?xml version="1.0" encoding="utf-8"?>
<ds:datastoreItem xmlns:ds="http://schemas.openxmlformats.org/officeDocument/2006/customXml" ds:itemID="{6EBF9ADC-1ACC-4029-AB83-100627E0BDB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35487</TotalTime>
  <Words>155</Words>
  <Application>Microsoft Office PowerPoint</Application>
  <PresentationFormat>On-screen Show (4:3)</PresentationFormat>
  <Paragraphs>55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GEFA_PowerPoint template_05-24-2011 FINAL</vt:lpstr>
      <vt:lpstr>3_Office Theme</vt:lpstr>
      <vt:lpstr>2_GEFA body slide</vt:lpstr>
      <vt:lpstr>4_Office Theme</vt:lpstr>
      <vt:lpstr>5_Office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GEFA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shane</dc:creator>
  <cp:lastModifiedBy>Cranfield, Brent</cp:lastModifiedBy>
  <cp:revision>778</cp:revision>
  <cp:lastPrinted>2015-07-20T20:12:01Z</cp:lastPrinted>
  <dcterms:created xsi:type="dcterms:W3CDTF">2011-07-21T20:04:55Z</dcterms:created>
  <dcterms:modified xsi:type="dcterms:W3CDTF">2017-08-11T19:10:29Z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0x010100126DA7A23DCE104398FEFE44A53512D4</vt:lpwstr>
  </property>
</Properties>
</file>