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1" r:id="rId3"/>
    <p:sldId id="272" r:id="rId4"/>
    <p:sldId id="273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77" r:id="rId15"/>
    <p:sldId id="267" r:id="rId16"/>
    <p:sldId id="276" r:id="rId17"/>
    <p:sldId id="278" r:id="rId18"/>
    <p:sldId id="28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E8A3F7E-4D96-4CA4-A80D-D36BF1A32C06}">
          <p14:sldIdLst>
            <p14:sldId id="256"/>
            <p14:sldId id="271"/>
            <p14:sldId id="272"/>
            <p14:sldId id="273"/>
            <p14:sldId id="257"/>
            <p14:sldId id="258"/>
            <p14:sldId id="259"/>
            <p14:sldId id="260"/>
            <p14:sldId id="261"/>
            <p14:sldId id="262"/>
            <p14:sldId id="263"/>
          </p14:sldIdLst>
        </p14:section>
        <p14:section name="Ground Water Leaking into sewer manhole" id="{33AAFADF-F71D-4F2B-A2AA-DC2A85163B4F}">
          <p14:sldIdLst>
            <p14:sldId id="264"/>
            <p14:sldId id="266"/>
            <p14:sldId id="277"/>
            <p14:sldId id="267"/>
            <p14:sldId id="276"/>
            <p14:sldId id="278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52" autoAdjust="0"/>
  </p:normalViewPr>
  <p:slideViewPr>
    <p:cSldViewPr>
      <p:cViewPr>
        <p:scale>
          <a:sx n="72" d="100"/>
          <a:sy n="72" d="100"/>
        </p:scale>
        <p:origin x="-8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0" y="1285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A24F6-43CD-4F73-962D-F4F574248A2B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6529A-8FB4-45D9-AE6F-E7144EED5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917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6529A-8FB4-45D9-AE6F-E7144EED5EA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88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19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29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650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48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7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19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31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58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93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19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14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EE2A5-F0E4-4894-8661-05DC1D54CCF0}" type="datetimeFigureOut">
              <a:rPr lang="en-US" smtClean="0"/>
              <a:t>8/14/2017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E8EF1-664A-4065-BA10-1273936BDE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37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rwa.or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62483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90800"/>
          </a:xfrm>
        </p:spPr>
        <p:txBody>
          <a:bodyPr>
            <a:normAutofit/>
          </a:bodyPr>
          <a:lstStyle/>
          <a:p>
            <a:endParaRPr lang="en-US" sz="4200" b="1" dirty="0" smtClean="0"/>
          </a:p>
          <a:p>
            <a:endParaRPr lang="en-US" sz="4200" b="1" dirty="0"/>
          </a:p>
          <a:p>
            <a:endParaRPr lang="en-US" sz="4200" b="1" dirty="0" smtClean="0"/>
          </a:p>
          <a:p>
            <a:endParaRPr lang="en-US" sz="4200" b="1" dirty="0"/>
          </a:p>
          <a:p>
            <a:endParaRPr lang="en-US" sz="4200" b="1" dirty="0" smtClean="0"/>
          </a:p>
          <a:p>
            <a:endParaRPr lang="en-US" sz="4200" b="1" dirty="0"/>
          </a:p>
          <a:p>
            <a:endParaRPr lang="en-US" sz="4200" b="1" dirty="0" smtClean="0"/>
          </a:p>
          <a:p>
            <a:endParaRPr lang="en-US" sz="4200" b="1" dirty="0"/>
          </a:p>
          <a:p>
            <a:endParaRPr lang="en-US" sz="4200" b="1" dirty="0" smtClean="0"/>
          </a:p>
          <a:p>
            <a:endParaRPr lang="en-US" sz="4200" b="1" dirty="0"/>
          </a:p>
          <a:p>
            <a:endParaRPr lang="en-US" sz="42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88" y="867156"/>
            <a:ext cx="5145024" cy="512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8200" y="-762000"/>
            <a:ext cx="7467602" cy="868680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Hydrant</a:t>
            </a:r>
            <a:r>
              <a:rPr lang="en-US" baseline="0" dirty="0" smtClean="0"/>
              <a:t> Sounding for Water Leaks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85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Waste Lagoon Sludge</a:t>
            </a:r>
            <a:r>
              <a:rPr lang="en-US" baseline="0" dirty="0" smtClean="0"/>
              <a:t> Profile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008093"/>
              </p:ext>
            </p:extLst>
          </p:nvPr>
        </p:nvGraphicFramePr>
        <p:xfrm>
          <a:off x="4038600" y="1600200"/>
          <a:ext cx="10175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Packager Shell Object" showAsIcon="1" r:id="rId3" imgW="1017000" imgH="862920" progId="Package">
                  <p:embed/>
                </p:oleObj>
              </mc:Choice>
              <mc:Fallback>
                <p:oleObj name="Packager Shell Object" showAsIcon="1" r:id="rId3" imgW="1017000" imgH="8629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38600" y="1600200"/>
                        <a:ext cx="1017587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Ground</a:t>
            </a:r>
            <a:r>
              <a:rPr lang="en-US" baseline="0" dirty="0" smtClean="0"/>
              <a:t> Water Leaking into manhole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19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76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GRWA assist systems in point repairs such</a:t>
            </a:r>
            <a:r>
              <a:rPr lang="en-US" baseline="0" dirty="0" smtClean="0"/>
              <a:t> as repairs to subject leaks as in previous video.</a:t>
            </a:r>
            <a:r>
              <a:rPr lang="en-US" dirty="0" smtClean="0"/>
              <a:t> This allows systems to maximize permitted capacity.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63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Emergency Response</a:t>
            </a:r>
            <a:br>
              <a:rPr lang="en-US" dirty="0" smtClean="0"/>
            </a:br>
            <a:r>
              <a:rPr lang="en-US" dirty="0" smtClean="0"/>
              <a:t>GRWA Emergency</a:t>
            </a:r>
            <a:r>
              <a:rPr lang="en-US" baseline="0" dirty="0" smtClean="0"/>
              <a:t> Response Team:  Assist systems during natural or man-made disasters.  Any cause in interruption of system operations, GRWA provides &amp; coordinates resource request such as stand-by power generators and pumps. Coordinates and develops mutual aid with systems.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049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900" y="304795"/>
            <a:ext cx="8686790" cy="89916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304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Generator @ Water Plant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GRWA has</a:t>
            </a:r>
            <a:r>
              <a:rPr lang="en-US" baseline="0" dirty="0" smtClean="0"/>
              <a:t> certified staff to work with GEMA/HS in manning the State Operations Center during system emergency situations. Responding to and deploying resources to systems to maintain system service &amp; operation: A matter of Public Health &amp; minimizing Economic impacts to communities by maintaining water &amp; waste treatment services.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456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 summary, GRWA works with</a:t>
            </a:r>
            <a:r>
              <a:rPr lang="en-US" baseline="0" dirty="0" smtClean="0"/>
              <a:t> water and wastewater systems to maximize the existing permitted capacity and plan for system expansions when necessary. Through financial planning, rate setting, budgeting, operational / infrastructure assessments and overall asset management, GRWA helps systems meet the demands and challenges of operating system</a:t>
            </a:r>
            <a:r>
              <a:rPr lang="en-US" dirty="0" smtClean="0"/>
              <a:t>s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981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QUESTIONS?  </a:t>
            </a:r>
            <a:r>
              <a:rPr lang="en-US" dirty="0" smtClean="0">
                <a:hlinkClick r:id="rId2"/>
              </a:rPr>
              <a:t>www.grwa.org</a:t>
            </a:r>
            <a:r>
              <a:rPr lang="en-US" dirty="0" smtClean="0"/>
              <a:t> </a:t>
            </a:r>
            <a:r>
              <a:rPr lang="en-US" baseline="0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33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BY: Jimmy Matthews, Exec. Director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638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Bio- </a:t>
            </a:r>
          </a:p>
          <a:p>
            <a:r>
              <a:rPr lang="en-US" dirty="0" smtClean="0"/>
              <a:t>From: Barnesville, GA</a:t>
            </a:r>
          </a:p>
          <a:p>
            <a:r>
              <a:rPr lang="en-US" dirty="0" smtClean="0"/>
              <a:t>Married: 3 Adult children and 6 grandchildren</a:t>
            </a:r>
          </a:p>
          <a:p>
            <a:r>
              <a:rPr lang="en-US" dirty="0" smtClean="0"/>
              <a:t>Educated: Gordon Military High school &amp; Gordon Military College: Barnesville, GA</a:t>
            </a:r>
          </a:p>
          <a:p>
            <a:r>
              <a:rPr lang="en-US" dirty="0" smtClean="0"/>
              <a:t>Shorter College: Rome, GA</a:t>
            </a:r>
          </a:p>
          <a:p>
            <a:r>
              <a:rPr lang="en-US" dirty="0" smtClean="0"/>
              <a:t>Military Service: United States Air Force</a:t>
            </a:r>
          </a:p>
          <a:p>
            <a:r>
              <a:rPr lang="en-US" dirty="0" smtClean="0"/>
              <a:t>Mayor of Barnesville: 1975-2003 (28 YEARS)</a:t>
            </a:r>
          </a:p>
          <a:p>
            <a:r>
              <a:rPr lang="en-US" dirty="0" smtClean="0"/>
              <a:t>Town of </a:t>
            </a:r>
            <a:r>
              <a:rPr lang="en-US" dirty="0" err="1" smtClean="0"/>
              <a:t>Aldora</a:t>
            </a:r>
            <a:r>
              <a:rPr lang="en-US" dirty="0" smtClean="0"/>
              <a:t>: Council 2006-2009</a:t>
            </a:r>
          </a:p>
          <a:p>
            <a:r>
              <a:rPr lang="en-US" dirty="0" smtClean="0"/>
              <a:t>Mayor Town of </a:t>
            </a:r>
            <a:r>
              <a:rPr lang="en-US" dirty="0" err="1" smtClean="0"/>
              <a:t>Aldora</a:t>
            </a:r>
            <a:r>
              <a:rPr lang="en-US" dirty="0" smtClean="0"/>
              <a:t>: 2010-Present </a:t>
            </a:r>
          </a:p>
          <a:p>
            <a:r>
              <a:rPr lang="en-US" dirty="0" smtClean="0"/>
              <a:t>Executive Director: GRWA 1976-Present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58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GRWA Capacity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July 2016 – June 2017: GRWA offered over </a:t>
            </a:r>
            <a:r>
              <a:rPr lang="en-US" b="1" dirty="0" smtClean="0"/>
              <a:t>330</a:t>
            </a:r>
            <a:r>
              <a:rPr lang="en-US" dirty="0" smtClean="0"/>
              <a:t> training courses for water &amp; wastewater system personnel reaching over </a:t>
            </a:r>
            <a:r>
              <a:rPr lang="en-US" b="1" dirty="0" smtClean="0"/>
              <a:t>6,000</a:t>
            </a:r>
            <a:r>
              <a:rPr lang="en-US" dirty="0" smtClean="0"/>
              <a:t> certified professionals. GRWA further reached over </a:t>
            </a:r>
            <a:r>
              <a:rPr lang="en-US" b="1" dirty="0" smtClean="0"/>
              <a:t>3,000 operators </a:t>
            </a:r>
            <a:r>
              <a:rPr lang="en-US" dirty="0" smtClean="0"/>
              <a:t>through its on-site Technical Assistance visits. Through the combined training and on-site TA’s, GRWA reached over </a:t>
            </a:r>
            <a:r>
              <a:rPr lang="en-US" b="1" dirty="0" smtClean="0"/>
              <a:t>9,000 system personnel </a:t>
            </a:r>
            <a:r>
              <a:rPr lang="en-US" dirty="0" smtClean="0"/>
              <a:t>during the previous 12 months.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53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is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Water </a:t>
            </a:r>
            <a:r>
              <a:rPr lang="en-US" dirty="0" smtClean="0"/>
              <a:t>is an invaluable natural resource and </a:t>
            </a:r>
            <a:r>
              <a:rPr lang="en-US" b="1" dirty="0" smtClean="0"/>
              <a:t>asset of communities</a:t>
            </a:r>
            <a:r>
              <a:rPr lang="en-US" dirty="0" smtClean="0"/>
              <a:t>. GRWA assist systems in maximizing its current asset through capacity development, infrastructure assessments, asset management and Business Plans.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11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Business Plans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Water</a:t>
            </a:r>
            <a:r>
              <a:rPr lang="en-US" baseline="0" dirty="0" smtClean="0"/>
              <a:t> Systems are required by GA EPD to development plans to demonstrate the system is financially, managerially, and operationally able to operate within the permitted capacity.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80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GRWA assists systems with developing</a:t>
            </a:r>
            <a:r>
              <a:rPr lang="en-US" baseline="0" dirty="0" smtClean="0"/>
              <a:t> Business Plans by: Ensuring operational staff is trained and certified; establishing rates to sufficiently operate the system; evaluating the system infrastructure: leak detection, smoke testing sewer system,  waste lagoon profile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47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Smoke testing</a:t>
            </a:r>
            <a:r>
              <a:rPr lang="en-US" baseline="0" dirty="0" smtClean="0"/>
              <a:t> sewer lines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Smoke Blower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1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9144000" cy="6400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/>
              <a:t>Ageing</a:t>
            </a:r>
            <a:r>
              <a:rPr lang="en-US" baseline="0" dirty="0" smtClean="0"/>
              <a:t> Infrastructure Manhole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21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A4D27F5-5209-4882-8B28-DE62BE9F092C}"/>
</file>

<file path=customXml/itemProps2.xml><?xml version="1.0" encoding="utf-8"?>
<ds:datastoreItem xmlns:ds="http://schemas.openxmlformats.org/officeDocument/2006/customXml" ds:itemID="{D6CA2599-4FE5-4C22-A3E7-EB78A56E9904}"/>
</file>

<file path=customXml/itemProps3.xml><?xml version="1.0" encoding="utf-8"?>
<ds:datastoreItem xmlns:ds="http://schemas.openxmlformats.org/officeDocument/2006/customXml" ds:itemID="{1FA000DC-61EF-4BF1-A07A-EF0E3EB120A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202</Words>
  <Application>Microsoft Office PowerPoint</Application>
  <PresentationFormat>On-screen Show (4:3)</PresentationFormat>
  <Paragraphs>40</Paragraphs>
  <Slides>18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Packager Shell Object</vt:lpstr>
      <vt:lpstr>PowerPoint Presentation</vt:lpstr>
      <vt:lpstr>BY: Jimmy Matthews, Exec. Director</vt:lpstr>
      <vt:lpstr>GRWA Capacity Development</vt:lpstr>
      <vt:lpstr>Water is Life</vt:lpstr>
      <vt:lpstr>      Business Plans   Water Systems are required by GA EPD to development plans to demonstrate the system is financially, managerially, and operationally able to operate within the permitted capacity. </vt:lpstr>
      <vt:lpstr>          GRWA assists systems with developing Business Plans by: Ensuring operational staff is trained and certified; establishing rates to sufficiently operate the system; evaluating the system infrastructure: leak detection, smoke testing sewer system,  waste lagoon profile</vt:lpstr>
      <vt:lpstr>Smoke testing sewer lines </vt:lpstr>
      <vt:lpstr>Smoke Blower </vt:lpstr>
      <vt:lpstr>Ageing Infrastructure Manhole</vt:lpstr>
      <vt:lpstr>Hydrant Sounding for Water Leaks</vt:lpstr>
      <vt:lpstr>Waste Lagoon Sludge Profile</vt:lpstr>
      <vt:lpstr>Ground Water Leaking into manhole</vt:lpstr>
      <vt:lpstr>        GRWA assist systems in point repairs such as repairs to subject leaks as in previous video. This allows systems to maximize permitted capacity.   </vt:lpstr>
      <vt:lpstr>        Emergency Response GRWA Emergency Response Team:  Assist systems during natural or man-made disasters.  Any cause in interruption of system operations, GRWA provides &amp; coordinates resource request such as stand-by power generators and pumps. Coordinates and develops mutual aid with systems.  </vt:lpstr>
      <vt:lpstr>Generator @ Water Plant</vt:lpstr>
      <vt:lpstr>           GRWA has certified staff to work with GEMA/HS in manning the State Operations Center during system emergency situations. Responding to and deploying resources to systems to maintain system service &amp; operation: A matter of Public Health &amp; minimizing Economic impacts to communities by maintaining water &amp; waste treatment services. </vt:lpstr>
      <vt:lpstr>           In summary, GRWA works with water and wastewater systems to maximize the existing permitted capacity and plan for system expansions when necessary. Through financial planning, rate setting, budgeting, operational / infrastructure assessments and overall asset management, GRWA helps systems meet the demands and challenges of operating systems </vt:lpstr>
      <vt:lpstr>QUESTIONS?  www.grwa.org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Georgia Rural Water Association</dc:title>
  <dc:creator>Valued Customer</dc:creator>
  <cp:lastModifiedBy>Valued Customer</cp:lastModifiedBy>
  <cp:revision>19</cp:revision>
  <dcterms:created xsi:type="dcterms:W3CDTF">2017-08-13T17:47:39Z</dcterms:created>
  <dcterms:modified xsi:type="dcterms:W3CDTF">2017-08-14T13:59:48Z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