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notesMasterIdLst>
    <p:notesMasterId r:id="rId34"/>
  </p:notesMasterIdLst>
  <p:handoutMasterIdLst>
    <p:handoutMasterId r:id="rId35"/>
  </p:handoutMasterIdLst>
  <p:sldIdLst>
    <p:sldId id="256" r:id="rId6"/>
    <p:sldId id="285" r:id="rId7"/>
    <p:sldId id="258" r:id="rId8"/>
    <p:sldId id="260" r:id="rId9"/>
    <p:sldId id="289" r:id="rId10"/>
    <p:sldId id="296" r:id="rId11"/>
    <p:sldId id="267" r:id="rId12"/>
    <p:sldId id="272" r:id="rId13"/>
    <p:sldId id="290" r:id="rId14"/>
    <p:sldId id="291" r:id="rId15"/>
    <p:sldId id="292" r:id="rId16"/>
    <p:sldId id="293" r:id="rId17"/>
    <p:sldId id="294" r:id="rId18"/>
    <p:sldId id="297" r:id="rId19"/>
    <p:sldId id="284" r:id="rId20"/>
    <p:sldId id="268" r:id="rId21"/>
    <p:sldId id="286" r:id="rId22"/>
    <p:sldId id="273" r:id="rId23"/>
    <p:sldId id="299" r:id="rId24"/>
    <p:sldId id="277" r:id="rId25"/>
    <p:sldId id="275" r:id="rId26"/>
    <p:sldId id="283" r:id="rId27"/>
    <p:sldId id="300" r:id="rId28"/>
    <p:sldId id="302" r:id="rId29"/>
    <p:sldId id="303" r:id="rId30"/>
    <p:sldId id="304" r:id="rId31"/>
    <p:sldId id="305" r:id="rId32"/>
    <p:sldId id="295" r:id="rId3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58A7"/>
    <a:srgbClr val="E6E7E8"/>
    <a:srgbClr val="414042"/>
    <a:srgbClr val="183319"/>
    <a:srgbClr val="991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>
      <p:cViewPr varScale="1">
        <p:scale>
          <a:sx n="89" d="100"/>
          <a:sy n="89" d="100"/>
        </p:scale>
        <p:origin x="-115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78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081" y="1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BB8D77C6-407B-42B9-954D-495B0AC9BC81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0312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081" y="8830312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1189A0D4-9B29-4A37-9530-A6A0D3977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561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081" y="1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B88E2045-D472-45D9-9763-9976FF3C4983}" type="datetimeFigureOut">
              <a:rPr lang="en-US" smtClean="0"/>
              <a:t>7/19/2017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06" y="4473813"/>
            <a:ext cx="5609588" cy="3660537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0312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081" y="8830312"/>
            <a:ext cx="3037735" cy="466088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9B2108D0-3CDA-4E00-A1A9-0EEC177F0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275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739B2-3ACB-4114-A1E5-81C6723AA2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06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3D58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42011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581400"/>
            <a:ext cx="7924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bg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rgbClr val="E6E7E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143000"/>
          </a:xfrm>
        </p:spPr>
        <p:txBody>
          <a:bodyPr anchor="b"/>
          <a:lstStyle>
            <a:lvl1pPr>
              <a:defRPr sz="4200">
                <a:solidFill>
                  <a:srgbClr val="3D58A7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166" y="1673352"/>
            <a:ext cx="1030234" cy="152704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52400"/>
            <a:ext cx="8833104" cy="2296048"/>
          </a:xfrm>
          <a:prstGeom prst="rect">
            <a:avLst/>
          </a:prstGeom>
          <a:solidFill>
            <a:srgbClr val="3D58A7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rgbClr val="3D58A7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55448" y="6391656"/>
            <a:ext cx="8823960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/>
            <a:fld id="{FF5E4FCA-AA37-4C6B-AF08-C256E9988BBB}" type="slidenum">
              <a:rPr kumimoji="0" lang="en-US" sz="12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 algn="r"/>
              <a:t>‹#›</a:t>
            </a:fld>
            <a:endParaRPr kumimoji="0" lang="en-US" sz="1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rgbClr val="E6E7E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1450848"/>
            <a:ext cx="8534400" cy="7589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52400" y="6391656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Georgia Department of Behavioral Health and Developmental Disabilities</a:t>
            </a:r>
            <a:endParaRPr lang="en-US" sz="1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758952"/>
          </a:xfrm>
        </p:spPr>
        <p:txBody>
          <a:bodyPr/>
          <a:lstStyle>
            <a:lvl1pPr>
              <a:defRPr>
                <a:solidFill>
                  <a:srgbClr val="3D58A7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 anchor="ctr"/>
          <a:lstStyle>
            <a:lvl1pPr>
              <a:buClrTx/>
              <a:defRPr/>
            </a:lvl1pPr>
            <a:lvl2pPr>
              <a:buClr>
                <a:srgbClr val="3D58A7"/>
              </a:buClr>
              <a:defRPr>
                <a:solidFill>
                  <a:schemeClr val="accent5">
                    <a:lumMod val="25000"/>
                  </a:schemeClr>
                </a:solidFill>
              </a:defRPr>
            </a:lvl2pPr>
            <a:lvl3pPr marL="822960" indent="-228600">
              <a:buClr>
                <a:srgbClr val="414042"/>
              </a:buClr>
              <a:buFont typeface="Wingdings" panose="05000000000000000000" pitchFamily="2" charset="2"/>
              <a:buChar char="v"/>
              <a:defRPr/>
            </a:lvl3pPr>
            <a:lvl4pPr>
              <a:buClr>
                <a:srgbClr val="183319"/>
              </a:buClr>
              <a:defRPr>
                <a:solidFill>
                  <a:schemeClr val="accent5">
                    <a:lumMod val="25000"/>
                  </a:schemeClr>
                </a:solidFill>
              </a:defRPr>
            </a:lvl4pPr>
            <a:lvl5pPr>
              <a:buClr>
                <a:srgbClr val="3D58A7"/>
              </a:buClr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55448" y="6391656"/>
            <a:ext cx="8823960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/>
            <a:fld id="{FF5E4FCA-AA37-4C6B-AF08-C256E9988BBB}" type="slidenum">
              <a:rPr kumimoji="0" lang="en-US" sz="12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 algn="r"/>
              <a:t>‹#›</a:t>
            </a:fld>
            <a:endParaRPr kumimoji="0" lang="en-US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52400" y="6391656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Georgia Department of Behavioral Health and Developmental Disabilities</a:t>
            </a:r>
            <a:endParaRPr lang="en-US" sz="1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72001" y="1280160"/>
            <a:ext cx="0" cy="5099808"/>
          </a:xfrm>
          <a:prstGeom prst="line">
            <a:avLst/>
          </a:prstGeom>
          <a:noFill/>
          <a:ln w="9525" cap="flat" cmpd="sng" algn="ctr">
            <a:solidFill>
              <a:srgbClr val="E6E7E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07848"/>
            <a:ext cx="8534400" cy="758952"/>
          </a:xfrm>
        </p:spPr>
        <p:txBody>
          <a:bodyPr/>
          <a:lstStyle>
            <a:lvl1pPr>
              <a:defRPr>
                <a:solidFill>
                  <a:srgbClr val="3D58A7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  <a:lvl2pPr>
              <a:defRPr>
                <a:solidFill>
                  <a:schemeClr val="accent5">
                    <a:lumMod val="25000"/>
                  </a:schemeClr>
                </a:solidFill>
              </a:defRPr>
            </a:lvl2pPr>
            <a:lvl4pPr>
              <a:defRPr>
                <a:solidFill>
                  <a:schemeClr val="accent5">
                    <a:lumMod val="25000"/>
                  </a:schemeClr>
                </a:solidFill>
              </a:defRPr>
            </a:lvl4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  <a:lvl2pPr>
              <a:defRPr>
                <a:solidFill>
                  <a:schemeClr val="accent5">
                    <a:lumMod val="25000"/>
                  </a:schemeClr>
                </a:solidFill>
              </a:defRPr>
            </a:lvl2pPr>
            <a:lvl4pPr>
              <a:defRPr>
                <a:solidFill>
                  <a:schemeClr val="accent5">
                    <a:lumMod val="25000"/>
                  </a:schemeClr>
                </a:solidFill>
              </a:defRPr>
            </a:lvl4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55448" y="6391656"/>
            <a:ext cx="8823960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/>
            <a:fld id="{FF5E4FCA-AA37-4C6B-AF08-C256E9988BBB}" type="slidenum">
              <a:rPr kumimoji="0" lang="en-US" sz="12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 algn="r"/>
              <a:t>‹#›</a:t>
            </a:fld>
            <a:endParaRPr kumimoji="0" lang="en-US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52400" y="6391656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Georgia Department of Behavioral Health and Developmental Disabilities</a:t>
            </a:r>
            <a:endParaRPr lang="en-US" sz="1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58496" y="6391656"/>
            <a:ext cx="8833104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rgbClr val="E6E7E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155448" y="6391656"/>
            <a:ext cx="8823960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/>
            <a:fld id="{FF5E4FCA-AA37-4C6B-AF08-C256E9988BBB}" type="slidenum">
              <a:rPr kumimoji="0" lang="en-US" sz="12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 algn="r"/>
              <a:t>‹#›</a:t>
            </a:fld>
            <a:endParaRPr kumimoji="0" lang="en-US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52400" y="6391656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Georgia Department of Behavioral Health and Developmental Disabilities</a:t>
            </a:r>
            <a:endParaRPr lang="en-US" sz="12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304800"/>
            <a:ext cx="8503920" cy="5943600"/>
          </a:xfrm>
        </p:spPr>
        <p:txBody>
          <a:bodyPr anchor="ctr"/>
          <a:lstStyle>
            <a:lvl1pPr>
              <a:buClrTx/>
              <a:defRPr/>
            </a:lvl1pPr>
            <a:lvl2pPr>
              <a:buClr>
                <a:srgbClr val="3D58A7"/>
              </a:buClr>
              <a:defRPr>
                <a:solidFill>
                  <a:schemeClr val="accent5">
                    <a:lumMod val="25000"/>
                  </a:schemeClr>
                </a:solidFill>
              </a:defRPr>
            </a:lvl2pPr>
            <a:lvl3pPr marL="822960" indent="-228600">
              <a:buClr>
                <a:srgbClr val="414042"/>
              </a:buClr>
              <a:buFont typeface="Wingdings" panose="05000000000000000000" pitchFamily="2" charset="2"/>
              <a:buChar char="v"/>
              <a:defRPr/>
            </a:lvl3pPr>
            <a:lvl4pPr>
              <a:buClr>
                <a:srgbClr val="183319"/>
              </a:buClr>
              <a:defRPr>
                <a:solidFill>
                  <a:schemeClr val="accent5">
                    <a:lumMod val="25000"/>
                  </a:schemeClr>
                </a:solidFill>
              </a:defRPr>
            </a:lvl4pPr>
            <a:lvl5pPr>
              <a:buClr>
                <a:srgbClr val="3D58A7"/>
              </a:buClr>
              <a:defRPr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158496" y="6391656"/>
            <a:ext cx="8833104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rgbClr val="E6E7E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155448" y="6391656"/>
            <a:ext cx="8823960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/>
            <a:fld id="{FF5E4FCA-AA37-4C6B-AF08-C256E9988BBB}" type="slidenum">
              <a:rPr kumimoji="0" lang="en-US" sz="120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pPr algn="r"/>
              <a:t>‹#›</a:t>
            </a:fld>
            <a:endParaRPr kumimoji="0" lang="en-US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52400" y="6391656"/>
            <a:ext cx="548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Georgia Department of Behavioral Health and Developmental Disabilities</a:t>
            </a:r>
          </a:p>
        </p:txBody>
      </p:sp>
    </p:spTree>
    <p:extLst>
      <p:ext uri="{BB962C8B-B14F-4D97-AF65-F5344CB8AC3E}">
        <p14:creationId xmlns:p14="http://schemas.microsoft.com/office/powerpoint/2010/main" val="4234623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-22860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52400" y="6388385"/>
            <a:ext cx="8830056" cy="309563"/>
          </a:xfrm>
          <a:prstGeom prst="rect">
            <a:avLst/>
          </a:prstGeom>
          <a:solidFill>
            <a:srgbClr val="41404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r"/>
            <a:endParaRPr kumimoji="0"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rgbClr val="E6E7E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rgbClr val="E6E7E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67" r:id="rId5"/>
    <p:sldLayoutId id="2147483668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Tx/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rgbClr val="3D58A7"/>
        </a:buClr>
        <a:buSzPct val="70000"/>
        <a:buFont typeface="Wingdings"/>
        <a:buChar char=""/>
        <a:defRPr kumimoji="0" sz="2200" kern="1200">
          <a:solidFill>
            <a:schemeClr val="accent5">
              <a:lumMod val="25000"/>
            </a:schemeClr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rgbClr val="414042"/>
        </a:buClr>
        <a:buSzPct val="75000"/>
        <a:buFont typeface="Wingdings" panose="05000000000000000000" pitchFamily="2" charset="2"/>
        <a:buChar char="v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rgbClr val="183319"/>
        </a:buClr>
        <a:buSzPct val="70000"/>
        <a:buFont typeface="Wingdings"/>
        <a:buChar char=""/>
        <a:defRPr kumimoji="0" sz="2000" kern="1200">
          <a:solidFill>
            <a:schemeClr val="accent5">
              <a:lumMod val="25000"/>
            </a:schemeClr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rgbClr val="3D58A7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505200"/>
            <a:ext cx="7924800" cy="2743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Judy Fitzgerald, Commissioner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/>
              <a:t>Georgia department of behavioral health and developmental disabilities</a:t>
            </a:r>
            <a:endParaRPr lang="en-US" dirty="0"/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/>
              <a:t>Health </a:t>
            </a:r>
            <a:r>
              <a:rPr lang="en-US" dirty="0"/>
              <a:t>Care and Developmental </a:t>
            </a:r>
            <a:r>
              <a:rPr lang="en-US" dirty="0" smtClean="0"/>
              <a:t>Disabilities</a:t>
            </a:r>
          </a:p>
          <a:p>
            <a:r>
              <a:rPr lang="en-US" dirty="0" smtClean="0"/>
              <a:t>Thomasville, Georgia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July 19, 2017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2017-2018 House Rural Development </a:t>
            </a:r>
            <a:r>
              <a:rPr lang="en-US" dirty="0" smtClean="0"/>
              <a:t>Council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2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Health Crisis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24/7, short-term</a:t>
            </a:r>
            <a:r>
              <a:rPr lang="en-US" dirty="0"/>
              <a:t>, </a:t>
            </a:r>
            <a:r>
              <a:rPr lang="en-US" dirty="0" smtClean="0"/>
              <a:t>walk-in </a:t>
            </a:r>
            <a:r>
              <a:rPr lang="en-US" dirty="0"/>
              <a:t>crisis intervention </a:t>
            </a:r>
            <a:r>
              <a:rPr lang="en-US" dirty="0" smtClean="0"/>
              <a:t>with </a:t>
            </a:r>
            <a:r>
              <a:rPr lang="en-US" dirty="0"/>
              <a:t>emergency receiving capability and crisis stabilization </a:t>
            </a:r>
            <a:r>
              <a:rPr lang="en-US" dirty="0" smtClean="0"/>
              <a:t>beds </a:t>
            </a:r>
          </a:p>
          <a:p>
            <a:r>
              <a:rPr lang="en-US" dirty="0" smtClean="0"/>
              <a:t>Assessment, counseling services, </a:t>
            </a:r>
            <a:r>
              <a:rPr lang="en-US" dirty="0"/>
              <a:t>and </a:t>
            </a:r>
            <a:r>
              <a:rPr lang="en-US" dirty="0" smtClean="0"/>
              <a:t>referrals </a:t>
            </a:r>
            <a:r>
              <a:rPr lang="en-US" dirty="0"/>
              <a:t>for ongoing </a:t>
            </a:r>
            <a:r>
              <a:rPr lang="en-US" dirty="0" smtClean="0"/>
              <a:t>care </a:t>
            </a:r>
          </a:p>
          <a:p>
            <a:r>
              <a:rPr lang="en-US" dirty="0" smtClean="0"/>
              <a:t>De-escalation of </a:t>
            </a:r>
            <a:r>
              <a:rPr lang="en-US" dirty="0"/>
              <a:t>crisis situations and </a:t>
            </a:r>
            <a:r>
              <a:rPr lang="en-US" dirty="0" smtClean="0"/>
              <a:t>prevention of </a:t>
            </a:r>
            <a:r>
              <a:rPr lang="en-US" dirty="0"/>
              <a:t>out-of-community treatment or </a:t>
            </a:r>
            <a:r>
              <a:rPr lang="en-US" dirty="0" smtClean="0"/>
              <a:t>hospitalization </a:t>
            </a:r>
          </a:p>
          <a:p>
            <a:r>
              <a:rPr lang="en-US" dirty="0" smtClean="0"/>
              <a:t>Increased </a:t>
            </a:r>
            <a:r>
              <a:rPr lang="en-US" dirty="0"/>
              <a:t>access to </a:t>
            </a:r>
            <a:r>
              <a:rPr lang="en-US" dirty="0" smtClean="0"/>
              <a:t>care</a:t>
            </a:r>
          </a:p>
          <a:p>
            <a:r>
              <a:rPr lang="en-US" dirty="0" smtClean="0"/>
              <a:t>Reduced </a:t>
            </a:r>
            <a:r>
              <a:rPr lang="en-US" dirty="0"/>
              <a:t>burdens on hospitals and law </a:t>
            </a:r>
            <a:r>
              <a:rPr lang="en-US" dirty="0" smtClean="0"/>
              <a:t>enforcement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35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Health Crisis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u="sng" dirty="0" smtClean="0"/>
              <a:t>Thomasville</a:t>
            </a:r>
          </a:p>
          <a:p>
            <a:endParaRPr lang="en-US" dirty="0" smtClean="0"/>
          </a:p>
          <a:p>
            <a:r>
              <a:rPr lang="en-US" dirty="0" smtClean="0"/>
              <a:t>Georgia Pines Community Service Board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Emergency receiving facility for law enforcement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24 beds, 6 temporary observation beds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Average annual investment of more than $5 million</a:t>
            </a:r>
          </a:p>
        </p:txBody>
      </p:sp>
    </p:spTree>
    <p:extLst>
      <p:ext uri="{BB962C8B-B14F-4D97-AF65-F5344CB8AC3E}">
        <p14:creationId xmlns:p14="http://schemas.microsoft.com/office/powerpoint/2010/main" val="1818561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Health Crisis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213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u="sng" dirty="0" smtClean="0"/>
              <a:t>Albany</a:t>
            </a:r>
          </a:p>
          <a:p>
            <a:pPr marL="0" indent="0" algn="ctr">
              <a:buNone/>
            </a:pPr>
            <a:endParaRPr lang="en-US" u="sng" dirty="0" smtClean="0"/>
          </a:p>
          <a:p>
            <a:r>
              <a:rPr lang="en-US" dirty="0" smtClean="0"/>
              <a:t>Aspire Behavioral Health and Developmental Disabilities</a:t>
            </a:r>
          </a:p>
          <a:p>
            <a:endParaRPr lang="en-US" dirty="0" smtClean="0"/>
          </a:p>
          <a:p>
            <a:r>
              <a:rPr lang="en-US" dirty="0" smtClean="0"/>
              <a:t>Emergency receiving facility for law enforcement</a:t>
            </a:r>
          </a:p>
          <a:p>
            <a:endParaRPr lang="en-US" dirty="0" smtClean="0"/>
          </a:p>
          <a:p>
            <a:r>
              <a:rPr lang="en-US" dirty="0" smtClean="0"/>
              <a:t>30 beds, 6 temporary observation beds</a:t>
            </a:r>
          </a:p>
          <a:p>
            <a:endParaRPr lang="en-US" dirty="0" smtClean="0"/>
          </a:p>
          <a:p>
            <a:r>
              <a:rPr lang="en-US" dirty="0"/>
              <a:t>Average annual investment of more than $5 </a:t>
            </a:r>
            <a:r>
              <a:rPr lang="en-US" dirty="0" smtClean="0"/>
              <a:t>million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827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Health Crisis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u="sng" dirty="0" smtClean="0"/>
              <a:t>Valdosta</a:t>
            </a:r>
          </a:p>
          <a:p>
            <a:pPr marL="0" indent="0" algn="ctr">
              <a:buNone/>
            </a:pPr>
            <a:endParaRPr lang="en-US" u="sng" dirty="0" smtClean="0"/>
          </a:p>
          <a:p>
            <a:r>
              <a:rPr lang="en-US" dirty="0" smtClean="0"/>
              <a:t>Behavioral Health Services of South Georgia</a:t>
            </a:r>
          </a:p>
          <a:p>
            <a:endParaRPr lang="en-US" dirty="0" smtClean="0"/>
          </a:p>
          <a:p>
            <a:r>
              <a:rPr lang="en-US" dirty="0" smtClean="0"/>
              <a:t>Emergency receiving facility for law enforcement</a:t>
            </a:r>
          </a:p>
          <a:p>
            <a:endParaRPr lang="en-US" dirty="0" smtClean="0"/>
          </a:p>
          <a:p>
            <a:r>
              <a:rPr lang="en-US" dirty="0" smtClean="0"/>
              <a:t>24 beds, 6 temporary observation beds</a:t>
            </a:r>
          </a:p>
          <a:p>
            <a:endParaRPr lang="en-US" dirty="0" smtClean="0"/>
          </a:p>
          <a:p>
            <a:r>
              <a:rPr lang="en-US" dirty="0"/>
              <a:t>Average annual investment of more than $5 </a:t>
            </a:r>
            <a:r>
              <a:rPr lang="en-US" dirty="0" smtClean="0"/>
              <a:t>million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93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Adult Mental Health Beds in Region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Then…</a:t>
            </a:r>
          </a:p>
          <a:p>
            <a:r>
              <a:rPr lang="en-US" dirty="0" smtClean="0"/>
              <a:t>67 beds at Southwestern State Hospital (2013)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Now…</a:t>
            </a:r>
          </a:p>
          <a:p>
            <a:r>
              <a:rPr lang="en-US" dirty="0" smtClean="0"/>
              <a:t>96 beds at 3 behavioral health crisis centers</a:t>
            </a:r>
          </a:p>
          <a:p>
            <a:r>
              <a:rPr lang="en-US" dirty="0" smtClean="0"/>
              <a:t>Access to beds in private psychiatric facilities</a:t>
            </a:r>
          </a:p>
        </p:txBody>
      </p:sp>
    </p:spTree>
    <p:extLst>
      <p:ext uri="{BB962C8B-B14F-4D97-AF65-F5344CB8AC3E}">
        <p14:creationId xmlns:p14="http://schemas.microsoft.com/office/powerpoint/2010/main" val="1414296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Settlement Services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Assertive Community Treatment</a:t>
            </a:r>
          </a:p>
          <a:p>
            <a:r>
              <a:rPr lang="en-US" dirty="0" smtClean="0"/>
              <a:t>Behavioral Health Crisis Centers</a:t>
            </a:r>
          </a:p>
          <a:p>
            <a:r>
              <a:rPr lang="en-US" dirty="0"/>
              <a:t>Case </a:t>
            </a:r>
            <a:r>
              <a:rPr lang="en-US" dirty="0" smtClean="0"/>
              <a:t>Management/Intensive Case Management</a:t>
            </a:r>
          </a:p>
          <a:p>
            <a:r>
              <a:rPr lang="en-US" dirty="0" smtClean="0"/>
              <a:t>Community Support Teams</a:t>
            </a:r>
          </a:p>
          <a:p>
            <a:r>
              <a:rPr lang="en-US" dirty="0" smtClean="0"/>
              <a:t>Crisis Respite Apartments</a:t>
            </a:r>
          </a:p>
          <a:p>
            <a:r>
              <a:rPr lang="en-US" dirty="0" smtClean="0"/>
              <a:t>Projects for Assistance in Transitions from Homelessness</a:t>
            </a:r>
          </a:p>
          <a:p>
            <a:r>
              <a:rPr lang="en-US" dirty="0" smtClean="0"/>
              <a:t>Supported Employment</a:t>
            </a:r>
          </a:p>
          <a:p>
            <a:r>
              <a:rPr lang="en-US" dirty="0" smtClean="0"/>
              <a:t>Supported Housing</a:t>
            </a:r>
          </a:p>
          <a:p>
            <a:pPr lvl="1"/>
            <a:r>
              <a:rPr lang="en-US" dirty="0" smtClean="0"/>
              <a:t>Georgia Housing Voucher Program</a:t>
            </a:r>
          </a:p>
          <a:p>
            <a:pPr lvl="1"/>
            <a:r>
              <a:rPr lang="en-US" dirty="0" smtClean="0"/>
              <a:t>Bridge Funding</a:t>
            </a:r>
          </a:p>
        </p:txBody>
      </p:sp>
    </p:spTree>
    <p:extLst>
      <p:ext uri="{BB962C8B-B14F-4D97-AF65-F5344CB8AC3E}">
        <p14:creationId xmlns:p14="http://schemas.microsoft.com/office/powerpoint/2010/main" val="11077938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Crisis Response Teams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24/7 community </a:t>
            </a:r>
            <a:r>
              <a:rPr lang="en-US" dirty="0"/>
              <a:t>crisis response, de-escalation, and stabilization delivered by a team of peers and behavioral health professionals who provide referrals for after-care </a:t>
            </a:r>
            <a:r>
              <a:rPr lang="en-US" dirty="0" smtClean="0"/>
              <a:t>services </a:t>
            </a:r>
          </a:p>
          <a:p>
            <a:endParaRPr lang="en-US" dirty="0" smtClean="0"/>
          </a:p>
          <a:p>
            <a:r>
              <a:rPr lang="en-US" dirty="0" smtClean="0"/>
              <a:t>Available </a:t>
            </a:r>
            <a:r>
              <a:rPr lang="en-US" dirty="0"/>
              <a:t>in all 159 counties in </a:t>
            </a:r>
            <a:r>
              <a:rPr lang="en-US" dirty="0" smtClean="0"/>
              <a:t>Georgia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Average response time: 1 hour or less</a:t>
            </a:r>
          </a:p>
        </p:txBody>
      </p:sp>
    </p:spTree>
    <p:extLst>
      <p:ext uri="{BB962C8B-B14F-4D97-AF65-F5344CB8AC3E}">
        <p14:creationId xmlns:p14="http://schemas.microsoft.com/office/powerpoint/2010/main" val="4150739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Mobile Crisis Data – April 2017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08209944"/>
              </p:ext>
            </p:extLst>
          </p:nvPr>
        </p:nvGraphicFramePr>
        <p:xfrm>
          <a:off x="152400" y="2667000"/>
          <a:ext cx="8839199" cy="20967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2631"/>
                <a:gridCol w="902631"/>
                <a:gridCol w="707758"/>
                <a:gridCol w="1449380"/>
                <a:gridCol w="1600200"/>
                <a:gridCol w="1752600"/>
                <a:gridCol w="1523999"/>
              </a:tblGrid>
              <a:tr h="286823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# Dispatched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# of Counties </a:t>
                      </a:r>
                      <a:r>
                        <a:rPr lang="en-US" sz="2000" dirty="0" smtClean="0">
                          <a:effectLst/>
                        </a:rPr>
                        <a:t>Using</a:t>
                      </a:r>
                      <a:r>
                        <a:rPr lang="en-US" sz="2000" baseline="0" dirty="0" smtClean="0">
                          <a:effectLst/>
                        </a:rPr>
                        <a:t> Service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Average Response Time 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Average Assessment </a:t>
                      </a:r>
                      <a:r>
                        <a:rPr lang="en-US" sz="2000" dirty="0" smtClean="0">
                          <a:effectLst/>
                        </a:rPr>
                        <a:t>Time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Diversion Rate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1879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Total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AMH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C&amp;A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2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1,270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932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338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126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59 minutes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76 minutes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93.45%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44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26670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The Crisis</a:t>
            </a:r>
          </a:p>
          <a:p>
            <a:endParaRPr lang="en-US" dirty="0" smtClean="0"/>
          </a:p>
          <a:p>
            <a:r>
              <a:rPr lang="en-US" dirty="0"/>
              <a:t>Grant </a:t>
            </a:r>
            <a:r>
              <a:rPr lang="en-US" dirty="0" smtClean="0"/>
              <a:t>Overview</a:t>
            </a:r>
          </a:p>
          <a:p>
            <a:endParaRPr lang="en-US" dirty="0"/>
          </a:p>
          <a:p>
            <a:r>
              <a:rPr lang="en-US" dirty="0"/>
              <a:t>Funding Amount and </a:t>
            </a:r>
            <a:r>
              <a:rPr lang="en-US" dirty="0" smtClean="0"/>
              <a:t>Requirements</a:t>
            </a:r>
          </a:p>
          <a:p>
            <a:endParaRPr lang="en-US" dirty="0"/>
          </a:p>
          <a:p>
            <a:r>
              <a:rPr lang="en-US" dirty="0" smtClean="0"/>
              <a:t>DBHDD Response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State Targeted Response to Opioid Crisis Grant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17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Crisis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2015, 1,307 Georgians died from a drug overdose</a:t>
            </a:r>
          </a:p>
          <a:p>
            <a:pPr lvl="1"/>
            <a:r>
              <a:rPr lang="en-US" dirty="0" smtClean="0"/>
              <a:t>68% due to opioids</a:t>
            </a:r>
          </a:p>
          <a:p>
            <a:endParaRPr lang="en-US" dirty="0" smtClean="0"/>
          </a:p>
          <a:p>
            <a:r>
              <a:rPr lang="en-US" dirty="0" smtClean="0"/>
              <a:t>10-fold increase in prescription opioid overdose between 1999 and 2014</a:t>
            </a:r>
          </a:p>
          <a:p>
            <a:endParaRPr lang="en-US" dirty="0"/>
          </a:p>
          <a:p>
            <a:r>
              <a:rPr lang="en-US" dirty="0" smtClean="0"/>
              <a:t>55 Georgia counties above U.S. average overdose rate</a:t>
            </a:r>
          </a:p>
        </p:txBody>
      </p:sp>
    </p:spTree>
    <p:extLst>
      <p:ext uri="{BB962C8B-B14F-4D97-AF65-F5344CB8AC3E}">
        <p14:creationId xmlns:p14="http://schemas.microsoft.com/office/powerpoint/2010/main" val="2458309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533400"/>
            <a:ext cx="8229600" cy="13388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700" b="1" dirty="0" smtClean="0"/>
              <a:t>Vision</a:t>
            </a:r>
          </a:p>
          <a:p>
            <a:r>
              <a:rPr lang="en-US" sz="2700" dirty="0"/>
              <a:t>Easy access to high-quality care that leads to a life of recovery and independence for the people we </a:t>
            </a:r>
            <a:r>
              <a:rPr lang="en-US" sz="2700" dirty="0" smtClean="0"/>
              <a:t>serve</a:t>
            </a:r>
            <a:endParaRPr lang="en-US" sz="270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451080"/>
            <a:ext cx="533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b="1" dirty="0"/>
              <a:t>Mission</a:t>
            </a:r>
          </a:p>
          <a:p>
            <a:r>
              <a:rPr lang="en-US" sz="2700" dirty="0"/>
              <a:t>Leading an accountable and effective continuum of care to support Georgians with behavioral health challenges, and intellectual and developmental disabilities in a dynamic health care environment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590800"/>
            <a:ext cx="1894867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Grant Overview 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2-year grant that aims to address the opioid crisis by</a:t>
            </a:r>
          </a:p>
          <a:p>
            <a:pPr lvl="1"/>
            <a:r>
              <a:rPr lang="en-US" dirty="0"/>
              <a:t>Increasing access to treatment, </a:t>
            </a:r>
          </a:p>
          <a:p>
            <a:pPr lvl="1"/>
            <a:r>
              <a:rPr lang="en-US" dirty="0"/>
              <a:t>Reducing unmet treatment need, and </a:t>
            </a:r>
          </a:p>
          <a:p>
            <a:pPr lvl="1"/>
            <a:r>
              <a:rPr lang="en-US" dirty="0"/>
              <a:t>Reducing opioid overdose deaths through the provision of </a:t>
            </a:r>
          </a:p>
          <a:p>
            <a:pPr lvl="2"/>
            <a:r>
              <a:rPr lang="en-US" dirty="0"/>
              <a:t>Prevention </a:t>
            </a:r>
          </a:p>
          <a:p>
            <a:pPr lvl="2"/>
            <a:r>
              <a:rPr lang="en-US" dirty="0"/>
              <a:t>Treatment, and </a:t>
            </a:r>
          </a:p>
          <a:p>
            <a:pPr lvl="2"/>
            <a:r>
              <a:rPr lang="en-US" dirty="0"/>
              <a:t>Recovery activities for opioid use disorder (including both prescription opioids and illicit drugs, such as heroin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Awarded to DBHDD providers across Georgia</a:t>
            </a:r>
          </a:p>
          <a:p>
            <a:endParaRPr lang="en-US" dirty="0" smtClean="0"/>
          </a:p>
          <a:p>
            <a:r>
              <a:rPr lang="en-US" dirty="0" smtClean="0"/>
              <a:t>Year 1 implementation: June 1, 2017-April 30,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887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Funding Amount </a:t>
            </a:r>
            <a:r>
              <a:rPr lang="en-US" dirty="0" smtClean="0"/>
              <a:t>and </a:t>
            </a:r>
            <a:r>
              <a:rPr lang="en-US" dirty="0"/>
              <a:t>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$11,782,710 per year for two years  </a:t>
            </a:r>
          </a:p>
          <a:p>
            <a:endParaRPr lang="en-US" dirty="0"/>
          </a:p>
          <a:p>
            <a:r>
              <a:rPr lang="en-US" dirty="0"/>
              <a:t>At least 80% or grant award must be spent on opioid use disorder treatment and recovery support services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Up to 5% of award can be used for administrative/</a:t>
            </a:r>
            <a:br>
              <a:rPr lang="en-US" dirty="0"/>
            </a:br>
            <a:r>
              <a:rPr lang="en-US" dirty="0"/>
              <a:t>infrastructure costs</a:t>
            </a:r>
          </a:p>
        </p:txBody>
      </p:sp>
    </p:spTree>
    <p:extLst>
      <p:ext uri="{BB962C8B-B14F-4D97-AF65-F5344CB8AC3E}">
        <p14:creationId xmlns:p14="http://schemas.microsoft.com/office/powerpoint/2010/main" val="1948427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DBHDD’s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anchor="ctr"/>
          <a:lstStyle/>
          <a:p>
            <a:r>
              <a:rPr lang="en-US" dirty="0" smtClean="0"/>
              <a:t>Increased access to medication-assisted treatment (MAT) for Medicaid-enrolled individuals through provider network change</a:t>
            </a:r>
          </a:p>
          <a:p>
            <a:endParaRPr lang="en-US" dirty="0" smtClean="0"/>
          </a:p>
          <a:p>
            <a:r>
              <a:rPr lang="en-US" dirty="0" smtClean="0"/>
              <a:t>Active partnership with state departments of Public Health, Community Health, and Human Services on opioid related issues (crisis and ongoing planning)</a:t>
            </a:r>
          </a:p>
        </p:txBody>
      </p:sp>
    </p:spTree>
    <p:extLst>
      <p:ext uri="{BB962C8B-B14F-4D97-AF65-F5344CB8AC3E}">
        <p14:creationId xmlns:p14="http://schemas.microsoft.com/office/powerpoint/2010/main" val="180845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Statewide Media Campaign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Increase awareness </a:t>
            </a:r>
            <a:r>
              <a:rPr lang="en-US" dirty="0"/>
              <a:t>about </a:t>
            </a:r>
            <a:r>
              <a:rPr lang="en-US" dirty="0" smtClean="0"/>
              <a:t>opioid misuse </a:t>
            </a:r>
            <a:r>
              <a:rPr lang="en-US" dirty="0"/>
              <a:t>and </a:t>
            </a:r>
            <a:r>
              <a:rPr lang="en-US" dirty="0" smtClean="0"/>
              <a:t>abuse </a:t>
            </a:r>
          </a:p>
          <a:p>
            <a:r>
              <a:rPr lang="en-US" dirty="0" smtClean="0"/>
              <a:t>Educate public </a:t>
            </a:r>
            <a:r>
              <a:rPr lang="en-US" dirty="0"/>
              <a:t>about the problem </a:t>
            </a:r>
            <a:r>
              <a:rPr lang="en-US" dirty="0" smtClean="0"/>
              <a:t>and available resources</a:t>
            </a:r>
          </a:p>
          <a:p>
            <a:r>
              <a:rPr lang="en-US" dirty="0" smtClean="0"/>
              <a:t>Reduce stigma</a:t>
            </a:r>
          </a:p>
          <a:p>
            <a:r>
              <a:rPr lang="en-US" dirty="0" smtClean="0"/>
              <a:t>Promote Georgia’s </a:t>
            </a:r>
            <a:r>
              <a:rPr lang="en-US" dirty="0"/>
              <a:t>Good Samaritan </a:t>
            </a:r>
            <a:r>
              <a:rPr lang="en-US" dirty="0" smtClean="0"/>
              <a:t>Law</a:t>
            </a:r>
            <a:endParaRPr lang="en-US" dirty="0"/>
          </a:p>
          <a:p>
            <a:r>
              <a:rPr lang="en-US" dirty="0"/>
              <a:t>Prevention activities include:</a:t>
            </a:r>
          </a:p>
          <a:p>
            <a:pPr lvl="1"/>
            <a:r>
              <a:rPr lang="en-US" dirty="0" smtClean="0"/>
              <a:t>Kickoff event</a:t>
            </a:r>
            <a:endParaRPr lang="en-US" dirty="0"/>
          </a:p>
          <a:p>
            <a:pPr lvl="1"/>
            <a:r>
              <a:rPr lang="en-US" dirty="0" smtClean="0"/>
              <a:t>Public service announcements</a:t>
            </a:r>
            <a:endParaRPr lang="en-US" dirty="0"/>
          </a:p>
          <a:p>
            <a:pPr lvl="1"/>
            <a:r>
              <a:rPr lang="en-US" dirty="0"/>
              <a:t>Radio ads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352800"/>
            <a:ext cx="2453926" cy="343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517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Expansion of Medication-Assisted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Expand </a:t>
            </a:r>
            <a:r>
              <a:rPr lang="en-US" dirty="0"/>
              <a:t>detox </a:t>
            </a:r>
            <a:r>
              <a:rPr lang="en-US" dirty="0" smtClean="0"/>
              <a:t>capacity</a:t>
            </a:r>
          </a:p>
          <a:p>
            <a:endParaRPr lang="en-US" dirty="0"/>
          </a:p>
          <a:p>
            <a:r>
              <a:rPr lang="en-US" dirty="0" smtClean="0"/>
              <a:t>Increase </a:t>
            </a:r>
            <a:r>
              <a:rPr lang="en-US" dirty="0"/>
              <a:t>residential bed </a:t>
            </a:r>
            <a:r>
              <a:rPr lang="en-US" dirty="0" smtClean="0"/>
              <a:t>capacity</a:t>
            </a:r>
          </a:p>
          <a:p>
            <a:endParaRPr lang="en-US" dirty="0"/>
          </a:p>
          <a:p>
            <a:r>
              <a:rPr lang="en-US" dirty="0" smtClean="0"/>
              <a:t>Provide training </a:t>
            </a:r>
            <a:r>
              <a:rPr lang="en-US" dirty="0"/>
              <a:t>on best </a:t>
            </a:r>
            <a:r>
              <a:rPr lang="en-US" dirty="0" smtClean="0"/>
              <a:t>practices</a:t>
            </a:r>
          </a:p>
          <a:p>
            <a:endParaRPr lang="en-US" dirty="0"/>
          </a:p>
          <a:p>
            <a:r>
              <a:rPr lang="en-US" dirty="0" smtClean="0"/>
              <a:t>Provide </a:t>
            </a:r>
            <a:r>
              <a:rPr lang="en-US" dirty="0"/>
              <a:t>MAT pharmacy benefit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828800"/>
            <a:ext cx="2395768" cy="335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90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Naloxone Education and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Naloxone/NARCAN </a:t>
            </a:r>
            <a:r>
              <a:rPr lang="en-US" dirty="0"/>
              <a:t>training </a:t>
            </a:r>
            <a:r>
              <a:rPr lang="en-US" dirty="0" smtClean="0"/>
              <a:t>for first responders, including law enforcement, ambulance drivers</a:t>
            </a:r>
            <a:r>
              <a:rPr lang="en-US" dirty="0"/>
              <a:t>, emergency room professionals, </a:t>
            </a:r>
            <a:r>
              <a:rPr lang="en-US" dirty="0" smtClean="0"/>
              <a:t>and fire fighters, as well as </a:t>
            </a:r>
            <a:r>
              <a:rPr lang="en-US" dirty="0"/>
              <a:t>community service </a:t>
            </a:r>
            <a:r>
              <a:rPr lang="en-US" dirty="0" smtClean="0"/>
              <a:t>board staff</a:t>
            </a:r>
          </a:p>
          <a:p>
            <a:endParaRPr lang="en-US" dirty="0"/>
          </a:p>
          <a:p>
            <a:r>
              <a:rPr lang="en-US" dirty="0"/>
              <a:t>Prevention activities include:</a:t>
            </a:r>
          </a:p>
          <a:p>
            <a:pPr lvl="1"/>
            <a:r>
              <a:rPr lang="en-US" dirty="0"/>
              <a:t>Distribution of Naloxone/NARCAN kits</a:t>
            </a:r>
          </a:p>
          <a:p>
            <a:pPr lvl="1"/>
            <a:r>
              <a:rPr lang="en-US" dirty="0"/>
              <a:t>Training and education events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1800"/>
            <a:ext cx="2722464" cy="380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95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Recovery Services and Peer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Increase </a:t>
            </a:r>
            <a:r>
              <a:rPr lang="en-US" dirty="0"/>
              <a:t>peer </a:t>
            </a:r>
            <a:r>
              <a:rPr lang="en-US" dirty="0" smtClean="0"/>
              <a:t>support throughout </a:t>
            </a:r>
            <a:r>
              <a:rPr lang="en-US" dirty="0"/>
              <a:t>the state </a:t>
            </a:r>
            <a:endParaRPr lang="en-US" dirty="0" smtClean="0"/>
          </a:p>
          <a:p>
            <a:r>
              <a:rPr lang="en-US" dirty="0" smtClean="0"/>
              <a:t>Implement </a:t>
            </a:r>
            <a:r>
              <a:rPr lang="en-US" dirty="0"/>
              <a:t>new </a:t>
            </a:r>
            <a:r>
              <a:rPr lang="en-US" dirty="0" smtClean="0"/>
              <a:t>recovery approaches </a:t>
            </a:r>
            <a:r>
              <a:rPr lang="en-US" dirty="0"/>
              <a:t>to educate </a:t>
            </a:r>
            <a:r>
              <a:rPr lang="en-US" dirty="0" smtClean="0"/>
              <a:t>people on </a:t>
            </a:r>
            <a:r>
              <a:rPr lang="en-US" dirty="0"/>
              <a:t>the many pathways of </a:t>
            </a:r>
            <a:r>
              <a:rPr lang="en-US" dirty="0" smtClean="0"/>
              <a:t>recovery</a:t>
            </a:r>
          </a:p>
          <a:p>
            <a:r>
              <a:rPr lang="en-US" dirty="0" smtClean="0"/>
              <a:t>Enhance collaboration </a:t>
            </a:r>
            <a:r>
              <a:rPr lang="en-US" dirty="0"/>
              <a:t>in recovery-oriented system of </a:t>
            </a:r>
            <a:r>
              <a:rPr lang="en-US" dirty="0" smtClean="0"/>
              <a:t>care</a:t>
            </a:r>
          </a:p>
          <a:p>
            <a:endParaRPr lang="en-US" dirty="0"/>
          </a:p>
          <a:p>
            <a:r>
              <a:rPr lang="en-US" dirty="0"/>
              <a:t>Activities include:</a:t>
            </a:r>
          </a:p>
          <a:p>
            <a:pPr lvl="1"/>
            <a:r>
              <a:rPr lang="en-US" dirty="0"/>
              <a:t>Implementing Peer Support Warm Line</a:t>
            </a:r>
          </a:p>
          <a:p>
            <a:pPr lvl="1"/>
            <a:r>
              <a:rPr lang="en-US" dirty="0"/>
              <a:t>Peer specialist in hospital </a:t>
            </a:r>
            <a:r>
              <a:rPr lang="en-US" dirty="0" smtClean="0"/>
              <a:t>ERs</a:t>
            </a:r>
            <a:endParaRPr lang="en-US" dirty="0"/>
          </a:p>
          <a:p>
            <a:pPr lvl="1"/>
            <a:r>
              <a:rPr lang="en-US" dirty="0"/>
              <a:t>Training and education events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1800"/>
            <a:ext cx="2727218" cy="381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214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602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School Mentor and Strategic Prevention Framework (SPF) Opioid Pilot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School </a:t>
            </a:r>
            <a:r>
              <a:rPr lang="en-US" dirty="0"/>
              <a:t>Transition Mentor Program </a:t>
            </a:r>
            <a:endParaRPr lang="en-US" dirty="0" smtClean="0"/>
          </a:p>
          <a:p>
            <a:pPr lvl="1"/>
            <a:r>
              <a:rPr lang="en-US" dirty="0" smtClean="0"/>
              <a:t>Opioid prevention </a:t>
            </a:r>
            <a:r>
              <a:rPr lang="en-US" dirty="0"/>
              <a:t>education program and tool kit for use during </a:t>
            </a:r>
            <a:r>
              <a:rPr lang="en-US" dirty="0" smtClean="0"/>
              <a:t>key transitional periods</a:t>
            </a:r>
          </a:p>
          <a:p>
            <a:endParaRPr lang="en-US" dirty="0" smtClean="0"/>
          </a:p>
          <a:p>
            <a:r>
              <a:rPr lang="en-US" dirty="0" smtClean="0"/>
              <a:t>SPF Pilot Program </a:t>
            </a:r>
          </a:p>
          <a:p>
            <a:pPr lvl="1"/>
            <a:r>
              <a:rPr lang="en-US" dirty="0" smtClean="0"/>
              <a:t>Increase the number </a:t>
            </a:r>
            <a:r>
              <a:rPr lang="en-US" dirty="0"/>
              <a:t>of SPF prescription drug prevention providers </a:t>
            </a:r>
            <a:r>
              <a:rPr lang="en-US" dirty="0" smtClean="0"/>
              <a:t>in Georgia</a:t>
            </a:r>
            <a:r>
              <a:rPr lang="en-US" dirty="0"/>
              <a:t>, with an opioid </a:t>
            </a:r>
            <a:r>
              <a:rPr lang="en-US" dirty="0" smtClean="0"/>
              <a:t>focus</a:t>
            </a:r>
          </a:p>
          <a:p>
            <a:endParaRPr lang="en-US" dirty="0"/>
          </a:p>
          <a:p>
            <a:r>
              <a:rPr lang="en-US" dirty="0"/>
              <a:t>Prevention activities include:</a:t>
            </a:r>
          </a:p>
          <a:p>
            <a:pPr lvl="1"/>
            <a:r>
              <a:rPr lang="en-US" dirty="0"/>
              <a:t>Increasing awareness</a:t>
            </a:r>
          </a:p>
          <a:p>
            <a:pPr lvl="1"/>
            <a:r>
              <a:rPr lang="en-US" dirty="0"/>
              <a:t>Education/training</a:t>
            </a:r>
          </a:p>
          <a:p>
            <a:pPr lvl="1"/>
            <a:r>
              <a:rPr lang="en-US" dirty="0"/>
              <a:t>Improving collaboration and coordination of prevention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49" y="3429000"/>
            <a:ext cx="2069074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132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24/7, free, confidential, and statewide access to services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2085975"/>
            <a:ext cx="62103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76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2743200"/>
            <a:ext cx="8229600" cy="35814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DBHDD’s Continuum of Care</a:t>
            </a:r>
          </a:p>
          <a:p>
            <a:endParaRPr lang="en-US" dirty="0" smtClean="0"/>
          </a:p>
          <a:p>
            <a:r>
              <a:rPr lang="en-US" dirty="0"/>
              <a:t>Community Continuum for Intellectual and Developmental </a:t>
            </a:r>
            <a:r>
              <a:rPr lang="en-US" dirty="0" smtClean="0"/>
              <a:t>Disabilities</a:t>
            </a:r>
          </a:p>
          <a:p>
            <a:endParaRPr lang="en-US" dirty="0" smtClean="0"/>
          </a:p>
          <a:p>
            <a:r>
              <a:rPr lang="en-US" dirty="0" smtClean="0"/>
              <a:t>A Life in the Community</a:t>
            </a:r>
          </a:p>
          <a:p>
            <a:endParaRPr lang="en-US" dirty="0"/>
          </a:p>
          <a:p>
            <a:r>
              <a:rPr lang="en-US" dirty="0" smtClean="0"/>
              <a:t>Enhanced Transition Process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2313" y="685800"/>
            <a:ext cx="7772400" cy="15240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From the Hospital to the Community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62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DBHDD’s Continuum of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Average Daily Census at Southwestern State Hospital in FY 2009:</a:t>
            </a:r>
          </a:p>
          <a:p>
            <a:pPr lvl="1"/>
            <a:r>
              <a:rPr lang="en-US" dirty="0"/>
              <a:t>Adult Mental Health: </a:t>
            </a:r>
            <a:r>
              <a:rPr lang="en-US" dirty="0" smtClean="0"/>
              <a:t>56</a:t>
            </a:r>
            <a:endParaRPr lang="en-US" dirty="0"/>
          </a:p>
          <a:p>
            <a:pPr lvl="1"/>
            <a:r>
              <a:rPr lang="en-US" dirty="0"/>
              <a:t>Intellectual and Developmental Disabilities: 126</a:t>
            </a:r>
          </a:p>
          <a:p>
            <a:endParaRPr lang="en-US" dirty="0" smtClean="0"/>
          </a:p>
          <a:p>
            <a:r>
              <a:rPr lang="en-US" dirty="0" smtClean="0"/>
              <a:t>2010 </a:t>
            </a:r>
            <a:r>
              <a:rPr lang="en-US" dirty="0"/>
              <a:t>settlement </a:t>
            </a:r>
            <a:r>
              <a:rPr lang="en-US" dirty="0" smtClean="0"/>
              <a:t>agreement with U.S. Department of Justice </a:t>
            </a:r>
          </a:p>
          <a:p>
            <a:endParaRPr lang="en-US" dirty="0" smtClean="0"/>
          </a:p>
          <a:p>
            <a:r>
              <a:rPr lang="en-US" dirty="0" smtClean="0"/>
              <a:t>Service drivers and fiscal realities</a:t>
            </a:r>
          </a:p>
          <a:p>
            <a:endParaRPr lang="en-US" dirty="0" smtClean="0"/>
          </a:p>
          <a:p>
            <a:r>
              <a:rPr lang="en-US" dirty="0" smtClean="0"/>
              <a:t>Hospital closure: December 31, 2013</a:t>
            </a:r>
          </a:p>
        </p:txBody>
      </p:sp>
    </p:spTree>
    <p:extLst>
      <p:ext uri="{BB962C8B-B14F-4D97-AF65-F5344CB8AC3E}">
        <p14:creationId xmlns:p14="http://schemas.microsoft.com/office/powerpoint/2010/main" val="111008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602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Community Continuum for Intellectual and Developmental Disabilities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Partnership with </a:t>
            </a:r>
            <a:r>
              <a:rPr lang="en-US" dirty="0"/>
              <a:t>individuals and their families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Placements reflecting individual needs and preferences</a:t>
            </a:r>
          </a:p>
          <a:p>
            <a:endParaRPr lang="en-US" dirty="0" smtClean="0"/>
          </a:p>
          <a:p>
            <a:r>
              <a:rPr lang="en-US" dirty="0" smtClean="0"/>
              <a:t>Services close to home and in the most integrated setting</a:t>
            </a:r>
          </a:p>
        </p:txBody>
      </p:sp>
    </p:spTree>
    <p:extLst>
      <p:ext uri="{BB962C8B-B14F-4D97-AF65-F5344CB8AC3E}">
        <p14:creationId xmlns:p14="http://schemas.microsoft.com/office/powerpoint/2010/main" val="331874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Life in the Community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Independence</a:t>
            </a:r>
          </a:p>
          <a:p>
            <a:endParaRPr lang="en-US" dirty="0" smtClean="0"/>
          </a:p>
          <a:p>
            <a:r>
              <a:rPr lang="en-US" dirty="0" smtClean="0"/>
              <a:t>Meaningful and Fulfilling Life </a:t>
            </a:r>
          </a:p>
          <a:p>
            <a:endParaRPr lang="en-US" dirty="0" smtClean="0"/>
          </a:p>
          <a:p>
            <a:r>
              <a:rPr lang="en-US" dirty="0" smtClean="0"/>
              <a:t>New Experiences </a:t>
            </a:r>
          </a:p>
          <a:p>
            <a:endParaRPr lang="en-US" dirty="0" smtClean="0"/>
          </a:p>
          <a:p>
            <a:r>
              <a:rPr lang="en-US" dirty="0" smtClean="0"/>
              <a:t>Members of the Community</a:t>
            </a:r>
          </a:p>
          <a:p>
            <a:endParaRPr lang="en-US" dirty="0" smtClean="0"/>
          </a:p>
          <a:p>
            <a:r>
              <a:rPr lang="en-US" dirty="0" smtClean="0"/>
              <a:t>Making Friends</a:t>
            </a:r>
          </a:p>
          <a:p>
            <a:endParaRPr lang="en-US" dirty="0" smtClean="0"/>
          </a:p>
          <a:p>
            <a:r>
              <a:rPr lang="en-US" dirty="0" smtClean="0"/>
              <a:t>Reconnecting with Family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721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Transition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Created Office of Transitions and Office of Health and Wellness (2015)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Implemented Intensive Support Coordination</a:t>
            </a:r>
          </a:p>
          <a:p>
            <a:pPr lvl="1"/>
            <a:r>
              <a:rPr lang="en-US" dirty="0" smtClean="0"/>
              <a:t>Support coordinators for each individual; actively engaged throughout transition process </a:t>
            </a:r>
          </a:p>
          <a:p>
            <a:pPr lvl="1"/>
            <a:r>
              <a:rPr lang="en-US" dirty="0" smtClean="0"/>
              <a:t>Continued monitoring of individuals after transition</a:t>
            </a:r>
          </a:p>
          <a:p>
            <a:endParaRPr lang="en-US" dirty="0"/>
          </a:p>
          <a:p>
            <a:r>
              <a:rPr lang="en-US" dirty="0" smtClean="0"/>
              <a:t>Enhanced Provider Capability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646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066800" y="2743200"/>
            <a:ext cx="7086600" cy="28194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/>
              <a:t>Impact of Settlement Agreement Services on Continuum of Care</a:t>
            </a:r>
          </a:p>
          <a:p>
            <a:endParaRPr lang="en-US" dirty="0" smtClean="0"/>
          </a:p>
          <a:p>
            <a:r>
              <a:rPr lang="en-US" dirty="0" smtClean="0"/>
              <a:t>Behavioral Health Crisis Centers</a:t>
            </a:r>
          </a:p>
          <a:p>
            <a:endParaRPr lang="en-US" dirty="0"/>
          </a:p>
          <a:p>
            <a:r>
              <a:rPr lang="en-US" dirty="0" smtClean="0"/>
              <a:t>Additional Settlement Services</a:t>
            </a:r>
          </a:p>
          <a:p>
            <a:endParaRPr lang="en-US" dirty="0" smtClean="0"/>
          </a:p>
          <a:p>
            <a:r>
              <a:rPr lang="en-US" dirty="0" smtClean="0"/>
              <a:t>Mobile Crisis Response Teams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Community Behavioral Health 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65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602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Impact of Settlement Agreement Services on Continuum of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97552"/>
          </a:xfrm>
        </p:spPr>
        <p:txBody>
          <a:bodyPr>
            <a:noAutofit/>
          </a:bodyPr>
          <a:lstStyle/>
          <a:p>
            <a:r>
              <a:rPr lang="en-US" sz="2200" dirty="0" smtClean="0"/>
              <a:t>Unprecedented level of support from Governor Deal and the General Assembly</a:t>
            </a:r>
          </a:p>
          <a:p>
            <a:endParaRPr lang="en-US" sz="2200" dirty="0" smtClean="0"/>
          </a:p>
          <a:p>
            <a:r>
              <a:rPr lang="en-US" sz="2200" dirty="0" smtClean="0"/>
              <a:t>Evidence-based practices for community care</a:t>
            </a:r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200" dirty="0" smtClean="0"/>
              <a:t>New </a:t>
            </a:r>
            <a:r>
              <a:rPr lang="en-US" sz="2200" dirty="0"/>
              <a:t>resources for community-based services across the state, such as behavioral health crisis </a:t>
            </a:r>
            <a:r>
              <a:rPr lang="en-US" sz="2200" dirty="0" smtClean="0"/>
              <a:t>centers </a:t>
            </a:r>
            <a:r>
              <a:rPr lang="en-US" sz="2200" dirty="0"/>
              <a:t>in </a:t>
            </a:r>
            <a:r>
              <a:rPr lang="en-US" sz="2200" dirty="0" smtClean="0"/>
              <a:t>Albany, Thomasville</a:t>
            </a:r>
            <a:r>
              <a:rPr lang="en-US" sz="2200" dirty="0"/>
              <a:t>, </a:t>
            </a:r>
            <a:r>
              <a:rPr lang="en-US" sz="2200" dirty="0" smtClean="0"/>
              <a:t>and Valdosta</a:t>
            </a:r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200" dirty="0" smtClean="0"/>
              <a:t>Nearly $18 million </a:t>
            </a:r>
            <a:r>
              <a:rPr lang="en-US" sz="2200" b="1" u="sng" dirty="0" smtClean="0"/>
              <a:t>new</a:t>
            </a:r>
            <a:r>
              <a:rPr lang="en-US" sz="2200" dirty="0" smtClean="0"/>
              <a:t> dollars invested </a:t>
            </a:r>
            <a:r>
              <a:rPr lang="en-US" sz="2200" b="1" u="sng" dirty="0" smtClean="0"/>
              <a:t>annually</a:t>
            </a:r>
            <a:r>
              <a:rPr lang="en-US" sz="2200" dirty="0" smtClean="0"/>
              <a:t> in Region 4 to expand infrastructure and community-based services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905033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BHDDPPTemplate">
  <a:themeElements>
    <a:clrScheme name="Custom 1">
      <a:dk1>
        <a:srgbClr val="4258A7"/>
      </a:dk1>
      <a:lt1>
        <a:srgbClr val="FFFFFF"/>
      </a:lt1>
      <a:dk2>
        <a:srgbClr val="7F7F7F"/>
      </a:dk2>
      <a:lt2>
        <a:srgbClr val="FFFFFF"/>
      </a:lt2>
      <a:accent1>
        <a:srgbClr val="4258A7"/>
      </a:accent1>
      <a:accent2>
        <a:srgbClr val="A6BCDE"/>
      </a:accent2>
      <a:accent3>
        <a:srgbClr val="CCD4EC"/>
      </a:accent3>
      <a:accent4>
        <a:srgbClr val="E5E5E5"/>
      </a:accent4>
      <a:accent5>
        <a:srgbClr val="D8D8D8"/>
      </a:accent5>
      <a:accent6>
        <a:srgbClr val="FFFFFF"/>
      </a:accent6>
      <a:hlink>
        <a:srgbClr val="4258A7"/>
      </a:hlink>
      <a:folHlink>
        <a:srgbClr val="4258A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BHDD-Template-Final-5 [Read-Only]" id="{5C2B039B-707C-43A9-A4A0-8538D08FA76B}" vid="{9EE9DFDC-E9F7-41D5-9B56-92F2B83109A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D2BD4C9083E444AF2A5D3847F5F9E1" ma:contentTypeVersion="9" ma:contentTypeDescription="Create a new document." ma:contentTypeScope="" ma:versionID="5780e2c2d118b9ed50481be703a93dde">
  <xsd:schema xmlns:xsd="http://www.w3.org/2001/XMLSchema" xmlns:xs="http://www.w3.org/2001/XMLSchema" xmlns:p="http://schemas.microsoft.com/office/2006/metadata/properties" xmlns:ns2="5742d57d-2c17-4fb0-91f0-23904aa490a0" targetNamespace="http://schemas.microsoft.com/office/2006/metadata/properties" ma:root="true" ma:fieldsID="90fed9906b5cf73aa8d0ce080859188b" ns2:_="">
    <xsd:import namespace="5742d57d-2c17-4fb0-91f0-23904aa490a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  <xsd:element ref="ns2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42d57d-2c17-4fb0-91f0-23904aa490a0" elementFormDefault="qualified">
    <xsd:import namespace="http://schemas.microsoft.com/office/2006/documentManagement/types"/>
    <xsd:import namespace="http://schemas.microsoft.com/office/infopath/2007/PartnerControls"/>
    <xsd:element name="_dlc_DocId" ma:index="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6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D9E29E9-354D-400A-91B3-D922B4129671}"/>
</file>

<file path=customXml/itemProps2.xml><?xml version="1.0" encoding="utf-8"?>
<ds:datastoreItem xmlns:ds="http://schemas.openxmlformats.org/officeDocument/2006/customXml" ds:itemID="{9756711C-C071-40FE-AA0C-357EDE5FB9EF}"/>
</file>

<file path=customXml/itemProps3.xml><?xml version="1.0" encoding="utf-8"?>
<ds:datastoreItem xmlns:ds="http://schemas.openxmlformats.org/officeDocument/2006/customXml" ds:itemID="{AADE0A5D-AA50-4FF9-B18E-8C1095F162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42d57d-2c17-4fb0-91f0-23904aa490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680C9CD-2A9F-43A6-946D-4B13A2D23946}"/>
</file>

<file path=docProps/app.xml><?xml version="1.0" encoding="utf-8"?>
<Properties xmlns="http://schemas.openxmlformats.org/officeDocument/2006/extended-properties" xmlns:vt="http://schemas.openxmlformats.org/officeDocument/2006/docPropsVTypes">
  <Template>TEMPLATE - PowerPoint</Template>
  <TotalTime>1076</TotalTime>
  <Words>1055</Words>
  <Application>Microsoft Office PowerPoint</Application>
  <PresentationFormat>On-screen Show (4:3)</PresentationFormat>
  <Paragraphs>243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DBHDDPPTemplate</vt:lpstr>
      <vt:lpstr>2017-2018 House Rural Development Council</vt:lpstr>
      <vt:lpstr>PowerPoint Presentation</vt:lpstr>
      <vt:lpstr>From the Hospital to the Community</vt:lpstr>
      <vt:lpstr>DBHDD’s Continuum of Care</vt:lpstr>
      <vt:lpstr>Community Continuum for Intellectual and Developmental Disabilities</vt:lpstr>
      <vt:lpstr>A Life in the Community</vt:lpstr>
      <vt:lpstr>Enhanced Transition Process</vt:lpstr>
      <vt:lpstr>Community Behavioral Health Services</vt:lpstr>
      <vt:lpstr>Impact of Settlement Agreement Services on Continuum of Care</vt:lpstr>
      <vt:lpstr>Behavioral Health Crisis Centers</vt:lpstr>
      <vt:lpstr>Behavioral Health Crisis Centers</vt:lpstr>
      <vt:lpstr>Behavioral Health Crisis Centers</vt:lpstr>
      <vt:lpstr>Behavioral Health Crisis Centers</vt:lpstr>
      <vt:lpstr>Adult Mental Health Beds in Region 4</vt:lpstr>
      <vt:lpstr>Additional Settlement Services</vt:lpstr>
      <vt:lpstr>Mobile Crisis Response Teams</vt:lpstr>
      <vt:lpstr>Mobile Crisis Data – April 2017</vt:lpstr>
      <vt:lpstr>State Targeted Response to Opioid Crisis Grant</vt:lpstr>
      <vt:lpstr>The Crisis</vt:lpstr>
      <vt:lpstr>Grant Overview </vt:lpstr>
      <vt:lpstr>Funding Amount and Requirements</vt:lpstr>
      <vt:lpstr>DBHDD’s Response</vt:lpstr>
      <vt:lpstr>Statewide Media Campaign</vt:lpstr>
      <vt:lpstr>Expansion of Medication-Assisted Treatment</vt:lpstr>
      <vt:lpstr>Naloxone Education and Training</vt:lpstr>
      <vt:lpstr>Recovery Services and Peer Support</vt:lpstr>
      <vt:lpstr>School Mentor and Strategic Prevention Framework (SPF) Opioid Pilot Programs</vt:lpstr>
      <vt:lpstr>PowerPoint Presentation</vt:lpstr>
    </vt:vector>
  </TitlesOfParts>
  <Company>Georgia Dept of Behavioral Health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Dionysatos, Angelyn</dc:creator>
  <cp:lastModifiedBy>Windows User</cp:lastModifiedBy>
  <cp:revision>49</cp:revision>
  <cp:lastPrinted>2017-07-14T19:16:05Z</cp:lastPrinted>
  <dcterms:created xsi:type="dcterms:W3CDTF">2015-06-18T21:31:43Z</dcterms:created>
  <dcterms:modified xsi:type="dcterms:W3CDTF">2017-07-19T15:26:10Z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  <property fmtid="{D5CDD505-2E9C-101B-9397-08002B2CF9AE}" pid="3" name="_dlc_DocIdItemGuid">
    <vt:lpwstr>35aefdc0-0caf-4887-bf2c-72d6da88ac3b</vt:lpwstr>
  </property>
  <property fmtid="{D5CDD505-2E9C-101B-9397-08002B2CF9AE}" pid="4" name="SharedWithUsers">
    <vt:lpwstr>Bailey, Chris307</vt:lpwstr>
  </property>
  <property fmtid="{D5CDD505-2E9C-101B-9397-08002B2CF9AE}" pid="5" name="_dlc_DocId">
    <vt:lpwstr>DRQURPSXRXJR-353-100</vt:lpwstr>
  </property>
  <property fmtid="{D5CDD505-2E9C-101B-9397-08002B2CF9AE}" pid="6" name="_dlc_DocIdUrl">
    <vt:lpwstr>https://gets.sharepoint.com/sites/DBHDDCollab/adminops/PublicRelations/_layouts/15/DocIdRedir.aspx?ID=DRQURPSXRXJR-353-100DRQURPSXRXJR-353-100</vt:lpwstr>
  </property>
</Properties>
</file>