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0.xml" ContentType="application/vnd.openxmlformats-officedocument.presentationml.slideLayout+xml"/>
  <Default Extension="JPG" ContentType="image/jpeg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handoutMasterIdLst>
    <p:handoutMasterId r:id="rId41"/>
  </p:handoutMasterIdLst>
  <p:sldIdLst>
    <p:sldId id="256" r:id="rId2"/>
    <p:sldId id="260" r:id="rId3"/>
    <p:sldId id="285" r:id="rId4"/>
    <p:sldId id="284" r:id="rId5"/>
    <p:sldId id="293" r:id="rId6"/>
    <p:sldId id="326" r:id="rId7"/>
    <p:sldId id="327" r:id="rId8"/>
    <p:sldId id="328" r:id="rId9"/>
    <p:sldId id="329" r:id="rId10"/>
    <p:sldId id="292" r:id="rId11"/>
    <p:sldId id="300" r:id="rId12"/>
    <p:sldId id="354" r:id="rId13"/>
    <p:sldId id="302" r:id="rId14"/>
    <p:sldId id="289" r:id="rId15"/>
    <p:sldId id="325" r:id="rId16"/>
    <p:sldId id="324" r:id="rId17"/>
    <p:sldId id="298" r:id="rId18"/>
    <p:sldId id="295" r:id="rId19"/>
    <p:sldId id="346" r:id="rId20"/>
    <p:sldId id="344" r:id="rId21"/>
    <p:sldId id="345" r:id="rId22"/>
    <p:sldId id="343" r:id="rId23"/>
    <p:sldId id="347" r:id="rId24"/>
    <p:sldId id="350" r:id="rId25"/>
    <p:sldId id="348" r:id="rId26"/>
    <p:sldId id="331" r:id="rId27"/>
    <p:sldId id="330" r:id="rId28"/>
    <p:sldId id="310" r:id="rId29"/>
    <p:sldId id="312" r:id="rId30"/>
    <p:sldId id="351" r:id="rId31"/>
    <p:sldId id="352" r:id="rId32"/>
    <p:sldId id="353" r:id="rId33"/>
    <p:sldId id="337" r:id="rId34"/>
    <p:sldId id="338" r:id="rId35"/>
    <p:sldId id="339" r:id="rId36"/>
    <p:sldId id="340" r:id="rId37"/>
    <p:sldId id="305" r:id="rId38"/>
    <p:sldId id="341" r:id="rId3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bheodari" initials="AB" lastIdx="5" clrIdx="0"/>
  <p:cmAuthor id="1" name="Kathy Platt" initials="KP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FAC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195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47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0"/>
          </a:xfrm>
          <a:prstGeom prst="rect">
            <a:avLst/>
          </a:prstGeom>
        </p:spPr>
        <p:txBody>
          <a:bodyPr vert="horz" lIns="93173" tIns="46586" rIns="93173" bIns="46586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0"/>
            <a:ext cx="3037840" cy="464820"/>
          </a:xfrm>
          <a:prstGeom prst="rect">
            <a:avLst/>
          </a:prstGeom>
        </p:spPr>
        <p:txBody>
          <a:bodyPr vert="horz" lIns="93173" tIns="46586" rIns="93173" bIns="46586" rtlCol="0"/>
          <a:lstStyle>
            <a:lvl1pPr algn="r">
              <a:defRPr sz="1300"/>
            </a:lvl1pPr>
          </a:lstStyle>
          <a:p>
            <a:fld id="{9723453D-66CE-49EB-AFD6-D2088B9D2EDC}" type="datetimeFigureOut">
              <a:rPr lang="en-US" smtClean="0"/>
              <a:pPr/>
              <a:t>7/19/2017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3173" tIns="46586" rIns="93173" bIns="46586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3173" tIns="46586" rIns="93173" bIns="46586" rtlCol="0" anchor="b"/>
          <a:lstStyle>
            <a:lvl1pPr algn="r">
              <a:defRPr sz="1300"/>
            </a:lvl1pPr>
          </a:lstStyle>
          <a:p>
            <a:fld id="{2401D015-C098-49B3-BE95-B85D9B08C4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410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38649" cy="466725"/>
          </a:xfrm>
          <a:prstGeom prst="rect">
            <a:avLst/>
          </a:prstGeom>
        </p:spPr>
        <p:txBody>
          <a:bodyPr vert="horz" lIns="92158" tIns="46079" rIns="92158" bIns="46079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35" y="1"/>
            <a:ext cx="3038648" cy="466725"/>
          </a:xfrm>
          <a:prstGeom prst="rect">
            <a:avLst/>
          </a:prstGeom>
        </p:spPr>
        <p:txBody>
          <a:bodyPr vert="horz" lIns="92158" tIns="46079" rIns="92158" bIns="46079" rtlCol="0"/>
          <a:lstStyle>
            <a:lvl1pPr algn="r">
              <a:defRPr sz="1300"/>
            </a:lvl1pPr>
          </a:lstStyle>
          <a:p>
            <a:fld id="{80C0D78B-F7CD-4A16-BE4B-41E2EB8D67F0}" type="datetimeFigureOut">
              <a:rPr lang="en-US" smtClean="0"/>
              <a:pPr/>
              <a:t>7/19/2017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2050"/>
            <a:ext cx="4179888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58" tIns="46079" rIns="92158" bIns="460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848" y="4473575"/>
            <a:ext cx="5608320" cy="3660775"/>
          </a:xfrm>
          <a:prstGeom prst="rect">
            <a:avLst/>
          </a:prstGeom>
        </p:spPr>
        <p:txBody>
          <a:bodyPr vert="horz" lIns="92158" tIns="46079" rIns="92158" bIns="4607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676"/>
            <a:ext cx="3038649" cy="466725"/>
          </a:xfrm>
          <a:prstGeom prst="rect">
            <a:avLst/>
          </a:prstGeom>
        </p:spPr>
        <p:txBody>
          <a:bodyPr vert="horz" lIns="92158" tIns="46079" rIns="92158" bIns="46079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35" y="8829676"/>
            <a:ext cx="3038648" cy="466725"/>
          </a:xfrm>
          <a:prstGeom prst="rect">
            <a:avLst/>
          </a:prstGeom>
        </p:spPr>
        <p:txBody>
          <a:bodyPr vert="horz" lIns="92158" tIns="46079" rIns="92158" bIns="46079" rtlCol="0" anchor="b"/>
          <a:lstStyle>
            <a:lvl1pPr algn="r">
              <a:defRPr sz="1300"/>
            </a:lvl1pPr>
          </a:lstStyle>
          <a:p>
            <a:fld id="{DAC0AE75-8ACF-458D-8EDE-B5CE2923AE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616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0AE75-8ACF-458D-8EDE-B5CE2923AEC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41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076A-0ED1-487B-9EE5-A85B8C87AC2A}" type="datetime1">
              <a:rPr lang="en-US" smtClean="0"/>
              <a:pPr/>
              <a:t>7/19/2017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771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E8D412F3-6EFE-47F6-8BC9-7966AAE2B464}" type="datetime1">
              <a:rPr lang="en-US" smtClean="0"/>
              <a:pPr/>
              <a:t>7/19/2017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F67DCE3-789B-4FEB-9B37-C095DD02C6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707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B07DE87-A426-4295-AC02-D2AEE200B971}" type="datetime1">
              <a:rPr lang="en-US" smtClean="0"/>
              <a:pPr/>
              <a:t>7/19/2017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F67DCE3-789B-4FEB-9B37-C095DD02C6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508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2CEB56FB-D457-4D3D-8D0D-3E93DB5A9F71}" type="datetime1">
              <a:rPr lang="en-US" smtClean="0"/>
              <a:pPr/>
              <a:t>7/19/2017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F67DCE3-789B-4FEB-9B37-C095DD02C6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670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CA5F6E4-65F1-4A57-907E-370CFAB2CF54}" type="datetime1">
              <a:rPr lang="en-US" smtClean="0"/>
              <a:pPr/>
              <a:t>7/19/2017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F67DCE3-789B-4FEB-9B37-C095DD02C6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752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3E2366F0-11A2-4B77-A057-639956999970}" type="datetime1">
              <a:rPr lang="en-US" smtClean="0"/>
              <a:pPr/>
              <a:t>7/19/2017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F67DCE3-789B-4FEB-9B37-C095DD02C6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111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DC4368DE-8712-4779-9171-32BFF2681E00}" type="datetime1">
              <a:rPr lang="en-US" smtClean="0"/>
              <a:pPr/>
              <a:t>7/19/2017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F67DCE3-789B-4FEB-9B37-C095DD02C6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318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8285C20-00A3-47DA-BA58-6AACDC6C4448}" type="datetime1">
              <a:rPr lang="en-US" smtClean="0"/>
              <a:pPr/>
              <a:t>7/19/2017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F67DCE3-789B-4FEB-9B37-C095DD02C6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216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1EF31E1-6FEB-429B-B24D-20D327C237AD}" type="datetime1">
              <a:rPr lang="en-US" smtClean="0"/>
              <a:pPr/>
              <a:t>7/19/2017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F67DCE3-789B-4FEB-9B37-C095DD02C6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41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 sz="2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E350AEB3-7E83-4E6B-B42C-57C437921119}" type="datetime1">
              <a:rPr lang="en-US" smtClean="0"/>
              <a:pPr/>
              <a:t>7/19/2017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F67DCE3-789B-4FEB-9B37-C095DD02C6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97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C7FE3E4C-DA04-462E-9FFE-DA3A7797A483}" type="datetime1">
              <a:rPr lang="en-US" smtClean="0"/>
              <a:pPr/>
              <a:t>7/19/2017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F67DCE3-789B-4FEB-9B37-C095DD02C6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378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E7E66-DB31-456C-B78E-4A88EFB59374}" type="datetime1">
              <a:rPr lang="en-US" smtClean="0"/>
              <a:pPr/>
              <a:t>7/19/2017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67DCE3-789B-4FEB-9B37-C095DD02C6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53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dnvaccreditation.com/pr/dnv/srp-download.aspx?id=186017" TargetMode="Externa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22463"/>
            <a:ext cx="7772400" cy="2387600"/>
          </a:xfrm>
        </p:spPr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Miller County Hospital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399" y="4310063"/>
            <a:ext cx="7377545" cy="2420937"/>
          </a:xfrm>
        </p:spPr>
        <p:txBody>
          <a:bodyPr>
            <a:normAutofit/>
          </a:bodyPr>
          <a:lstStyle/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Rural Stabilization Meeting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July 19, 2017</a:t>
            </a:r>
          </a:p>
        </p:txBody>
      </p:sp>
      <p:pic>
        <p:nvPicPr>
          <p:cNvPr id="1026" name="Picture 2" descr="http://hthu.net/site/wp-content/uploads/2013/07/Miller_Logo2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4" y="0"/>
            <a:ext cx="9128125" cy="293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23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4009" y="72736"/>
            <a:ext cx="7611341" cy="95596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  </a:t>
            </a:r>
            <a:br>
              <a:rPr lang="en-US" dirty="0" smtClean="0"/>
            </a:br>
            <a:r>
              <a:rPr lang="en-US" sz="4000" dirty="0" smtClean="0"/>
              <a:t>Physician Recruitment and Retention</a:t>
            </a:r>
            <a:br>
              <a:rPr lang="en-US" sz="4000" dirty="0" smtClean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28701"/>
            <a:ext cx="8645236" cy="549679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Physicians are looking for a life style, income, family, recreation.- No longer indentured servants.</a:t>
            </a:r>
          </a:p>
          <a:p>
            <a:endParaRPr lang="en-US" dirty="0"/>
          </a:p>
          <a:p>
            <a:r>
              <a:rPr lang="en-US" dirty="0" smtClean="0"/>
              <a:t>ER Staffed by Mid – levels with MD on back up, Physicians on call 1 in 5.  Also, mid-levels respond to concerns in our NH’s and to the floor after 5pm weeknights and weekends. 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All physicians are employed with guarantee base and incentive.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526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24691"/>
            <a:ext cx="7580168" cy="92479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  Coordination of Care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98864"/>
            <a:ext cx="7964632" cy="5057487"/>
          </a:xfrm>
        </p:spPr>
        <p:txBody>
          <a:bodyPr>
            <a:normAutofit/>
          </a:bodyPr>
          <a:lstStyle/>
          <a:p>
            <a:r>
              <a:rPr lang="en-US" dirty="0" smtClean="0"/>
              <a:t>Chronic Care Management - 29 patients enrolled, routine primary care visits, phone calls from Chronic Care RN, Medication management, dietary counseling, referral assistance and oversight, transportation assistance, financial assistance etc. </a:t>
            </a:r>
          </a:p>
          <a:p>
            <a:r>
              <a:rPr lang="en-US" dirty="0" smtClean="0"/>
              <a:t>Transitional Care Management - post hospitalization care and follow up. 383 patients followed on case load.</a:t>
            </a:r>
          </a:p>
          <a:p>
            <a:r>
              <a:rPr lang="en-US" dirty="0" smtClean="0"/>
              <a:t>Annual Wellness Visits – 587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367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481" y="857250"/>
            <a:ext cx="706303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8536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263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Behavioral Health Jan – June 2017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07308"/>
            <a:ext cx="9144000" cy="60506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dirty="0" smtClean="0"/>
              <a:t>			1013’s		Children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Miller			25 		     11 (7yo suicidal ideation)</a:t>
            </a:r>
          </a:p>
          <a:p>
            <a:pPr marL="0" indent="0">
              <a:buNone/>
            </a:pPr>
            <a:r>
              <a:rPr lang="en-US" sz="2400" dirty="0" smtClean="0"/>
              <a:t>Average Time before transfer 10 hours</a:t>
            </a:r>
          </a:p>
          <a:p>
            <a:pPr marL="0" indent="0">
              <a:buNone/>
            </a:pPr>
            <a:r>
              <a:rPr lang="en-US" sz="2400" dirty="0" smtClean="0"/>
              <a:t>Longest wait time was 70 hours before transfer, schizophrenia and suicidal ideation, call 17 facilities to find placement.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Screening tool in Primary Care – 1,328 / 48 referrals</a:t>
            </a:r>
          </a:p>
          <a:p>
            <a:pPr marL="0" indent="0">
              <a:buNone/>
            </a:pPr>
            <a:r>
              <a:rPr lang="en-US" sz="2400" dirty="0" smtClean="0"/>
              <a:t>				    </a:t>
            </a:r>
          </a:p>
          <a:p>
            <a:pPr marL="0" indent="0">
              <a:buNone/>
            </a:pPr>
            <a:r>
              <a:rPr lang="en-US" sz="2400" dirty="0" smtClean="0"/>
              <a:t>Touchstone – residential integrated treatment. 28 bed capacity, 24 residents  (opened May 2017)</a:t>
            </a:r>
          </a:p>
          <a:p>
            <a:pPr marL="0" indent="0">
              <a:buNone/>
            </a:pPr>
            <a:r>
              <a:rPr lang="en-US" sz="2400" dirty="0" smtClean="0"/>
              <a:t>52 full time employees, 43 outpatients, 76 patients being following (PSRI-psychosocial rehab intervention program) Miller, Early and Calhoun County.  </a:t>
            </a: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In Georgia, over 2.3million face the challenge of living with mental illness, with suicide the 11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leading cause of death.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We are ill equipped to deal this these numbers.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8989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" y="1"/>
            <a:ext cx="7445086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Economics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773" y="779318"/>
            <a:ext cx="8645236" cy="5942158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sz="2400" dirty="0" smtClean="0"/>
              <a:t>Current Employment		   500</a:t>
            </a:r>
          </a:p>
          <a:p>
            <a:r>
              <a:rPr lang="en-US" sz="2400" dirty="0" smtClean="0"/>
              <a:t>Annual Revenue			$ 60m</a:t>
            </a:r>
          </a:p>
          <a:p>
            <a:r>
              <a:rPr lang="en-US" sz="2400" dirty="0" smtClean="0"/>
              <a:t>Annual Payroll			$ 20m Salaries 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				 $24m combines w/benefits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No rate increase since 2008 – volume driven.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039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70338"/>
            <a:ext cx="7886701" cy="1620351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lang="en-US" dirty="0" smtClean="0"/>
              <a:t>Challenges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Workforce development </a:t>
            </a:r>
          </a:p>
          <a:p>
            <a:pPr lvl="1"/>
            <a:r>
              <a:rPr lang="en-US" dirty="0" smtClean="0"/>
              <a:t>Scholarships, RN’s, LPN’s, RT, CNA</a:t>
            </a:r>
          </a:p>
          <a:p>
            <a:pPr lvl="1"/>
            <a:r>
              <a:rPr lang="en-US" dirty="0" smtClean="0"/>
              <a:t>Very Competitive Wages and Benefits ($45k/</a:t>
            </a:r>
            <a:r>
              <a:rPr lang="en-US" dirty="0" err="1" smtClean="0"/>
              <a:t>yr</a:t>
            </a:r>
            <a:r>
              <a:rPr lang="en-US" dirty="0" smtClean="0"/>
              <a:t> average)</a:t>
            </a:r>
          </a:p>
          <a:p>
            <a:pPr lvl="1"/>
            <a:r>
              <a:rPr lang="en-US" dirty="0" smtClean="0"/>
              <a:t>Health Insurance Rates Reduced ($120 &amp; $360/</a:t>
            </a:r>
            <a:r>
              <a:rPr lang="en-US" dirty="0" err="1" smtClean="0"/>
              <a:t>mth</a:t>
            </a:r>
            <a:r>
              <a:rPr lang="en-US" dirty="0" smtClean="0"/>
              <a:t>.,  $500 deductible</a:t>
            </a:r>
          </a:p>
          <a:p>
            <a:pPr lvl="1"/>
            <a:r>
              <a:rPr lang="en-US" dirty="0" smtClean="0"/>
              <a:t>Free Health Care for employees and immediate family</a:t>
            </a:r>
          </a:p>
          <a:p>
            <a:pPr lvl="1"/>
            <a:r>
              <a:rPr lang="en-US" dirty="0" smtClean="0"/>
              <a:t>Stipend to open Nursing School in Cuthbert</a:t>
            </a:r>
          </a:p>
          <a:p>
            <a:pPr lvl="1"/>
            <a:r>
              <a:rPr lang="en-US" dirty="0" smtClean="0"/>
              <a:t>Training partnerships, UGA, Bainbridge, Thomasville, Wallace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12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85970"/>
            <a:ext cx="7886700" cy="728601"/>
          </a:xfrm>
        </p:spPr>
        <p:txBody>
          <a:bodyPr/>
          <a:lstStyle/>
          <a:p>
            <a:r>
              <a:rPr lang="en-US" dirty="0" smtClean="0"/>
              <a:t>Salary &amp; Benefit Expense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5529" y="992554"/>
            <a:ext cx="7849821" cy="4966983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dirty="0" smtClean="0"/>
              <a:t>		Salary Expense	Benefit Expense     %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 smtClean="0"/>
              <a:t>2012	     $9.6m		     $2.4m	     25%</a:t>
            </a:r>
          </a:p>
          <a:p>
            <a:r>
              <a:rPr lang="en-US" dirty="0" smtClean="0"/>
              <a:t>2013	     $10.3m		     $1.6m	     15%</a:t>
            </a:r>
          </a:p>
          <a:p>
            <a:r>
              <a:rPr lang="en-US" dirty="0" smtClean="0"/>
              <a:t>2014	     $12.9m		     $2.3m	     18%</a:t>
            </a:r>
          </a:p>
          <a:p>
            <a:r>
              <a:rPr lang="en-US" dirty="0" smtClean="0"/>
              <a:t>2015	     $15.2m		     $2.7m	     18%</a:t>
            </a:r>
          </a:p>
          <a:p>
            <a:r>
              <a:rPr lang="en-US" dirty="0" smtClean="0"/>
              <a:t>2016	     $16.9m		     $2.7m	     16%</a:t>
            </a:r>
          </a:p>
          <a:p>
            <a:r>
              <a:rPr lang="en-US" dirty="0" smtClean="0"/>
              <a:t>2017	     $19.6m		     $4.0m    	     20%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655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652905" cy="1009361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Hospital Authority Financial Performance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8304" y="1009361"/>
            <a:ext cx="8758660" cy="544339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 smtClean="0"/>
              <a:t>	  </a:t>
            </a:r>
            <a:r>
              <a:rPr lang="en-US" sz="2400" dirty="0" smtClean="0"/>
              <a:t>Organization	</a:t>
            </a:r>
            <a:r>
              <a:rPr lang="en-US" sz="2400" dirty="0"/>
              <a:t> </a:t>
            </a:r>
            <a:r>
              <a:rPr lang="en-US" sz="2400" dirty="0" smtClean="0"/>
              <a:t>     Uncompensated       	% of Rev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/>
              <a:t>	</a:t>
            </a:r>
            <a:r>
              <a:rPr lang="en-US" sz="2400" dirty="0" smtClean="0"/>
              <a:t>			     Care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4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 smtClean="0"/>
              <a:t>2012	      $ 1.7m	</a:t>
            </a:r>
            <a:r>
              <a:rPr lang="en-US" sz="2400" dirty="0"/>
              <a:t>	   $3.4m	   </a:t>
            </a:r>
            <a:r>
              <a:rPr lang="en-US" sz="2400" dirty="0" smtClean="0"/>
              <a:t>	    </a:t>
            </a:r>
            <a:r>
              <a:rPr lang="en-US" sz="2400" dirty="0"/>
              <a:t>9.6%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/>
              <a:t>2013	     $ 2.5m	 	   $3.4m 	   </a:t>
            </a:r>
            <a:r>
              <a:rPr lang="en-US" sz="2400" dirty="0" smtClean="0"/>
              <a:t>	   </a:t>
            </a:r>
            <a:r>
              <a:rPr lang="en-US" sz="2400" dirty="0"/>
              <a:t>10.5%</a:t>
            </a:r>
          </a:p>
          <a:p>
            <a:pPr marL="0" indent="0">
              <a:buNone/>
            </a:pPr>
            <a:r>
              <a:rPr lang="en-US" sz="2400" dirty="0"/>
              <a:t>2014	     $ 2.2m	 	   $3.2m	   </a:t>
            </a:r>
            <a:r>
              <a:rPr lang="en-US" sz="2400" dirty="0" smtClean="0"/>
              <a:t>	   </a:t>
            </a:r>
            <a:r>
              <a:rPr lang="en-US" sz="2400" dirty="0"/>
              <a:t>11.3%</a:t>
            </a:r>
          </a:p>
          <a:p>
            <a:pPr marL="0" indent="0">
              <a:buNone/>
            </a:pPr>
            <a:r>
              <a:rPr lang="en-US" sz="2400" dirty="0"/>
              <a:t>2015	     $ 2.9 m	</a:t>
            </a:r>
            <a:r>
              <a:rPr lang="en-US" sz="2400" dirty="0">
                <a:solidFill>
                  <a:srgbClr val="FF0000"/>
                </a:solidFill>
              </a:rPr>
              <a:t>	   </a:t>
            </a:r>
            <a:r>
              <a:rPr lang="en-US" sz="2400" dirty="0"/>
              <a:t>$4.3m	     </a:t>
            </a:r>
            <a:r>
              <a:rPr lang="en-US" sz="2400" dirty="0" smtClean="0"/>
              <a:t>	   </a:t>
            </a:r>
            <a:r>
              <a:rPr lang="en-US" sz="2400" dirty="0"/>
              <a:t>11.1%</a:t>
            </a:r>
          </a:p>
          <a:p>
            <a:pPr marL="0" indent="0">
              <a:buNone/>
            </a:pPr>
            <a:r>
              <a:rPr lang="en-US" sz="2400" dirty="0"/>
              <a:t>2016	     $ 3.5m	 </a:t>
            </a:r>
            <a:r>
              <a:rPr lang="en-US" sz="2400" dirty="0">
                <a:solidFill>
                  <a:srgbClr val="FF0000"/>
                </a:solidFill>
              </a:rPr>
              <a:t>	   </a:t>
            </a:r>
            <a:r>
              <a:rPr lang="en-US" sz="2400" dirty="0"/>
              <a:t>$2.5m	       </a:t>
            </a:r>
            <a:r>
              <a:rPr lang="en-US" sz="2400" dirty="0" smtClean="0"/>
              <a:t>	     4.5</a:t>
            </a:r>
            <a:r>
              <a:rPr lang="en-US" sz="2400" dirty="0"/>
              <a:t>%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lnSpc>
                <a:spcPct val="100000"/>
              </a:lnSpc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8010743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4629148" cy="32480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711128" y="0"/>
            <a:ext cx="4432872" cy="33246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2" y="3315855"/>
            <a:ext cx="4629149" cy="34718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711128" y="3406377"/>
            <a:ext cx="4387754" cy="329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6265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185" y="203199"/>
            <a:ext cx="4967165" cy="662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024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179194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Unique Services at Miller Nursing Home and through Miller County Hospital: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8490" y="1561465"/>
            <a:ext cx="3911946" cy="4932853"/>
          </a:xfrm>
        </p:spPr>
        <p:txBody>
          <a:bodyPr>
            <a:normAutofit fontScale="85000" lnSpcReduction="20000"/>
          </a:bodyPr>
          <a:lstStyle/>
          <a:p>
            <a:endParaRPr lang="en-US" sz="2000" dirty="0" smtClean="0"/>
          </a:p>
          <a:p>
            <a:r>
              <a:rPr lang="en-US" sz="2000" dirty="0" smtClean="0"/>
              <a:t>Ventilator/Dialysis Capacity for 75 beds.</a:t>
            </a:r>
          </a:p>
          <a:p>
            <a:r>
              <a:rPr lang="en-US" sz="2000" dirty="0" smtClean="0"/>
              <a:t>Emergency back up generator (double) for the entire nursing home and hospital.</a:t>
            </a:r>
          </a:p>
          <a:p>
            <a:r>
              <a:rPr lang="en-US" sz="2000" dirty="0" smtClean="0"/>
              <a:t>Cerner/Matrix EMR integrated for hospital and nursing homes.</a:t>
            </a:r>
          </a:p>
          <a:p>
            <a:r>
              <a:rPr lang="en-US" sz="2000" dirty="0" smtClean="0"/>
              <a:t>Pharmacy – on call 24/7 (including retail pharmacy), employee 5 FT pharmacists.</a:t>
            </a:r>
          </a:p>
          <a:p>
            <a:r>
              <a:rPr lang="en-US" sz="2000" dirty="0" smtClean="0"/>
              <a:t>Laboratory – 24/7</a:t>
            </a:r>
          </a:p>
          <a:p>
            <a:r>
              <a:rPr lang="en-US" sz="2000" dirty="0" smtClean="0"/>
              <a:t>Radiology Services 24/7</a:t>
            </a:r>
          </a:p>
          <a:p>
            <a:pPr>
              <a:lnSpc>
                <a:spcPct val="120000"/>
              </a:lnSpc>
            </a:pPr>
            <a:r>
              <a:rPr lang="en-US" sz="2000" dirty="0" smtClean="0"/>
              <a:t>Surgery: General, GYN, Ped Dental, Podiatry</a:t>
            </a:r>
          </a:p>
          <a:p>
            <a:r>
              <a:rPr lang="en-US" sz="2000" dirty="0" smtClean="0"/>
              <a:t>Anesthesia</a:t>
            </a:r>
          </a:p>
          <a:p>
            <a:r>
              <a:rPr lang="en-US" sz="2000" dirty="0" smtClean="0"/>
              <a:t>Care Management</a:t>
            </a:r>
          </a:p>
          <a:p>
            <a:r>
              <a:rPr lang="en-US" sz="2000" dirty="0" smtClean="0"/>
              <a:t>Pharmaceutical Assistance</a:t>
            </a:r>
          </a:p>
          <a:p>
            <a:endParaRPr lang="en-US" sz="2000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436" y="1612264"/>
            <a:ext cx="3984914" cy="4882053"/>
          </a:xfrm>
        </p:spPr>
        <p:txBody>
          <a:bodyPr>
            <a:normAutofit fontScale="85000" lnSpcReduction="20000"/>
          </a:bodyPr>
          <a:lstStyle/>
          <a:p>
            <a:endParaRPr lang="en-US" sz="2000" dirty="0" smtClean="0"/>
          </a:p>
          <a:p>
            <a:r>
              <a:rPr lang="en-US" sz="2000" dirty="0" smtClean="0"/>
              <a:t>Telemedicine</a:t>
            </a:r>
          </a:p>
          <a:p>
            <a:r>
              <a:rPr lang="en-US" sz="2000" dirty="0" smtClean="0"/>
              <a:t>Respiratory Therapy – 24/7</a:t>
            </a:r>
          </a:p>
          <a:p>
            <a:r>
              <a:rPr lang="en-US" sz="2000" dirty="0" smtClean="0"/>
              <a:t>Dialysis on site</a:t>
            </a:r>
          </a:p>
          <a:p>
            <a:r>
              <a:rPr lang="en-US" sz="2000" dirty="0" smtClean="0"/>
              <a:t>Pulmonologist – on call 24/7</a:t>
            </a:r>
          </a:p>
          <a:p>
            <a:r>
              <a:rPr lang="en-US" sz="2000" dirty="0" smtClean="0"/>
              <a:t>Nephrology – on call 24/7</a:t>
            </a:r>
          </a:p>
          <a:p>
            <a:r>
              <a:rPr lang="en-US" sz="2000" dirty="0" smtClean="0"/>
              <a:t>Psychiatric services</a:t>
            </a:r>
          </a:p>
          <a:p>
            <a:r>
              <a:rPr lang="en-US" sz="2000" dirty="0" smtClean="0"/>
              <a:t>Infection control/antibiotic stewardship team  - 7 days per week</a:t>
            </a:r>
          </a:p>
          <a:p>
            <a:r>
              <a:rPr lang="en-US" sz="2000" dirty="0" smtClean="0"/>
              <a:t>Rehab Services (Physical, Occupational, and Speech) – 7 days per week</a:t>
            </a:r>
          </a:p>
          <a:p>
            <a:r>
              <a:rPr lang="en-US" sz="2000" dirty="0" smtClean="0"/>
              <a:t>Wound Care – 7 days per week</a:t>
            </a:r>
          </a:p>
          <a:p>
            <a:r>
              <a:rPr lang="en-US" sz="2000" dirty="0" smtClean="0"/>
              <a:t>Accountable Care Organization with care management of insured and uninsured patients.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16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0559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073" y="265723"/>
            <a:ext cx="4513385" cy="6017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9670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328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6104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090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2570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2812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8804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88" y="857250"/>
            <a:ext cx="38576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6644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188" y="857250"/>
            <a:ext cx="38576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19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0"/>
            <a:ext cx="7444643" cy="49236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/>
              <a:t>Economics &amp; Demographics of Area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492368"/>
            <a:ext cx="8171474" cy="629138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200" dirty="0" smtClean="0"/>
              <a:t>% Of Persons Below Poverty Level	</a:t>
            </a:r>
          </a:p>
          <a:p>
            <a:pPr marL="0" indent="0">
              <a:buNone/>
            </a:pPr>
            <a:r>
              <a:rPr lang="en-US" sz="2200" dirty="0"/>
              <a:t>	</a:t>
            </a:r>
            <a:r>
              <a:rPr lang="en-US" sz="2200" dirty="0" smtClean="0"/>
              <a:t>		Total Pop		Children 0-17	</a:t>
            </a:r>
          </a:p>
          <a:p>
            <a:r>
              <a:rPr lang="en-US" sz="2200" dirty="0" smtClean="0"/>
              <a:t>Baker			28.4%		   	41.9%</a:t>
            </a:r>
          </a:p>
          <a:p>
            <a:r>
              <a:rPr lang="en-US" sz="2200" dirty="0" smtClean="0"/>
              <a:t>Calhoun 		40.5%		  	 41.6  %</a:t>
            </a:r>
          </a:p>
          <a:p>
            <a:r>
              <a:rPr lang="en-US" sz="2200" dirty="0" smtClean="0"/>
              <a:t>Miller		25.2%		  	 37.4%</a:t>
            </a:r>
          </a:p>
          <a:p>
            <a:endParaRPr lang="en-US" sz="2200" dirty="0" smtClean="0"/>
          </a:p>
          <a:p>
            <a:pPr marL="0" indent="0">
              <a:buNone/>
            </a:pPr>
            <a:r>
              <a:rPr lang="en-US" sz="2200" dirty="0" smtClean="0"/>
              <a:t>% Of Households with no Vehicle	      % with 1 Vehicle</a:t>
            </a:r>
          </a:p>
          <a:p>
            <a:pPr marL="0" indent="0">
              <a:buNone/>
            </a:pPr>
            <a:r>
              <a:rPr lang="en-US" sz="2200" dirty="0" smtClean="0"/>
              <a:t>Baker			13.2%		</a:t>
            </a:r>
            <a:r>
              <a:rPr lang="en-US" sz="2200" dirty="0"/>
              <a:t> </a:t>
            </a:r>
            <a:r>
              <a:rPr lang="en-US" sz="2200" dirty="0" smtClean="0"/>
              <a:t>	 44.9%</a:t>
            </a:r>
          </a:p>
          <a:p>
            <a:pPr marL="0" indent="0">
              <a:buNone/>
            </a:pPr>
            <a:r>
              <a:rPr lang="en-US" sz="2200" dirty="0" smtClean="0"/>
              <a:t>Calhoun		15.5%		   	37.2%</a:t>
            </a:r>
          </a:p>
          <a:p>
            <a:pPr marL="0" indent="0">
              <a:buNone/>
            </a:pPr>
            <a:r>
              <a:rPr lang="en-US" sz="2200" dirty="0" smtClean="0"/>
              <a:t>Miller			  7.4%		   	35.6%</a:t>
            </a:r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r>
              <a:rPr lang="en-US" sz="2200" dirty="0" smtClean="0"/>
              <a:t>% of Population  </a:t>
            </a:r>
            <a:r>
              <a:rPr lang="en-US" sz="2200" u="sng" dirty="0" smtClean="0"/>
              <a:t>&gt;</a:t>
            </a:r>
            <a:r>
              <a:rPr lang="en-US" sz="2200" dirty="0" smtClean="0"/>
              <a:t>Bachelors Degree (Georgia 28.8%)</a:t>
            </a:r>
          </a:p>
          <a:p>
            <a:pPr marL="0" indent="0">
              <a:buNone/>
            </a:pPr>
            <a:r>
              <a:rPr lang="en-US" sz="2200" dirty="0" smtClean="0"/>
              <a:t>Baker 			  8.6%</a:t>
            </a:r>
          </a:p>
          <a:p>
            <a:pPr marL="0" indent="0">
              <a:buNone/>
            </a:pPr>
            <a:r>
              <a:rPr lang="en-US" sz="2200" dirty="0" smtClean="0"/>
              <a:t>Calhoun		  9.9%</a:t>
            </a:r>
          </a:p>
          <a:p>
            <a:pPr marL="0" indent="0">
              <a:buNone/>
            </a:pPr>
            <a:r>
              <a:rPr lang="en-US" sz="2200" dirty="0" smtClean="0"/>
              <a:t>Miller			12.8%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5258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0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208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0727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8069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5255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4552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540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3" name="Picture 2" descr="DNV accredited critical-access hospital">
            <a:hlinkClick r:id="rId2" tgtFrame="_blank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81000"/>
            <a:ext cx="6019800" cy="6172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11794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123" y="1195606"/>
            <a:ext cx="4697045" cy="451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521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1"/>
          <p:cNvSpPr>
            <a:spLocks noGrp="1"/>
          </p:cNvSpPr>
          <p:nvPr>
            <p:ph idx="1"/>
          </p:nvPr>
        </p:nvSpPr>
        <p:spPr>
          <a:xfrm>
            <a:off x="540326" y="561860"/>
            <a:ext cx="8070273" cy="6171449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		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400" u="sng" dirty="0" smtClean="0"/>
              <a:t>Employed Physicians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/>
              <a:t>	4 Family Practice Physicians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/>
              <a:t>	1 Family Practice and Obstetrics (partial Support)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/>
              <a:t>	1 Podiatrist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/>
              <a:t>				</a:t>
            </a:r>
            <a:r>
              <a:rPr lang="en-US" altLang="en-US" sz="2400" u="sng" dirty="0" smtClean="0"/>
              <a:t>Mid-Level Providers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/>
              <a:t>	3 Emergency Medicine, Mid-Levels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/>
              <a:t> </a:t>
            </a:r>
            <a:r>
              <a:rPr lang="en-US" altLang="en-US" sz="2400" dirty="0" smtClean="0"/>
              <a:t>  2 Family Practice, Nurse Practitioners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/>
              <a:t>	</a:t>
            </a:r>
            <a:r>
              <a:rPr lang="en-US" altLang="en-US" sz="2400" dirty="0" smtClean="0"/>
              <a:t>1 Family Practice, Physician Assistant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/>
              <a:t>				</a:t>
            </a:r>
            <a:r>
              <a:rPr lang="en-US" altLang="en-US" sz="2400" u="sng" dirty="0" smtClean="0"/>
              <a:t>Supportive Staff</a:t>
            </a:r>
            <a:endParaRPr lang="en-US" altLang="en-US" sz="2400" u="sng" dirty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/>
              <a:t>    2 Pulmonologists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/>
              <a:t>	</a:t>
            </a:r>
            <a:r>
              <a:rPr lang="en-US" altLang="en-US" sz="2400" dirty="0" smtClean="0"/>
              <a:t> 2 Nephrologists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dirty="0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/>
              <a:t>					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dirty="0" smtClean="0"/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153400" cy="64999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3600" dirty="0" smtClean="0"/>
              <a:t>Medical Staff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31164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45473"/>
            <a:ext cx="7663295" cy="76892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Historical Background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165" y="914401"/>
            <a:ext cx="8572499" cy="5548744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algn="ctr"/>
            <a:r>
              <a:rPr lang="en-US" dirty="0" smtClean="0"/>
              <a:t>Financial Performance</a:t>
            </a:r>
          </a:p>
          <a:p>
            <a:r>
              <a:rPr lang="en-US" b="1" dirty="0"/>
              <a:t> </a:t>
            </a:r>
            <a:r>
              <a:rPr lang="en-US" b="1" dirty="0" smtClean="0"/>
              <a:t>  FY 2007	($1.1m)	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   FY 2008	($1.5m)</a:t>
            </a:r>
            <a:r>
              <a:rPr lang="en-US" dirty="0"/>
              <a:t> </a:t>
            </a:r>
            <a:r>
              <a:rPr lang="en-US" sz="2000" dirty="0"/>
              <a:t>Borrowed up to </a:t>
            </a:r>
            <a:r>
              <a:rPr lang="en-US" sz="2000" dirty="0" smtClean="0"/>
              <a:t>limit, 30 </a:t>
            </a:r>
            <a:r>
              <a:rPr lang="en-US" sz="2000" dirty="0"/>
              <a:t>empty LTC </a:t>
            </a:r>
            <a:r>
              <a:rPr lang="en-US" sz="2000" dirty="0" smtClean="0"/>
              <a:t>			     		     beds</a:t>
            </a:r>
            <a:r>
              <a:rPr lang="en-US" sz="2000" dirty="0"/>
              <a:t>, no nursing skills</a:t>
            </a:r>
            <a:r>
              <a:rPr lang="en-US" sz="2000" dirty="0" smtClean="0"/>
              <a:t>, management </a:t>
            </a:r>
            <a:r>
              <a:rPr lang="en-US" sz="2000" dirty="0"/>
              <a:t>focused on the </a:t>
            </a:r>
            <a:r>
              <a:rPr lang="en-US" sz="2000" dirty="0" smtClean="0"/>
              <a:t>			     hospital, and </a:t>
            </a:r>
            <a:r>
              <a:rPr lang="en-US" sz="2000" dirty="0"/>
              <a:t>creating a “medical </a:t>
            </a:r>
            <a:r>
              <a:rPr lang="en-US" sz="2000" dirty="0" smtClean="0"/>
              <a:t>center” to compete 			     with Phoebe (delusional at best)</a:t>
            </a:r>
          </a:p>
          <a:p>
            <a:pPr marL="2743200" lvl="6" indent="0">
              <a:lnSpc>
                <a:spcPct val="100000"/>
              </a:lnSpc>
              <a:buNone/>
            </a:pPr>
            <a:r>
              <a:rPr lang="en-US" sz="3200" dirty="0" smtClean="0"/>
              <a:t>           20 % Bad Debt</a:t>
            </a:r>
          </a:p>
          <a:p>
            <a:r>
              <a:rPr lang="en-US" dirty="0" smtClean="0"/>
              <a:t>    </a:t>
            </a:r>
            <a:r>
              <a:rPr lang="en-US" sz="2400" i="1" dirty="0" smtClean="0">
                <a:solidFill>
                  <a:srgbClr val="FF0000"/>
                </a:solidFill>
              </a:rPr>
              <a:t>July 10, 2008  (FY 09) “Change is imperative”</a:t>
            </a:r>
          </a:p>
          <a:p>
            <a:r>
              <a:rPr lang="en-US" dirty="0"/>
              <a:t> </a:t>
            </a:r>
            <a:r>
              <a:rPr lang="en-US" dirty="0" smtClean="0"/>
              <a:t>  FY 2009	($750k)  </a:t>
            </a:r>
            <a:r>
              <a:rPr lang="en-US" sz="2000" dirty="0" smtClean="0"/>
              <a:t>Debt called due = $3.5m.  Refocus on LTC Census 			     &amp; Refinancing Debt (HUD/USDA)</a:t>
            </a:r>
          </a:p>
          <a:p>
            <a:pPr marL="0" indent="0">
              <a:buNone/>
            </a:pPr>
            <a:r>
              <a:rPr lang="en-US" sz="2000" dirty="0" smtClean="0"/>
              <a:t>      	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679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710365" cy="44547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Innovations to offset Challenges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48676"/>
            <a:ext cx="9144000" cy="6072799"/>
          </a:xfrm>
        </p:spPr>
        <p:txBody>
          <a:bodyPr>
            <a:normAutofit fontScale="92500" lnSpcReduction="20000"/>
          </a:bodyPr>
          <a:lstStyle/>
          <a:p>
            <a:r>
              <a:rPr lang="en-US" sz="2600" dirty="0" smtClean="0"/>
              <a:t>Critical Access Hospital – Cost based for Medicare and Medicaid (outpatient). 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70C0"/>
                </a:solidFill>
              </a:rPr>
              <a:t>FY 2009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400" dirty="0" smtClean="0"/>
              <a:t>	</a:t>
            </a:r>
            <a:r>
              <a:rPr lang="en-US" sz="2400" dirty="0" smtClean="0">
                <a:solidFill>
                  <a:srgbClr val="0070C0"/>
                </a:solidFill>
              </a:rPr>
              <a:t>Focus on LTC Census </a:t>
            </a:r>
            <a:r>
              <a:rPr lang="en-US" sz="2400" dirty="0" smtClean="0"/>
              <a:t>– Critical to find a </a:t>
            </a:r>
            <a:r>
              <a:rPr lang="en-US" sz="2400" dirty="0" smtClean="0">
                <a:solidFill>
                  <a:srgbClr val="007FAC"/>
                </a:solidFill>
              </a:rPr>
              <a:t>niche </a:t>
            </a:r>
            <a:r>
              <a:rPr lang="en-US" sz="2400" dirty="0" smtClean="0"/>
              <a:t>– too many LTC beds in South.  </a:t>
            </a:r>
            <a:r>
              <a:rPr lang="en-US" sz="2400" i="1" dirty="0" smtClean="0"/>
              <a:t>Staff </a:t>
            </a:r>
            <a:r>
              <a:rPr lang="en-US" sz="2400" i="1" dirty="0"/>
              <a:t>Development and education, began </a:t>
            </a:r>
            <a:r>
              <a:rPr lang="en-US" sz="2400" i="1" dirty="0" smtClean="0"/>
              <a:t>accepting uninsured </a:t>
            </a:r>
            <a:r>
              <a:rPr lang="en-US" sz="2400" i="1" dirty="0"/>
              <a:t>trach patients in SNF (Grady, Emory</a:t>
            </a:r>
            <a:r>
              <a:rPr lang="en-US" sz="2400" i="1" dirty="0" smtClean="0"/>
              <a:t>)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400" i="1" dirty="0" smtClean="0"/>
              <a:t>Within 25 Miles of Miller – 1 LTC bed for every 8 people &gt; 65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400" i="1" dirty="0" smtClean="0"/>
              <a:t>Within 25 Miles of the Center of Atlanta – 1 LTC bed for every 14 people</a:t>
            </a:r>
            <a:endParaRPr lang="en-US" sz="2400" i="1" dirty="0"/>
          </a:p>
          <a:p>
            <a:pPr marL="0" indent="0">
              <a:lnSpc>
                <a:spcPct val="110000"/>
              </a:lnSpc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Reduce Bad Debt </a:t>
            </a:r>
            <a:r>
              <a:rPr lang="en-US" sz="2400" dirty="0" smtClean="0"/>
              <a:t>- Focus turned to redirecting and educating ER patients </a:t>
            </a:r>
            <a:r>
              <a:rPr lang="en-US" sz="2400" dirty="0" smtClean="0">
                <a:solidFill>
                  <a:srgbClr val="0070C0"/>
                </a:solidFill>
              </a:rPr>
              <a:t>(Care Management) </a:t>
            </a:r>
            <a:r>
              <a:rPr lang="en-US" sz="2400" dirty="0" smtClean="0"/>
              <a:t>to decrease Uncompensated Care, and at the same time increases percentage of program patients. Hired </a:t>
            </a:r>
            <a:r>
              <a:rPr lang="en-US" sz="2400" dirty="0"/>
              <a:t>an LPN to provide education to </a:t>
            </a:r>
            <a:r>
              <a:rPr lang="en-US" sz="2400" dirty="0" smtClean="0"/>
              <a:t>insured, </a:t>
            </a:r>
            <a:r>
              <a:rPr lang="en-US" sz="2400" dirty="0"/>
              <a:t>redirecting to a medical home, partnered with Spring Creek Health Cooperative for medication assistance.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400" dirty="0" smtClean="0"/>
              <a:t>		</a:t>
            </a:r>
            <a:r>
              <a:rPr lang="en-US" sz="2400" dirty="0" smtClean="0">
                <a:solidFill>
                  <a:srgbClr val="0070C0"/>
                </a:solidFill>
              </a:rPr>
              <a:t>Retail </a:t>
            </a:r>
            <a:r>
              <a:rPr lang="en-US" sz="2400" dirty="0">
                <a:solidFill>
                  <a:srgbClr val="0070C0"/>
                </a:solidFill>
              </a:rPr>
              <a:t>Pharmacy </a:t>
            </a:r>
            <a:r>
              <a:rPr lang="en-US" sz="2400" dirty="0"/>
              <a:t>– began dispensing to LTC (cost savings and compliance/quality care.</a:t>
            </a:r>
          </a:p>
          <a:p>
            <a:pPr marL="0" indent="0">
              <a:buNone/>
            </a:pPr>
            <a:r>
              <a:rPr lang="en-US" sz="2400" dirty="0" smtClean="0"/>
              <a:t>Reduced </a:t>
            </a:r>
            <a:r>
              <a:rPr lang="en-US" sz="2400" dirty="0"/>
              <a:t>uncompensated care </a:t>
            </a:r>
            <a:r>
              <a:rPr lang="en-US" sz="2400" dirty="0" smtClean="0"/>
              <a:t>to 19%  ($200k impact)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231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4709"/>
            <a:ext cx="9144000" cy="914400"/>
          </a:xfrm>
        </p:spPr>
        <p:txBody>
          <a:bodyPr>
            <a:noAutofit/>
          </a:bodyPr>
          <a:lstStyle/>
          <a:p>
            <a:r>
              <a:rPr lang="en-US" sz="3400" dirty="0" smtClean="0"/>
              <a:t>Continued Innovations and Program Improvement</a:t>
            </a:r>
            <a:endParaRPr lang="en-US" sz="3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90954"/>
            <a:ext cx="9144000" cy="5967045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0070C0"/>
                </a:solidFill>
              </a:rPr>
              <a:t>2010</a:t>
            </a:r>
          </a:p>
          <a:p>
            <a:r>
              <a:rPr lang="en-US" sz="2400" dirty="0" smtClean="0">
                <a:solidFill>
                  <a:srgbClr val="0070C0"/>
                </a:solidFill>
              </a:rPr>
              <a:t>Rural </a:t>
            </a:r>
            <a:r>
              <a:rPr lang="en-US" sz="2400" dirty="0">
                <a:solidFill>
                  <a:srgbClr val="0070C0"/>
                </a:solidFill>
              </a:rPr>
              <a:t>Health Clinic </a:t>
            </a:r>
            <a:r>
              <a:rPr lang="en-US" sz="2400" dirty="0"/>
              <a:t>– sliding scale fee of 200% FPG</a:t>
            </a:r>
            <a:r>
              <a:rPr lang="en-US" sz="2400" dirty="0" smtClean="0"/>
              <a:t>.</a:t>
            </a:r>
          </a:p>
          <a:p>
            <a:r>
              <a:rPr lang="en-US" sz="2400" dirty="0" smtClean="0">
                <a:solidFill>
                  <a:srgbClr val="007FAC"/>
                </a:solidFill>
              </a:rPr>
              <a:t>Renovated Rural Health Clinic – </a:t>
            </a:r>
            <a:r>
              <a:rPr lang="en-US" sz="2400" dirty="0" smtClean="0"/>
              <a:t>expanding patient capacity.</a:t>
            </a:r>
          </a:p>
          <a:p>
            <a:r>
              <a:rPr lang="en-US" sz="2400" dirty="0" smtClean="0">
                <a:solidFill>
                  <a:srgbClr val="007FAC"/>
                </a:solidFill>
              </a:rPr>
              <a:t>Offered Sick Visits to Local Businesses</a:t>
            </a:r>
          </a:p>
          <a:p>
            <a:r>
              <a:rPr lang="en-US" sz="2400" dirty="0">
                <a:solidFill>
                  <a:srgbClr val="0070C0"/>
                </a:solidFill>
              </a:rPr>
              <a:t>Advanced ED Case Management – </a:t>
            </a:r>
            <a:r>
              <a:rPr lang="en-US" sz="2400" dirty="0"/>
              <a:t>included insured patients.</a:t>
            </a:r>
          </a:p>
          <a:p>
            <a:r>
              <a:rPr lang="en-US" sz="2400" dirty="0" smtClean="0">
                <a:solidFill>
                  <a:srgbClr val="007FAC"/>
                </a:solidFill>
              </a:rPr>
              <a:t>Introduced Ventilator Care in Miller Nursing – </a:t>
            </a:r>
            <a:r>
              <a:rPr lang="en-US" sz="2400" dirty="0" smtClean="0"/>
              <a:t>4 bed unit</a:t>
            </a:r>
          </a:p>
          <a:p>
            <a:pPr marL="0" indent="0" algn="ctr">
              <a:buNone/>
            </a:pPr>
            <a:r>
              <a:rPr lang="en-US" sz="2400" dirty="0" smtClean="0">
                <a:solidFill>
                  <a:srgbClr val="007FAC"/>
                </a:solidFill>
              </a:rPr>
              <a:t>2011</a:t>
            </a:r>
          </a:p>
          <a:p>
            <a:r>
              <a:rPr lang="en-US" sz="2400" dirty="0" smtClean="0">
                <a:solidFill>
                  <a:srgbClr val="007FAC"/>
                </a:solidFill>
              </a:rPr>
              <a:t>$7.9m USDA Loan </a:t>
            </a:r>
            <a:r>
              <a:rPr lang="en-US" sz="2400" dirty="0" smtClean="0"/>
              <a:t>(Repaid $3.5m debt)</a:t>
            </a:r>
          </a:p>
          <a:p>
            <a:r>
              <a:rPr lang="en-US" sz="2400" dirty="0" smtClean="0">
                <a:solidFill>
                  <a:srgbClr val="007FAC"/>
                </a:solidFill>
              </a:rPr>
              <a:t>340b RX program – included in Case </a:t>
            </a:r>
            <a:r>
              <a:rPr lang="en-US" sz="2400" dirty="0" err="1" smtClean="0">
                <a:solidFill>
                  <a:srgbClr val="007FAC"/>
                </a:solidFill>
              </a:rPr>
              <a:t>Managmenet</a:t>
            </a:r>
            <a:endParaRPr lang="en-US" sz="2400" dirty="0" smtClean="0">
              <a:solidFill>
                <a:srgbClr val="007FAC"/>
              </a:solidFill>
            </a:endParaRPr>
          </a:p>
          <a:p>
            <a:r>
              <a:rPr lang="en-US" sz="2400" dirty="0" smtClean="0">
                <a:solidFill>
                  <a:srgbClr val="007FAC"/>
                </a:solidFill>
              </a:rPr>
              <a:t>Albany Area Community Service Board </a:t>
            </a:r>
            <a:r>
              <a:rPr lang="en-US" sz="2400" dirty="0" smtClean="0"/>
              <a:t>on Campus </a:t>
            </a:r>
          </a:p>
          <a:p>
            <a:pPr marL="0" indent="0" algn="ctr">
              <a:buNone/>
            </a:pPr>
            <a:r>
              <a:rPr lang="en-US" sz="2400" dirty="0" smtClean="0">
                <a:solidFill>
                  <a:srgbClr val="007FAC"/>
                </a:solidFill>
              </a:rPr>
              <a:t>2012</a:t>
            </a:r>
          </a:p>
          <a:p>
            <a:r>
              <a:rPr lang="en-US" sz="2400" dirty="0" smtClean="0">
                <a:solidFill>
                  <a:srgbClr val="007FAC"/>
                </a:solidFill>
              </a:rPr>
              <a:t>$5.6m renovation project </a:t>
            </a:r>
            <a:r>
              <a:rPr lang="en-US" sz="2400" dirty="0" smtClean="0"/>
              <a:t>($1m funded by MCH)</a:t>
            </a:r>
          </a:p>
          <a:p>
            <a:pPr marL="0" indent="0">
              <a:buNone/>
            </a:pPr>
            <a:endParaRPr lang="en-US" dirty="0">
              <a:solidFill>
                <a:srgbClr val="007FAC"/>
              </a:solidFill>
            </a:endParaRPr>
          </a:p>
          <a:p>
            <a:pPr marL="0" indent="0" algn="ctr">
              <a:buNone/>
            </a:pPr>
            <a:endParaRPr lang="en-US" dirty="0" smtClean="0">
              <a:solidFill>
                <a:srgbClr val="007FAC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007FAC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007FAC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007FAC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B0F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836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625231"/>
          </a:xfrm>
        </p:spPr>
        <p:txBody>
          <a:bodyPr>
            <a:normAutofit/>
          </a:bodyPr>
          <a:lstStyle/>
          <a:p>
            <a:r>
              <a:rPr lang="en-US" sz="3400" dirty="0"/>
              <a:t>Continued Innovations and Program Improvement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625230"/>
            <a:ext cx="9143999" cy="6232769"/>
          </a:xfrm>
        </p:spPr>
        <p:txBody>
          <a:bodyPr>
            <a:normAutofit lnSpcReduction="10000"/>
          </a:bodyPr>
          <a:lstStyle/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2013</a:t>
            </a:r>
          </a:p>
          <a:p>
            <a:r>
              <a:rPr lang="en-US" sz="2400" dirty="0" smtClean="0"/>
              <a:t>Acquired 60 bed SNF and RHC in Calhoun County – 340b</a:t>
            </a:r>
          </a:p>
          <a:p>
            <a:r>
              <a:rPr lang="en-US" sz="2400" dirty="0" smtClean="0"/>
              <a:t>Began $3m renovation project MNH. O2 and Suctioning to 40 beds.</a:t>
            </a:r>
          </a:p>
          <a:p>
            <a:r>
              <a:rPr lang="en-US" sz="2400" dirty="0" smtClean="0"/>
              <a:t>Added 6 LTC beds thru CON</a:t>
            </a:r>
          </a:p>
          <a:p>
            <a:r>
              <a:rPr lang="en-US" sz="2400" dirty="0" smtClean="0"/>
              <a:t>Plan to implement Ventilator/Dialysis Program</a:t>
            </a:r>
          </a:p>
          <a:p>
            <a:r>
              <a:rPr lang="en-US" sz="2400" dirty="0" smtClean="0"/>
              <a:t>Expanded relationship with </a:t>
            </a:r>
            <a:r>
              <a:rPr lang="en-US" sz="2400" dirty="0" err="1" smtClean="0"/>
              <a:t>SpringCreek</a:t>
            </a:r>
            <a:r>
              <a:rPr lang="en-US" sz="2400" dirty="0" smtClean="0"/>
              <a:t> to enroll patients in Healthcare Marketplace</a:t>
            </a:r>
          </a:p>
          <a:p>
            <a:r>
              <a:rPr lang="en-US" sz="2400" dirty="0" smtClean="0"/>
              <a:t>Partnered with Cancer Coalition – contract for cancer navigation</a:t>
            </a:r>
          </a:p>
          <a:p>
            <a:endParaRPr lang="en-US" sz="2400" dirty="0" smtClean="0"/>
          </a:p>
          <a:p>
            <a:pPr algn="ctr"/>
            <a:r>
              <a:rPr lang="en-US" sz="2400" dirty="0" smtClean="0"/>
              <a:t>2014</a:t>
            </a:r>
          </a:p>
          <a:p>
            <a:r>
              <a:rPr lang="en-US" sz="2400" dirty="0" smtClean="0"/>
              <a:t>Screen and Enroll patients for Earned Benefits, snap, housing etc.</a:t>
            </a:r>
          </a:p>
          <a:p>
            <a:r>
              <a:rPr lang="en-US" sz="2400" dirty="0" smtClean="0"/>
              <a:t>$2.5m Hospital Renovation to 1957 facility,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Generator, Roof, Electric, Cooling and Air quality, New Operating Room</a:t>
            </a:r>
          </a:p>
          <a:p>
            <a:r>
              <a:rPr lang="en-US" sz="2400" dirty="0" smtClean="0"/>
              <a:t>Constructed Dialysis Facility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623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539261"/>
          </a:xfrm>
        </p:spPr>
        <p:txBody>
          <a:bodyPr>
            <a:normAutofit/>
          </a:bodyPr>
          <a:lstStyle/>
          <a:p>
            <a:r>
              <a:rPr lang="en-US" sz="3200" dirty="0"/>
              <a:t>Continued Innovations and Program Improvement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30031"/>
            <a:ext cx="9144000" cy="5869353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dirty="0"/>
              <a:t>2015</a:t>
            </a:r>
          </a:p>
          <a:p>
            <a:r>
              <a:rPr lang="en-US" sz="2600" dirty="0"/>
              <a:t>Began LTC Ventilator/Dialysis </a:t>
            </a:r>
            <a:r>
              <a:rPr lang="en-US" sz="2600" dirty="0" smtClean="0"/>
              <a:t>Program</a:t>
            </a:r>
          </a:p>
          <a:p>
            <a:r>
              <a:rPr lang="en-US" sz="2600" dirty="0" smtClean="0"/>
              <a:t>Completed 74 bed LTC V/D Unit (O2 &amp; Suctioning)</a:t>
            </a:r>
          </a:p>
          <a:p>
            <a:r>
              <a:rPr lang="en-US" sz="2600" dirty="0" smtClean="0"/>
              <a:t>Digital Mammography for continued Cancer Screening</a:t>
            </a:r>
            <a:endParaRPr lang="en-US" sz="2600" dirty="0"/>
          </a:p>
          <a:p>
            <a:pPr algn="ctr"/>
            <a:r>
              <a:rPr lang="en-US" dirty="0"/>
              <a:t>2016</a:t>
            </a:r>
          </a:p>
          <a:p>
            <a:r>
              <a:rPr lang="en-US" sz="2600" dirty="0"/>
              <a:t>4 Additional LTC </a:t>
            </a:r>
            <a:r>
              <a:rPr lang="en-US" sz="2600" dirty="0" smtClean="0"/>
              <a:t>Beds</a:t>
            </a:r>
          </a:p>
          <a:p>
            <a:r>
              <a:rPr lang="en-US" sz="2600" dirty="0" smtClean="0"/>
              <a:t>6,000 Sq. Ft. Pharmacy Expansion</a:t>
            </a:r>
          </a:p>
          <a:p>
            <a:r>
              <a:rPr lang="en-US" sz="2600" dirty="0" smtClean="0"/>
              <a:t>Formed Deep South ACO with 6 partners</a:t>
            </a:r>
          </a:p>
          <a:p>
            <a:pPr algn="ctr"/>
            <a:r>
              <a:rPr lang="en-US" dirty="0" smtClean="0"/>
              <a:t>2017</a:t>
            </a:r>
          </a:p>
          <a:p>
            <a:r>
              <a:rPr lang="en-US" sz="2600" dirty="0" smtClean="0"/>
              <a:t>Construction of 23,000 sf LTC Addition (50 beds), 8,500 sf Medical Storage Facility, </a:t>
            </a:r>
            <a:r>
              <a:rPr lang="en-US" sz="2600" dirty="0" err="1" smtClean="0"/>
              <a:t>ReDesign</a:t>
            </a:r>
            <a:r>
              <a:rPr lang="en-US" sz="2600" dirty="0" smtClean="0"/>
              <a:t> of ED (Isolation for MH and Infectious Disease).  100 additional jobs</a:t>
            </a:r>
          </a:p>
          <a:p>
            <a:r>
              <a:rPr lang="en-US" sz="2600" dirty="0" smtClean="0"/>
              <a:t>Mental Health Expansion and Collaboration with ASPIRE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7DCE3-789B-4FEB-9B37-C095DD02C68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0850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6DA7A23DCE104398FEFE44A53512D4" ma:contentTypeVersion="1" ma:contentTypeDescription="Create a new document." ma:contentTypeScope="" ma:versionID="b0c41963cfb3bb731c58be1c75038d01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949202dcc3c1780e91e58fb2af340b1d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9300A7A5-ECC2-47EA-9251-ED7F4B540371}"/>
</file>

<file path=customXml/itemProps2.xml><?xml version="1.0" encoding="utf-8"?>
<ds:datastoreItem xmlns:ds="http://schemas.openxmlformats.org/officeDocument/2006/customXml" ds:itemID="{6D0709EE-3824-4446-8B91-89919385E83D}"/>
</file>

<file path=customXml/itemProps3.xml><?xml version="1.0" encoding="utf-8"?>
<ds:datastoreItem xmlns:ds="http://schemas.openxmlformats.org/officeDocument/2006/customXml" ds:itemID="{EB355CD7-9F3B-49D4-92DA-0D80097E32D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9731</TotalTime>
  <Words>699</Words>
  <Application>Microsoft Office PowerPoint</Application>
  <PresentationFormat>On-screen Show (4:3)</PresentationFormat>
  <Paragraphs>216</Paragraphs>
  <Slides>38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Miller County Hospital</vt:lpstr>
      <vt:lpstr>Unique Services at Miller Nursing Home and through Miller County Hospital:</vt:lpstr>
      <vt:lpstr>Economics &amp; Demographics of Area</vt:lpstr>
      <vt:lpstr>Medical Staff</vt:lpstr>
      <vt:lpstr> Historical Background </vt:lpstr>
      <vt:lpstr> Innovations to offset Challenges </vt:lpstr>
      <vt:lpstr>Continued Innovations and Program Improvement</vt:lpstr>
      <vt:lpstr>Continued Innovations and Program Improvement</vt:lpstr>
      <vt:lpstr>Continued Innovations and Program Improvement</vt:lpstr>
      <vt:lpstr>   Physician Recruitment and Retention </vt:lpstr>
      <vt:lpstr>  Coordination of Care</vt:lpstr>
      <vt:lpstr>PowerPoint Presentation</vt:lpstr>
      <vt:lpstr> Behavioral Health Jan – June 2017 </vt:lpstr>
      <vt:lpstr>Economics</vt:lpstr>
      <vt:lpstr>Challenges</vt:lpstr>
      <vt:lpstr>Salary &amp; Benefit Expense History</vt:lpstr>
      <vt:lpstr>Hospital Authority Financial Performance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Miller Nursing Home Miller County Hospital</dc:title>
  <dc:creator>Avinash Bheodari</dc:creator>
  <cp:lastModifiedBy>Windows User</cp:lastModifiedBy>
  <cp:revision>255</cp:revision>
  <cp:lastPrinted>2017-07-14T15:09:22Z</cp:lastPrinted>
  <dcterms:created xsi:type="dcterms:W3CDTF">2015-07-06T15:14:15Z</dcterms:created>
  <dcterms:modified xsi:type="dcterms:W3CDTF">2017-07-19T15:27:01Z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0x010100126DA7A23DCE104398FEFE44A53512D4</vt:lpwstr>
  </property>
</Properties>
</file>